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18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2" r:id="rId58"/>
    <p:sldId id="313" r:id="rId59"/>
    <p:sldId id="311" r:id="rId60"/>
    <p:sldId id="314" r:id="rId61"/>
    <p:sldId id="316" r:id="rId62"/>
    <p:sldId id="317" r:id="rId63"/>
    <p:sldId id="319" r:id="rId6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αяℓι ℓóρεz" initials="мℓ" lastIdx="1" clrIdx="0">
    <p:extLst>
      <p:ext uri="{19B8F6BF-5375-455C-9EA6-DF929625EA0E}">
        <p15:presenceInfo xmlns:p15="http://schemas.microsoft.com/office/powerpoint/2012/main" xmlns="" userId="9b39a91974dfbc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99FF"/>
    <a:srgbClr val="FF00FF"/>
    <a:srgbClr val="FF0066"/>
    <a:srgbClr val="3366CC"/>
    <a:srgbClr val="FFFF66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37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3FD62-E413-42C9-8411-C35A737231D9}" type="datetimeFigureOut">
              <a:rPr lang="es-MX" smtClean="0"/>
              <a:pPr/>
              <a:t>04/12/2013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A1890-3700-4477-BCBB-E6F6CC226E1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319632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0B171-BCA7-4876-A831-C6DE849A120D}" type="datetimeFigureOut">
              <a:rPr lang="es-MX" smtClean="0"/>
              <a:pPr/>
              <a:t>04/12/2013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B84A7-D8F9-4FA9-97DE-4B06D043486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6432925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B84A7-D8F9-4FA9-97DE-4B06D0434861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838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CB84A7-D8F9-4FA9-97DE-4B06D0434861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1983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682E-9993-47DB-BA7E-0D981E733A39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420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C09E-D9D9-4D92-B76A-9E67E3787849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546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5174-BF47-4252-833B-097AE318088F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7571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0028-9902-498C-A3B1-A5F9F5A6595A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08436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C40A-4F99-40ED-9582-DB2D0D978C1E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3181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A09EF-5FDE-456A-8456-B22EC073C798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62520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44DF-2801-422D-9621-4CEF786D6FF7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1953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31CE-9C56-4049-A8A6-9F3C11E75371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5835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C698-2450-4521-AB70-0D4B3DF3D98C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5784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CD21-219C-475F-8C2E-8C57E72E87D7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9445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B052-DB66-4C5E-A5EC-B8D3C5B21ADA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092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0B32-DD7C-4EAC-9452-E4BFA822A6A0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3709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0A9F-CB76-471C-8D5C-F5B138043983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6379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20D6-6427-4072-BB33-BB4D4BE737AE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394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782D-AC55-475C-88C2-A3F7E994EDD9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734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8DFA-A2C0-4586-A6B9-F9A2E98B616F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9091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8AFC0-4844-47A9-B2F2-1F36B3779504}" type="datetime1">
              <a:rPr lang="es-MX" smtClean="0"/>
              <a:pPr/>
              <a:t>04/12/2013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883426-F2A4-4C27-92E8-5F40E334D89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05771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4a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gif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5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5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oderpda.com/wp-content/uploads/2011/04/logoUN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880" y="620688"/>
            <a:ext cx="1512168" cy="16975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http://www.aiest.unam.mx/logos/logo_Fec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31" y="4509120"/>
            <a:ext cx="1407107" cy="17166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CuadroTexto"/>
          <p:cNvSpPr txBox="1"/>
          <p:nvPr/>
        </p:nvSpPr>
        <p:spPr>
          <a:xfrm>
            <a:off x="1403648" y="620688"/>
            <a:ext cx="66247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UNIVERSIDAD NACIONAL AUTÓNOMA DE MÉXICO.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 smtClean="0"/>
              <a:t>FACULTAD DE ECONOMÍA.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CADEC N° 7 TINF 12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EL MODELO: ONUDI-MÉXICO-NAFINSA, EMPLEADO EN LA EVALUACIÓN DE PROYECTOS DE LAS PYMEX.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TEMA </a:t>
            </a:r>
            <a:r>
              <a:rPr lang="es-MX" dirty="0" smtClean="0"/>
              <a:t> N</a:t>
            </a:r>
            <a:r>
              <a:rPr lang="es-MX" dirty="0" smtClean="0"/>
              <a:t>° 7</a:t>
            </a:r>
          </a:p>
          <a:p>
            <a:pPr algn="ctr"/>
            <a:endParaRPr lang="es-MX" dirty="0"/>
          </a:p>
          <a:p>
            <a:pPr algn="ctr"/>
            <a:r>
              <a:rPr lang="es-MX" dirty="0" smtClean="0"/>
              <a:t>AUTOR: DR. JAIME MANUEL ZURITA CAMPOS.</a:t>
            </a:r>
          </a:p>
          <a:p>
            <a:pPr algn="ctr"/>
            <a:endParaRPr lang="es-MX" sz="1600" dirty="0"/>
          </a:p>
          <a:p>
            <a:pPr algn="ctr"/>
            <a:r>
              <a:rPr lang="es-MX" sz="1600" dirty="0" smtClean="0"/>
              <a:t>CAPTURADO EN POWER POINT AVANZADO POR (</a:t>
            </a:r>
            <a:r>
              <a:rPr lang="es-MX" sz="1600" dirty="0" smtClean="0"/>
              <a:t>6.62 </a:t>
            </a:r>
            <a:r>
              <a:rPr lang="es-MX" sz="1600" dirty="0"/>
              <a:t>MB</a:t>
            </a:r>
            <a:r>
              <a:rPr lang="es-MX" sz="1600" dirty="0" smtClean="0"/>
              <a:t>):</a:t>
            </a:r>
          </a:p>
          <a:p>
            <a:pPr algn="ctr"/>
            <a:endParaRPr lang="es-MX" dirty="0"/>
          </a:p>
          <a:p>
            <a:pPr algn="ctr"/>
            <a:r>
              <a:rPr lang="es-MX" sz="1400" dirty="0" smtClean="0"/>
              <a:t>LÓPEZ, MARTHA.         N° DE LISTA: 20.  N° DE CUENTA: 411047278.</a:t>
            </a:r>
          </a:p>
          <a:p>
            <a:pPr algn="just"/>
            <a:endParaRPr lang="es-MX" dirty="0" smtClean="0"/>
          </a:p>
          <a:p>
            <a:pPr algn="ctr"/>
            <a:endParaRPr lang="es-MX" dirty="0" smtClean="0"/>
          </a:p>
          <a:p>
            <a:pPr algn="r"/>
            <a:r>
              <a:rPr lang="es-MX" sz="1400" dirty="0" smtClean="0"/>
              <a:t>CIUDAD UNIVERSITARIA, MÉXICO, D.F.  DICIEMBRE DEL 2013.</a:t>
            </a:r>
          </a:p>
        </p:txBody>
      </p:sp>
      <p:pic>
        <p:nvPicPr>
          <p:cNvPr id="2" name="betoven - el lago de los cisn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55632" y="604136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812759"/>
            <a:ext cx="6644045" cy="33123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200" dirty="0" smtClean="0"/>
              <a:t>Los </a:t>
            </a:r>
            <a:r>
              <a:rPr lang="es-ES" sz="2200" dirty="0"/>
              <a:t>precios de sombra se calculan a distintas tasas sociales de descuento, aumentando un 10% cada una de las variables </a:t>
            </a:r>
            <a:r>
              <a:rPr lang="es-ES" sz="2200" b="1" i="1" dirty="0"/>
              <a:t>s, y, z, </a:t>
            </a:r>
            <a:r>
              <a:rPr lang="es-ES" sz="2200" b="1" dirty="0"/>
              <a:t>y </a:t>
            </a:r>
            <a:r>
              <a:rPr lang="es-ES" sz="2200" b="1" i="1" dirty="0"/>
              <a:t>w </a:t>
            </a:r>
            <a:r>
              <a:rPr lang="es-ES" sz="2200" dirty="0"/>
              <a:t>(análisis de sensibilidad). </a:t>
            </a:r>
            <a:endParaRPr lang="es-ES" sz="2200" dirty="0" smtClean="0"/>
          </a:p>
          <a:p>
            <a:pPr marL="0" indent="0" algn="just">
              <a:buNone/>
            </a:pPr>
            <a:endParaRPr lang="es-ES" sz="2200" dirty="0" smtClean="0"/>
          </a:p>
          <a:p>
            <a:pPr marL="0" indent="0" algn="just">
              <a:buNone/>
            </a:pPr>
            <a:r>
              <a:rPr lang="es-ES" sz="2200" dirty="0" smtClean="0"/>
              <a:t>Además </a:t>
            </a:r>
            <a:r>
              <a:rPr lang="es-ES" sz="2200" dirty="0"/>
              <a:t>utilizando este ejemplo didáctico, los precios de sombra serán calculados para z (igual) 35,000 (la mitad del salario monetario). Al final de este tema se harán algunas observaciones respecto a los resultados obtenidos.</a:t>
            </a:r>
            <a:endParaRPr lang="es-MX" sz="2200" dirty="0"/>
          </a:p>
          <a:p>
            <a:pPr algn="just"/>
            <a:endParaRPr lang="es-MX" sz="2200" dirty="0"/>
          </a:p>
        </p:txBody>
      </p:sp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10</a:t>
            </a:fld>
            <a:endParaRPr lang="es-MX"/>
          </a:p>
        </p:txBody>
      </p:sp>
      <p:pic>
        <p:nvPicPr>
          <p:cNvPr id="3076" name="Picture 4" descr="http://jcvalda.files.wordpress.com/2012/12/fijar-precios-03.jpg?w=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620" y="4181501"/>
            <a:ext cx="1957375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iie.com.mx/wp-content/uploads/valor-dinero-tiempo_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14665"/>
            <a:ext cx="1800200" cy="1737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10331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86532" y="764704"/>
                <a:ext cx="6347714" cy="4176464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s-ES" sz="2000" dirty="0" smtClean="0"/>
                  <a:t>Cálculo </a:t>
                </a:r>
                <a:r>
                  <a:rPr lang="es-ES" sz="2000" dirty="0"/>
                  <a:t>de los precios de sombra de la inversión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/>
                  <a:t> y de la mano de obra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 smtClean="0"/>
                  <a:t>.</a:t>
                </a:r>
              </a:p>
              <a:p>
                <a:pPr algn="just"/>
                <a:endParaRPr lang="es-MX" sz="2000" dirty="0"/>
              </a:p>
              <a:p>
                <a:pPr marL="0" indent="0" algn="just">
                  <a:buNone/>
                </a:pPr>
                <a:r>
                  <a:rPr lang="es-ES" sz="2000" dirty="0"/>
                  <a:t>Como se indico en el tema 1, la fórmula para calcular el precio de sombra de la inversión es</a:t>
                </a:r>
                <a:r>
                  <a:rPr lang="es-ES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𝑤𝑙</m:t>
                                  </m:r>
                                </m:e>
                              </m:d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2000" i="1">
                                      <a:latin typeface="Cambria Math" panose="02040503050406030204" pitchFamily="18" charset="0"/>
                                    </a:rPr>
                                    <m:t>𝑤𝑙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marL="0" indent="0" algn="just">
                  <a:buNone/>
                </a:pPr>
                <a:r>
                  <a:rPr lang="es-ES" sz="2000" dirty="0" smtClean="0"/>
                  <a:t>El </a:t>
                </a:r>
                <a:r>
                  <a:rPr lang="es-ES" sz="2000" dirty="0"/>
                  <a:t>precio de sombra de la mano de obra es:</a:t>
                </a:r>
                <a:endParaRPr lang="es-MX" sz="2000" dirty="0"/>
              </a:p>
              <a:p>
                <a:pPr marL="0" indent="0" algn="ctr">
                  <a:buNone/>
                </a:pPr>
                <a:r>
                  <a:rPr lang="es-ES" sz="20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s-MX" sz="2000" dirty="0"/>
              </a:p>
              <a:p>
                <a:pPr algn="just"/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532" y="764704"/>
                <a:ext cx="6347714" cy="4176464"/>
              </a:xfrm>
              <a:blipFill rotWithShape="0">
                <a:blip r:embed="rId2"/>
                <a:stretch>
                  <a:fillRect l="-960" t="-875" r="-960" b="-320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5587" y="3573016"/>
            <a:ext cx="1730815" cy="10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46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/>
              <a:t>Cálculo de los precios de sombra en el sector industrial </a:t>
            </a:r>
            <a:r>
              <a:rPr lang="es-ES" sz="2800" dirty="0" smtClean="0"/>
              <a:t>grande.</a:t>
            </a:r>
            <a:endParaRPr lang="es-MX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598" y="1790788"/>
                <a:ext cx="6347714" cy="388077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s-ES" dirty="0" smtClean="0"/>
                  <a:t>Se </a:t>
                </a:r>
                <a:r>
                  <a:rPr lang="es-ES" dirty="0"/>
                  <a:t>tienen los siguientes datos para el sector industrial grande</a:t>
                </a:r>
                <a:r>
                  <a:rPr lang="es-ES" dirty="0" smtClean="0"/>
                  <a:t>:</a:t>
                </a:r>
              </a:p>
              <a:p>
                <a:pPr marL="0" indent="0" algn="just">
                  <a:buNone/>
                </a:pPr>
                <a:endParaRPr lang="es-MX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=0.3114       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=143,606</m:t>
                      </m:r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s-MX" b="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=0.0000010  </m:t>
                      </m:r>
                      <m:r>
                        <a:rPr lang="es-MX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s-MX" b="0" i="0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=0.3627               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=0    </m:t>
                      </m:r>
                    </m:oMath>
                  </m:oMathPara>
                </a14:m>
                <a:endParaRPr lang="es-MX" dirty="0" smtClean="0"/>
              </a:p>
              <a:p>
                <a:pPr marL="0" indent="0" algn="just">
                  <a:buNone/>
                </a:pPr>
                <a:endParaRPr lang="es-MX" dirty="0"/>
              </a:p>
              <a:p>
                <a:pPr marL="0" indent="0" algn="just">
                  <a:buNone/>
                </a:pPr>
                <a:endParaRPr lang="es-ES" dirty="0" smtClean="0"/>
              </a:p>
              <a:p>
                <a:pPr marL="0" indent="0" algn="just">
                  <a:buNone/>
                </a:pPr>
                <a:r>
                  <a:rPr lang="es-ES" dirty="0" smtClean="0"/>
                  <a:t>Se </a:t>
                </a:r>
                <a:r>
                  <a:rPr lang="es-ES" dirty="0"/>
                  <a:t>realizan los siguientes subcálculos:</a:t>
                </a:r>
                <a:endParaRPr lang="es-MX" dirty="0"/>
              </a:p>
              <a:p>
                <a:pPr marL="0" indent="0" algn="just">
                  <a:buNone/>
                </a:pPr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790788"/>
                <a:ext cx="6347714" cy="3880773"/>
              </a:xfrm>
              <a:blipFill rotWithShape="0">
                <a:blip r:embed="rId2"/>
                <a:stretch>
                  <a:fillRect l="-768" t="-1101" r="-76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12</a:t>
            </a:fld>
            <a:endParaRPr lang="es-MX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2213505"/>
                  </p:ext>
                </p:extLst>
              </p:nvPr>
            </p:nvGraphicFramePr>
            <p:xfrm>
              <a:off x="609598" y="4585510"/>
              <a:ext cx="7058746" cy="1291762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{F2DE63D5-997A-4646-A377-4702673A728D}</a:tableStyleId>
                  </a:tblPr>
                  <a:tblGrid>
                    <a:gridCol w="3529373"/>
                    <a:gridCol w="3529373"/>
                  </a:tblGrid>
                  <a:tr h="54150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𝟏𝟒𝟑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𝟔𝟎𝟔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 ×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𝟎𝟎𝟎𝟎𝟎𝟏𝟎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𝟏𝟑𝟗𝟎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𝟑𝟏𝟏𝟒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𝟐𝟐𝟐𝟑𝟖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𝟎𝟔𝟗𝟕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51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𝒘𝒍</m:t>
                                    </m:r>
                                  </m:e>
                                </m:d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𝟑𝟔𝟐𝟕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𝟏𝟑𝟗𝟎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MX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𝐥</m:t>
                                  </m:r>
                                  <m:r>
                                    <a:rPr lang="es-E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𝟑𝟏𝟏𝟒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ES" sz="1400">
                                  <a:effectLst/>
                                  <a:latin typeface="Cambria Math" panose="02040503050406030204" pitchFamily="18" charset="0"/>
                                </a:rPr>
                                <m:t>𝟔𝟖𝟖𝟔</m:t>
                              </m:r>
                            </m:oMath>
                          </a14:m>
                          <a:r>
                            <a:rPr lang="es-ES" sz="1400">
                              <a:effectLst/>
                            </a:rPr>
                            <a:t/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51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𝟐𝟐𝟑𝟖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𝟏𝟒𝟑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𝟔𝟎𝟔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𝟏𝟒𝟑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>
                                    <a:effectLst/>
                                    <a:latin typeface="Cambria Math" panose="02040503050406030204" pitchFamily="18" charset="0"/>
                                  </a:rPr>
                                  <m:t>𝟔𝟎𝟔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82213505"/>
                  </p:ext>
                </p:extLst>
              </p:nvPr>
            </p:nvGraphicFramePr>
            <p:xfrm>
              <a:off x="609598" y="4585510"/>
              <a:ext cx="7058746" cy="1291762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{F2DE63D5-997A-4646-A377-4702673A728D}</a:tableStyleId>
                  </a:tblPr>
                  <a:tblGrid>
                    <a:gridCol w="3529373"/>
                    <a:gridCol w="3529373"/>
                  </a:tblGrid>
                  <a:tr h="54150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62" t="-6742" r="-102414" b="-155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1036" t="-6742" r="-2591" b="-155056"/>
                          </a:stretch>
                        </a:blipFill>
                      </a:tcPr>
                    </a:tc>
                  </a:tr>
                  <a:tr h="3751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62" t="-153226" r="-102414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1036" t="-153226" r="-2591" b="-122581"/>
                          </a:stretch>
                        </a:blipFill>
                      </a:tcPr>
                    </a:tc>
                  </a:tr>
                  <a:tr h="3751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62" t="-253226" r="-102414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1036" t="-253226" r="-2591" b="-225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892" y="2300202"/>
            <a:ext cx="1391934" cy="17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80728"/>
                <a:ext cx="6049140" cy="2232248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ES" sz="2000" dirty="0"/>
                  <a:t>Sustituyendo en la fórmula para calcular los precios de sombra, tenemos:</a:t>
                </a: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0.6886×0.2238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0.1390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0.0697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MX" sz="2000" dirty="0"/>
              </a:p>
              <a:p>
                <a:pPr algn="just"/>
                <a:endParaRPr lang="es-MX" sz="2000" dirty="0"/>
              </a:p>
              <a:p>
                <a:pPr marL="0" indent="0" algn="ctr">
                  <a:buNone/>
                </a:pPr>
                <a:r>
                  <a:rPr lang="es-ES" sz="2000" dirty="0"/>
                  <a:t/>
                </a:r>
                <a:r>
                  <a:rPr lang="es-ES" sz="2000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0.1541</m:t>
                            </m:r>
                          </m:e>
                        </m:d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0.1390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0.0697</m:t>
                            </m:r>
                          </m:e>
                        </m:d>
                      </m:den>
                    </m:f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0.2931</m:t>
                        </m:r>
                      </m:num>
                      <m:den>
                        <m:sSub>
                          <m:sSub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0.0697</m:t>
                            </m:r>
                          </m:e>
                        </m:d>
                      </m:den>
                    </m:f>
                  </m:oMath>
                </a14:m>
                <a:endParaRPr lang="es-MX" sz="2000" dirty="0" smtClean="0"/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marL="0" indent="0" algn="just">
                  <a:buNone/>
                </a:pPr>
                <a:r>
                  <a:rPr lang="es-ES" sz="2000" dirty="0" smtClean="0"/>
                  <a:t>Con </a:t>
                </a:r>
                <a:r>
                  <a:rPr lang="es-ES" sz="2000" dirty="0"/>
                  <a:t>base en esta expresión, se calculara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z="2000" dirty="0"/>
                  <a:t>para diferentes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ES" sz="2000" dirty="0"/>
                  <a:t> (cuadro 30.20</a:t>
                </a:r>
                <a:r>
                  <a:rPr lang="es-ES" sz="2000" dirty="0" smtClean="0"/>
                  <a:t>).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&lt;6.97%→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&lt;0</m:t>
                    </m:r>
                    <m:r>
                      <a:rPr lang="es-E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→6.97% →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s-ES" sz="2000" dirty="0"/>
                  <a:t/>
                </a:r>
                <a:endParaRPr lang="es-MX" sz="2000" dirty="0"/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algn="just"/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80728"/>
                <a:ext cx="6049140" cy="2232248"/>
              </a:xfrm>
              <a:blipFill rotWithShape="0">
                <a:blip r:embed="rId2"/>
                <a:stretch>
                  <a:fillRect l="-1109" t="-1913" r="-1008" b="-9863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13</a:t>
            </a:fld>
            <a:endParaRPr lang="es-MX"/>
          </a:p>
        </p:txBody>
      </p:sp>
      <p:pic>
        <p:nvPicPr>
          <p:cNvPr id="4098" name="Picture 2" descr="http://www.juntadeandalucia.es/averroes/centros-tic/29001881a/helvia/sitio/upload/img/Calculador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070" y="1054684"/>
            <a:ext cx="1848274" cy="255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06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6347714" cy="34563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000" dirty="0"/>
                  <a:t>Posteriormente se calculara el precio de sombra de la mano de obra, con base en</a:t>
                </a:r>
                <a:r>
                  <a:rPr lang="es-ES" sz="2000" dirty="0" smtClean="0"/>
                  <a:t>: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𝑤𝑠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:r>
                  <a:rPr lang="es-ES" sz="2000" dirty="0"/>
                  <a:t>Si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143,606×0.3114</m:t>
                        </m:r>
                      </m:e>
                    </m:d>
                    <m:r>
                      <a:rPr lang="es-ES" sz="2000" i="1">
                        <a:latin typeface="Cambria Math" panose="02040503050406030204" pitchFamily="18" charset="0"/>
                      </a:rPr>
                      <m:t>=44,713</m:t>
                    </m:r>
                  </m:oMath>
                </a14:m>
                <a:r>
                  <a:rPr lang="es-ES" sz="2000" dirty="0"/>
                  <a:t>., el precio de sombra de la mano de obra queda definido por la expresión: </a:t>
                </a:r>
                <a:endParaRPr lang="es-ES" sz="2000" dirty="0" smtClean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=0+44,713 (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6347714" cy="3456384"/>
              </a:xfrm>
              <a:blipFill rotWithShape="0">
                <a:blip r:embed="rId2"/>
                <a:stretch>
                  <a:fillRect l="-1057" t="-1058" r="-1825" b="-776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717032"/>
            <a:ext cx="1464274" cy="1464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0276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sz="2400" dirty="0"/>
                  <a:t>Cuadro 30.20 calculo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z="2400" dirty="0"/>
                  <a:t>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400" dirty="0"/>
                  <a:t> con distintos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sz="2400" dirty="0"/>
                  <a:t>(Industria Grande).</a:t>
                </a:r>
                <a:r>
                  <a:rPr lang="es-MX" sz="2400" dirty="0"/>
                  <a:t/>
                </a:r>
                <a:br>
                  <a:rPr lang="es-MX" sz="2400" dirty="0"/>
                </a:br>
                <a:endParaRPr lang="es-MX" sz="24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41" t="-3687" r="-76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77545475"/>
                  </p:ext>
                </p:extLst>
              </p:nvPr>
            </p:nvGraphicFramePr>
            <p:xfrm>
              <a:off x="755576" y="1930401"/>
              <a:ext cx="6336704" cy="35868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977458"/>
                    <a:gridCol w="2046878"/>
                    <a:gridCol w="1487009"/>
                    <a:gridCol w="1825359"/>
                  </a:tblGrid>
                  <a:tr h="6160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𝟐𝟗𝟑𝟏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𝟎𝟔𝟗𝟕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2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2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𝟒𝟒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𝟕𝟏𝟑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9.66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8.6630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387,348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12%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5.82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4.8229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215,647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3.65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2.6482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118,410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2.25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1.2486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55.828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1.63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0.6251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27,950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1.27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0.2723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12,176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36.27%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0.0000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977545475"/>
                  </p:ext>
                </p:extLst>
              </p:nvPr>
            </p:nvGraphicFramePr>
            <p:xfrm>
              <a:off x="755576" y="1930401"/>
              <a:ext cx="6336704" cy="358682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977458"/>
                    <a:gridCol w="2046878"/>
                    <a:gridCol w="1487009"/>
                    <a:gridCol w="1825359"/>
                  </a:tblGrid>
                  <a:tr h="61600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621" t="-990" r="-549068" b="-486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8214" t="-990" r="-163095" b="-486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04098" t="-990" r="-124590" b="-4861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7333" t="-990" r="-1333" b="-486139"/>
                          </a:stretch>
                        </a:blipFill>
                      </a:tcPr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9.66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8.6630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387,348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12%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5.82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4.8229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215,647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3.65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2.6482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118,410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2.25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1.2486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55.828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1.63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0.6251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27,950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1.27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0.2723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12,176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44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36.27%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0.0000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0169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28709"/>
            <a:ext cx="6347713" cy="1320800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Cálculo </a:t>
            </a:r>
            <a:r>
              <a:rPr lang="es-ES" sz="2400" dirty="0"/>
              <a:t>de los precios de sombra en el sector industrial </a:t>
            </a:r>
            <a:r>
              <a:rPr lang="es-ES" sz="2400" i="1" dirty="0"/>
              <a:t>pequeño/mediano.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930400"/>
                <a:ext cx="6347714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dirty="0" smtClean="0"/>
                  <a:t>Se </a:t>
                </a:r>
                <a:r>
                  <a:rPr lang="es-ES" dirty="0"/>
                  <a:t>tienen los siguientes datos para el sector industrial pequeño/mediano</a:t>
                </a:r>
                <a:r>
                  <a:rPr lang="es-ES" dirty="0" smtClean="0"/>
                  <a:t>.</a:t>
                </a:r>
              </a:p>
              <a:p>
                <a:pPr marL="0" indent="0">
                  <a:buNone/>
                </a:pPr>
                <a:endParaRPr lang="es-MX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=0.3114   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=71,432</m:t>
                      </m:r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=0.0000027         </m:t>
                      </m:r>
                    </m:oMath>
                  </m:oMathPara>
                </a14:m>
                <a:endParaRPr lang="es-MX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=0.5238  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s-MX" dirty="0" smtClean="0"/>
              </a:p>
              <a:p>
                <a:pPr marL="0" indent="0">
                  <a:buNone/>
                </a:pPr>
                <a:endParaRPr lang="es-ES" dirty="0" smtClean="0"/>
              </a:p>
              <a:p>
                <a:pPr marL="0" indent="0">
                  <a:buNone/>
                </a:pPr>
                <a:r>
                  <a:rPr lang="es-ES" dirty="0" smtClean="0"/>
                  <a:t>Se realizan </a:t>
                </a:r>
                <a:r>
                  <a:rPr lang="es-ES" dirty="0"/>
                  <a:t>los siguientes subcálculos</a:t>
                </a:r>
                <a:r>
                  <a:rPr lang="es-ES" dirty="0" smtClean="0"/>
                  <a:t>:</a:t>
                </a:r>
              </a:p>
              <a:p>
                <a:pPr marL="0" indent="0">
                  <a:buNone/>
                </a:pPr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930400"/>
                <a:ext cx="6347714" cy="3880773"/>
              </a:xfrm>
              <a:blipFill rotWithShape="0">
                <a:blip r:embed="rId2"/>
                <a:stretch>
                  <a:fillRect l="-768" t="-11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330771"/>
                  </p:ext>
                </p:extLst>
              </p:nvPr>
            </p:nvGraphicFramePr>
            <p:xfrm>
              <a:off x="609599" y="4397608"/>
              <a:ext cx="6909940" cy="1655523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454970"/>
                    <a:gridCol w="3454970"/>
                  </a:tblGrid>
                  <a:tr h="5505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𝟕𝟏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𝟒𝟑𝟐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𝟎𝟎𝟎𝟎𝟎𝟐𝟕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𝟏𝟗𝟑𝟓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s-ES" sz="1600" b="1" i="1">
                                  <a:effectLst/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  <m:r>
                                <a:rPr lang="es-ES" sz="1600" b="1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sz="1600" b="1" i="1">
                                  <a:effectLst/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s-ES" sz="16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1600" b="1" i="1">
                                  <a:effectLst/>
                                  <a:latin typeface="Cambria Math" panose="02040503050406030204" pitchFamily="18" charset="0"/>
                                </a:rPr>
                                <m:t>𝐰𝐥</m:t>
                              </m:r>
                              <m:r>
                                <a:rPr lang="es-ES" sz="1600" b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s-MX" sz="16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=0.31140(0.3303)=0.1028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05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  =(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𝟓𝟐𝟑𝟖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𝟏𝟗𝟑𝟓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sz="16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𝟑𝟏𝟏𝟒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𝟔𝟖𝟖𝟔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505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𝟑𝟑𝟎𝟑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s-ES" sz="16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𝟕𝟏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𝟒𝟑𝟐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𝟕𝟏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𝟒𝟑𝟐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3330771"/>
                  </p:ext>
                </p:extLst>
              </p:nvPr>
            </p:nvGraphicFramePr>
            <p:xfrm>
              <a:off x="609599" y="4397608"/>
              <a:ext cx="6909940" cy="1655523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454970"/>
                    <a:gridCol w="3454970"/>
                  </a:tblGrid>
                  <a:tr h="554419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52" t="-6593" r="-100176" b="-20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29" t="-6593" r="-353" b="-202198"/>
                          </a:stretch>
                        </a:blipFill>
                      </a:tcPr>
                    </a:tc>
                  </a:tr>
                  <a:tr h="55055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52" t="-106593" r="-100176" b="-10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29" t="-106593" r="-353" b="-102198"/>
                          </a:stretch>
                        </a:blipFill>
                      </a:tcPr>
                    </a:tc>
                  </a:tr>
                  <a:tr h="55055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52" t="-208889" r="-10017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29" t="-208889" r="-353" b="-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542" y="2924944"/>
            <a:ext cx="2077540" cy="13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31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5190" y="980728"/>
                <a:ext cx="6347714" cy="41044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000" dirty="0"/>
                  <a:t>Sustituyendo en la fórmula para calcular los precios de sombra, tenemos</a:t>
                </a:r>
                <a:r>
                  <a:rPr lang="es-ES" sz="2000" dirty="0" smtClean="0"/>
                  <a:t>: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0.6886×0.3303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0.1935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0.1028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0.2274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0.1935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0.1028</m:t>
                              </m:r>
                            </m:e>
                          </m:d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0.4210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−(0.1028)</m:t>
                          </m:r>
                        </m:den>
                      </m:f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ES" sz="2000" dirty="0" smtClean="0"/>
              </a:p>
              <a:p>
                <a:pPr marL="0" indent="0">
                  <a:buNone/>
                </a:pPr>
                <a:r>
                  <a:rPr lang="es-ES" sz="2000" dirty="0" smtClean="0"/>
                  <a:t>Con </a:t>
                </a:r>
                <a:r>
                  <a:rPr lang="es-ES" sz="2000" dirty="0"/>
                  <a:t>base en esta expresión, se calculara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/>
                  <a:t> para diferentes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ES" sz="2000" dirty="0"/>
                  <a:t> (cuadro 30.21</a:t>
                </a:r>
                <a:r>
                  <a:rPr lang="es-ES" sz="2000" dirty="0" smtClean="0"/>
                  <a:t>).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&lt;10.28% 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&lt;0 ⇒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→10.28%→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190" y="980728"/>
                <a:ext cx="6347714" cy="4104456"/>
              </a:xfrm>
              <a:blipFill rotWithShape="0">
                <a:blip r:embed="rId2"/>
                <a:stretch>
                  <a:fillRect l="-960" t="-1040" b="-1604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17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1630" y="2420888"/>
            <a:ext cx="1582548" cy="19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817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38572" y="351695"/>
                <a:ext cx="6698704" cy="44644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200" dirty="0"/>
                  <a:t>Posteriormente se calculara el precio de sombra de la mano de obra, con base en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𝑤𝑠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/>
              </a:p>
              <a:p>
                <a:pPr marL="0" indent="0">
                  <a:buNone/>
                </a:pPr>
                <a:endParaRPr lang="es-ES" sz="2200" dirty="0" smtClean="0"/>
              </a:p>
              <a:p>
                <a:pPr marL="0" indent="0">
                  <a:buNone/>
                </a:pPr>
                <a:r>
                  <a:rPr lang="es-ES" sz="2200" dirty="0" smtClean="0"/>
                  <a:t>Si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71,432×0.3114</m:t>
                        </m:r>
                      </m:e>
                    </m:d>
                    <m:r>
                      <a:rPr lang="es-ES" sz="2200" i="1">
                        <a:latin typeface="Cambria Math" panose="02040503050406030204" pitchFamily="18" charset="0"/>
                      </a:rPr>
                      <m:t>=22,241</m:t>
                    </m:r>
                  </m:oMath>
                </a14:m>
                <a:r>
                  <a:rPr lang="es-ES" sz="2200" dirty="0"/>
                  <a:t>., el precio de sombra de la mano de obra queda definido por la expresión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=0+22,241(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/>
              </a:p>
              <a:p>
                <a:endParaRPr lang="es-MX" sz="2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572" y="351695"/>
                <a:ext cx="6698704" cy="4464496"/>
              </a:xfrm>
              <a:blipFill rotWithShape="0">
                <a:blip r:embed="rId2"/>
                <a:stretch>
                  <a:fillRect l="-1183" t="-1093" r="-136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18</a:t>
            </a:fld>
            <a:endParaRPr lang="es-MX"/>
          </a:p>
        </p:txBody>
      </p:sp>
      <p:pic>
        <p:nvPicPr>
          <p:cNvPr id="6148" name="Picture 4" descr="http://img.alibaba.com/photo/111190548/Construction_Manp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0029" y="4723942"/>
            <a:ext cx="1724647" cy="1379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uropeanreps.eu/wp-content/uploads/2012/09/price-i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113" y="4756751"/>
            <a:ext cx="1795877" cy="1346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3419872" y="5045097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65010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just"/>
                <a:r>
                  <a:rPr lang="es-ES" sz="2400" dirty="0"/>
                  <a:t>Cuadro 30.21 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4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400" dirty="0"/>
                  <a:t> con distintos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400" dirty="0"/>
                  <a:t> (Industria Pequeña/Mediana)</a:t>
                </a:r>
                <a:r>
                  <a:rPr lang="es-MX" sz="2400" dirty="0"/>
                  <a:t/>
                </a:r>
                <a:br>
                  <a:rPr lang="es-MX" sz="2400" dirty="0"/>
                </a:br>
                <a:endParaRPr lang="es-MX" sz="24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441" t="-3687" r="-144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6814922"/>
                  </p:ext>
                </p:extLst>
              </p:nvPr>
            </p:nvGraphicFramePr>
            <p:xfrm>
              <a:off x="609598" y="1930401"/>
              <a:ext cx="6482684" cy="320015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22042"/>
                    <a:gridCol w="2304256"/>
                    <a:gridCol w="1584176"/>
                    <a:gridCol w="1872210"/>
                  </a:tblGrid>
                  <a:tr h="5624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𝟒𝟐𝟏𝟎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𝟏𝟎𝟐𝟖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2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2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𝟐𝟒𝟏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12%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24.52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23.5123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522,935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8.92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7.9236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176,227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4.33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3.3320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74,106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2.86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1.8603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41,374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1.1349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25,242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1.42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0.4165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9,264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52.38%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0.0000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56814922"/>
                  </p:ext>
                </p:extLst>
              </p:nvPr>
            </p:nvGraphicFramePr>
            <p:xfrm>
              <a:off x="609598" y="1930401"/>
              <a:ext cx="6482684" cy="320015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22042"/>
                    <a:gridCol w="2304256"/>
                    <a:gridCol w="1584176"/>
                    <a:gridCol w="1872210"/>
                  </a:tblGrid>
                  <a:tr h="562495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40" t="-1087" r="-798319" b="-4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1746" t="-1087" r="-151323" b="-4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91538" t="-1087" r="-120000" b="-4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46104" t="-1087" r="-1299" b="-473913"/>
                          </a:stretch>
                        </a:blipFill>
                      </a:tcPr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12%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24.52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23.5123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522,935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8.92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7.9236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176,227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4.33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3.3320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74,106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2.86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1.8603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41,374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1.1349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25,242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1.42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0.4165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9,264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68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52.38%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0.0000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10091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332" y="264269"/>
            <a:ext cx="6620964" cy="1326898"/>
          </a:xfrm>
        </p:spPr>
        <p:txBody>
          <a:bodyPr>
            <a:noAutofit/>
          </a:bodyPr>
          <a:lstStyle/>
          <a:p>
            <a:pPr algn="just"/>
            <a:r>
              <a:rPr lang="es-MX" sz="3000" dirty="0" smtClean="0"/>
              <a:t>El modelo: ONUDI-México-NAFINSA</a:t>
            </a:r>
            <a:r>
              <a:rPr lang="es-ES" sz="3000" baseline="30000" dirty="0" smtClean="0"/>
              <a:t>1</a:t>
            </a:r>
            <a:r>
              <a:rPr lang="es-MX" sz="3000" dirty="0" smtClean="0"/>
              <a:t>, empleado en la evaluación de proyectos de las PYMEX.</a:t>
            </a:r>
            <a:endParaRPr lang="es-MX" sz="3000" dirty="0"/>
          </a:p>
        </p:txBody>
      </p:sp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444676" y="6106792"/>
            <a:ext cx="512638" cy="365125"/>
          </a:xfrm>
        </p:spPr>
        <p:txBody>
          <a:bodyPr/>
          <a:lstStyle/>
          <a:p>
            <a:fld id="{F9883426-F2A4-4C27-92E8-5F40E334D898}" type="slidenum">
              <a:rPr lang="es-MX" sz="1100" b="1" smtClean="0">
                <a:solidFill>
                  <a:schemeClr val="accent2"/>
                </a:solidFill>
              </a:rPr>
              <a:pPr/>
              <a:t>2</a:t>
            </a:fld>
            <a:endParaRPr lang="es-MX" sz="11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Marcador de contenido 8"/>
              <p:cNvSpPr>
                <a:spLocks noGrp="1"/>
              </p:cNvSpPr>
              <p:nvPr>
                <p:ph idx="1"/>
              </p:nvPr>
            </p:nvSpPr>
            <p:spPr>
              <a:xfrm>
                <a:off x="600348" y="3325124"/>
                <a:ext cx="6635948" cy="2860355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s-MX" sz="2200" dirty="0" smtClean="0"/>
                  <a:t>Cálculo de las variables que intervienen en los precios de sombra en el modelo de la ONUDI-México-NAFINSA</a:t>
                </a:r>
                <a:r>
                  <a:rPr lang="en-US" sz="2200" baseline="30000" dirty="0"/>
                  <a:t>2</a:t>
                </a:r>
                <a:r>
                  <a:rPr lang="es-MX" sz="2200" dirty="0" smtClean="0"/>
                  <a:t>.</a:t>
                </a:r>
              </a:p>
              <a:p>
                <a:pPr marL="0" indent="0" algn="just">
                  <a:buNone/>
                </a:pPr>
                <a:endParaRPr lang="es-MX" sz="2200" dirty="0" smtClean="0"/>
              </a:p>
              <a:p>
                <a:pPr marL="0" indent="0" algn="just">
                  <a:buNone/>
                </a:pPr>
                <a:r>
                  <a:rPr lang="es-MX" sz="2200" dirty="0" smtClean="0"/>
                  <a:t>La metodología de la ONUDI, requiere de la siguiente información, para hacer una estimación de los precios de </a:t>
                </a:r>
                <a:r>
                  <a:rPr lang="es-MX" sz="2200" dirty="0"/>
                  <a:t>s</a:t>
                </a:r>
                <a:r>
                  <a:rPr lang="es-MX" sz="2200" dirty="0" smtClean="0"/>
                  <a:t>ombra de la I</a:t>
                </a:r>
                <a:r>
                  <a:rPr lang="es-MX" sz="2200" baseline="-25000" dirty="0" smtClean="0"/>
                  <a:t>s </a:t>
                </a:r>
                <a:r>
                  <a:rPr lang="es-MX" sz="2200" dirty="0" smtClean="0"/>
                  <a:t>y de la mano de obra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MX" sz="2200" dirty="0" smtClean="0"/>
                  <a:t>. </a:t>
                </a:r>
                <a:endParaRPr lang="es-MX" sz="2200" dirty="0"/>
              </a:p>
            </p:txBody>
          </p:sp>
        </mc:Choice>
        <mc:Fallback>
          <p:sp>
            <p:nvSpPr>
              <p:cNvPr id="9" name="Marcador de contenido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348" y="3325124"/>
                <a:ext cx="6635948" cy="2860355"/>
              </a:xfrm>
              <a:blipFill rotWithShape="0">
                <a:blip r:embed="rId3"/>
                <a:stretch>
                  <a:fillRect l="-1194" t="-2553" r="-1102" b="-63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www.cleantechchallenge.org/uploads/company/327c9df33a89ec187a1142fee0f9e5d99387f7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32" y="1886560"/>
            <a:ext cx="1380585" cy="1359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udecide.com/images/detalle_empresas/nafins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22" t="13375" r="11224" b="16557"/>
          <a:stretch/>
        </p:blipFill>
        <p:spPr bwMode="auto">
          <a:xfrm>
            <a:off x="4678784" y="1864980"/>
            <a:ext cx="2592288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gora.pacimex.org.mx/imagenes/2012/12/pais-mexico-escud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9922" y="2009318"/>
            <a:ext cx="1320081" cy="8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Análisis </a:t>
            </a:r>
            <a:r>
              <a:rPr lang="es-ES" b="1" dirty="0"/>
              <a:t>de la </a:t>
            </a:r>
            <a:r>
              <a:rPr lang="es-ES" b="1" dirty="0" smtClean="0"/>
              <a:t>sensibilidad.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84784"/>
                <a:ext cx="6347714" cy="3880773"/>
              </a:xfrm>
            </p:spPr>
            <p:txBody>
              <a:bodyPr>
                <a:normAutofit/>
              </a:bodyPr>
              <a:lstStyle/>
              <a:p>
                <a:r>
                  <a:rPr lang="es-ES" sz="2000" b="1" dirty="0" smtClean="0"/>
                  <a:t>Ejemplo base</a:t>
                </a:r>
                <a:endParaRPr lang="es-MX" sz="2000" dirty="0"/>
              </a:p>
              <a:p>
                <a:pPr marL="0" indent="0">
                  <a:buNone/>
                </a:pPr>
                <a:r>
                  <a:rPr lang="es-ES" sz="2000" dirty="0"/>
                  <a:t>Se tienen los siguientes datos como base (ver datos en sinopsis</a:t>
                </a:r>
                <a:r>
                  <a:rPr lang="es-ES" sz="2000" dirty="0" smtClean="0"/>
                  <a:t>):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=0.3 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=70,000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=0.000003  </m:t>
                      </m:r>
                    </m:oMath>
                  </m:oMathPara>
                </a14:m>
                <a:endParaRPr lang="es-MX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=0.6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endParaRPr lang="es-ES" sz="2000" dirty="0" smtClean="0"/>
              </a:p>
              <a:p>
                <a:pPr marL="0" indent="0">
                  <a:buNone/>
                </a:pPr>
                <a:r>
                  <a:rPr lang="es-ES" sz="2000" dirty="0" smtClean="0"/>
                  <a:t>Se </a:t>
                </a:r>
                <a:r>
                  <a:rPr lang="es-ES" sz="2000" dirty="0"/>
                  <a:t>realizan los siguientes subcálculos:</a:t>
                </a:r>
                <a:endParaRPr lang="es-MX" sz="2000" dirty="0"/>
              </a:p>
              <a:p>
                <a:pPr marL="0" indent="0">
                  <a:buNone/>
                </a:pPr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84784"/>
                <a:ext cx="6347714" cy="3880773"/>
              </a:xfrm>
              <a:blipFill rotWithShape="0">
                <a:blip r:embed="rId2"/>
                <a:stretch>
                  <a:fillRect l="-1057" t="-11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4726887"/>
                  </p:ext>
                </p:extLst>
              </p:nvPr>
            </p:nvGraphicFramePr>
            <p:xfrm>
              <a:off x="609598" y="4581127"/>
              <a:ext cx="6770714" cy="1590859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385357"/>
                    <a:gridCol w="3385357"/>
                  </a:tblGrid>
                  <a:tr h="58274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𝟎𝟎𝟎𝟎𝟎𝟑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𝟑𝟗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𝟏𝟏𝟕𝟎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36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  =(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sz="16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8274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𝟑𝟗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s-ES" sz="16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6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6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6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04726887"/>
                  </p:ext>
                </p:extLst>
              </p:nvPr>
            </p:nvGraphicFramePr>
            <p:xfrm>
              <a:off x="609598" y="4581127"/>
              <a:ext cx="6770714" cy="1590859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385357"/>
                    <a:gridCol w="3385357"/>
                  </a:tblGrid>
                  <a:tr h="58274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60" t="-2083" r="-100360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60" t="-2083" r="-360" b="-175000"/>
                          </a:stretch>
                        </a:blipFill>
                      </a:tcPr>
                    </a:tc>
                  </a:tr>
                  <a:tr h="42536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60" t="-140000" r="-100360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60" t="-140000" r="-360" b="-140000"/>
                          </a:stretch>
                        </a:blipFill>
                      </a:tcPr>
                    </a:tc>
                  </a:tr>
                  <a:tr h="58274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60" t="-175000" r="-100360" b="-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60" t="-175000" r="-360" b="-20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20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2225" y="3076777"/>
            <a:ext cx="2077540" cy="13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10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260648"/>
                <a:ext cx="6840760" cy="32867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000" dirty="0" smtClean="0"/>
                  <a:t>Sustituyendo en la fórmula para calcular los precios de sombra, tenemos: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0.7×0.39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−[0.1170]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0.2730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+(0.21)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−(0.1170)</m:t>
                          </m:r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0.4830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−(0.1170)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ES" sz="2000" dirty="0" smtClean="0"/>
              </a:p>
              <a:p>
                <a:pPr marL="0" indent="0">
                  <a:buNone/>
                </a:pPr>
                <a:r>
                  <a:rPr lang="es-ES" sz="2000" dirty="0" smtClean="0"/>
                  <a:t>Con </a:t>
                </a:r>
                <a:r>
                  <a:rPr lang="es-ES" sz="2000" dirty="0"/>
                  <a:t>base en esta expresión, se calculará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/>
                  <a:t> para diferentes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ES" sz="2000" dirty="0"/>
                  <a:t> (cuadro 30.22</a:t>
                </a:r>
                <a:r>
                  <a:rPr lang="es-ES" sz="2000" dirty="0" smtClean="0"/>
                  <a:t>).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&lt;11.70%→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&lt;0 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→11.70%→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→∞ </m:t>
                      </m:r>
                    </m:oMath>
                  </m:oMathPara>
                </a14:m>
                <a:endParaRPr lang="es-MX" sz="2000" dirty="0"/>
              </a:p>
              <a:p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260648"/>
                <a:ext cx="6840760" cy="3286700"/>
              </a:xfrm>
              <a:blipFill rotWithShape="0">
                <a:blip r:embed="rId2"/>
                <a:stretch>
                  <a:fillRect l="-980" t="-1299" b="-4508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21</a:t>
            </a:fld>
            <a:endParaRPr lang="es-MX"/>
          </a:p>
        </p:txBody>
      </p:sp>
      <p:pic>
        <p:nvPicPr>
          <p:cNvPr id="7170" name="Picture 2" descr="http://lasmateriasprimas.com/wp-content/uploads/2013/11/contab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031" y="5148290"/>
            <a:ext cx="2235216" cy="1714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648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433210"/>
                <a:ext cx="6347714" cy="38807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200" dirty="0"/>
                  <a:t>Posteriormente se calculará el precio de sombra de la mano de obra, con base en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𝑤𝑠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 smtClean="0"/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:r>
                  <a:rPr lang="es-ES" sz="2200" dirty="0"/>
                  <a:t>Si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70,000×0.3</m:t>
                        </m:r>
                      </m:e>
                    </m:d>
                    <m:r>
                      <a:rPr lang="es-ES" sz="2200" i="1">
                        <a:latin typeface="Cambria Math" panose="02040503050406030204" pitchFamily="18" charset="0"/>
                      </a:rPr>
                      <m:t>=21,000</m:t>
                    </m:r>
                  </m:oMath>
                </a14:m>
                <a:r>
                  <a:rPr lang="es-ES" sz="2200" dirty="0"/>
                  <a:t>; el precio de sombra de la mano de obra queda definido por la expresión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=0+21,000 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/>
              </a:p>
              <a:p>
                <a:endParaRPr lang="es-MX" sz="2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33210"/>
                <a:ext cx="6347714" cy="3880773"/>
              </a:xfrm>
              <a:blipFill rotWithShape="0">
                <a:blip r:embed="rId2"/>
                <a:stretch>
                  <a:fillRect l="-1249" t="-1256" r="-768" b="-392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22</a:t>
            </a:fld>
            <a:endParaRPr lang="es-MX"/>
          </a:p>
        </p:txBody>
      </p:sp>
      <p:pic>
        <p:nvPicPr>
          <p:cNvPr id="6" name="Picture 6" descr="http://europeanreps.eu/wp-content/uploads/2012/09/price-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113" y="4756751"/>
            <a:ext cx="1795877" cy="13469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http://img.alibaba.com/photo/111190548/Construction_Manp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45746"/>
            <a:ext cx="1724647" cy="13797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Flecha derecha 1"/>
          <p:cNvSpPr/>
          <p:nvPr/>
        </p:nvSpPr>
        <p:spPr>
          <a:xfrm>
            <a:off x="3419872" y="4949619"/>
            <a:ext cx="1152128" cy="855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97300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sz="2600" dirty="0"/>
                  <a:t>Cuadro 30.22. 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600" dirty="0"/>
                  <a:t> (Ejemplo base).</a:t>
                </a:r>
                <a:r>
                  <a:rPr lang="es-MX" sz="2600" dirty="0"/>
                  <a:t/>
                </a:r>
                <a:br>
                  <a:rPr lang="es-MX" sz="2600" dirty="0"/>
                </a:br>
                <a:endParaRPr lang="es-MX" sz="26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29" t="-414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44959588"/>
                  </p:ext>
                </p:extLst>
              </p:nvPr>
            </p:nvGraphicFramePr>
            <p:xfrm>
              <a:off x="609598" y="1772816"/>
              <a:ext cx="6554692" cy="3177872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010074"/>
                    <a:gridCol w="2267272"/>
                    <a:gridCol w="1405136"/>
                    <a:gridCol w="1872210"/>
                  </a:tblGrid>
                  <a:tr h="5760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𝟒𝟖𝟑𝟎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𝟏𝟏𝟕𝟎</m:t>
                                </m:r>
                              </m:oMath>
                            </m:oMathPara>
                          </a14:m>
                          <a:endParaRPr lang="es-MX" sz="1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2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2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14.64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13.64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286,364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5.82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4.82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101,205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3.63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2.63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55,263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34,426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1.71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0.71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14,841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60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1.00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344959588"/>
                  </p:ext>
                </p:extLst>
              </p:nvPr>
            </p:nvGraphicFramePr>
            <p:xfrm>
              <a:off x="609598" y="1772816"/>
              <a:ext cx="6554692" cy="3177872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010074"/>
                    <a:gridCol w="2267272"/>
                    <a:gridCol w="1405136"/>
                    <a:gridCol w="1872210"/>
                  </a:tblGrid>
                  <a:tr h="57606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602" t="-1053" r="-551205" b="-4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4772" t="-1053" r="-145308" b="-4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34783" t="-1053" r="-135652" b="-4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50000" t="-1053" r="-1299" b="-452632"/>
                          </a:stretch>
                        </a:blipFill>
                      </a:tcPr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14.64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13.64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286,364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5.82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4.82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101,205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3.63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2.63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55,263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34,426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1.71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0.71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14,841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60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1.00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4257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-</a:t>
            </a:r>
            <a:r>
              <a:rPr lang="es-ES" sz="3200" b="1" dirty="0" smtClean="0"/>
              <a:t>Incremento </a:t>
            </a:r>
            <a:r>
              <a:rPr lang="es-ES" sz="3200" b="1" dirty="0"/>
              <a:t>en </a:t>
            </a:r>
            <a:r>
              <a:rPr lang="es-ES" sz="3200" b="1" i="1" dirty="0" smtClean="0"/>
              <a:t>s</a:t>
            </a:r>
            <a:r>
              <a:rPr lang="es-ES" sz="3200" b="1" dirty="0" smtClean="0"/>
              <a:t>:</a:t>
            </a:r>
            <a:r>
              <a:rPr lang="es-MX" sz="3200" dirty="0"/>
              <a:t/>
            </a:r>
            <a:br>
              <a:rPr lang="es-MX" sz="3200" dirty="0"/>
            </a:br>
            <a:endParaRPr lang="es-MX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484784"/>
                <a:ext cx="6347714" cy="388077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s-ES" sz="2000" dirty="0" smtClean="0"/>
                  <a:t>La propensión marginal a ahorrar </a:t>
                </a:r>
                <a:r>
                  <a:rPr lang="es-ES" sz="2000" b="1" i="1" dirty="0"/>
                  <a:t>s</a:t>
                </a:r>
                <a:r>
                  <a:rPr lang="es-ES" sz="2000" dirty="0"/>
                  <a:t> sube 10% respecto al valor que representa en el ejemplo base anterior, por lo que se tienen los siguientes datos:</a:t>
                </a:r>
                <a:endParaRPr lang="es-MX" sz="2000" dirty="0"/>
              </a:p>
              <a:p>
                <a:pPr marL="0" indent="0" algn="just">
                  <a:buNone/>
                </a:pPr>
                <a:endParaRPr lang="es-ES" sz="2000" i="1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=0.33 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=70,000 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=0.000003 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=0.6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marL="0" indent="0" algn="just">
                  <a:buNone/>
                </a:pPr>
                <a:r>
                  <a:rPr lang="es-ES" sz="2000" dirty="0" smtClean="0"/>
                  <a:t>Se </a:t>
                </a:r>
                <a:r>
                  <a:rPr lang="es-ES" sz="2000" dirty="0"/>
                  <a:t>realizan los siguientes subcálculos:</a:t>
                </a:r>
                <a:endParaRPr lang="es-MX" sz="2000" dirty="0"/>
              </a:p>
              <a:p>
                <a:pPr algn="just"/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484784"/>
                <a:ext cx="6347714" cy="3880773"/>
              </a:xfrm>
              <a:blipFill rotWithShape="0">
                <a:blip r:embed="rId2"/>
                <a:stretch>
                  <a:fillRect l="-961" t="-1101" r="-9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269488"/>
                  </p:ext>
                </p:extLst>
              </p:nvPr>
            </p:nvGraphicFramePr>
            <p:xfrm>
              <a:off x="706090" y="4292946"/>
              <a:ext cx="6251222" cy="1368303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25611"/>
                    <a:gridCol w="3125611"/>
                  </a:tblGrid>
                  <a:tr h="4561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𝟎𝟎𝟎𝟎𝟎𝟑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𝟑𝟗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𝟏𝟐𝟖𝟕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61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  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𝟔𝟕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61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𝟑𝟗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39269488"/>
                  </p:ext>
                </p:extLst>
              </p:nvPr>
            </p:nvGraphicFramePr>
            <p:xfrm>
              <a:off x="706090" y="4292946"/>
              <a:ext cx="6251222" cy="1368303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25611"/>
                    <a:gridCol w="3125611"/>
                  </a:tblGrid>
                  <a:tr h="45610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9" t="-2667" r="-100195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85" t="-2667" r="-390" b="-202667"/>
                          </a:stretch>
                        </a:blipFill>
                      </a:tcPr>
                    </a:tc>
                  </a:tr>
                  <a:tr h="45610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9" t="-102667" r="-100195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85" t="-102667" r="-390" b="-102667"/>
                          </a:stretch>
                        </a:blipFill>
                      </a:tcPr>
                    </a:tc>
                  </a:tr>
                  <a:tr h="45610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9" t="-202667" r="-10019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85" t="-202667" r="-390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24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999" y="3356992"/>
            <a:ext cx="1402626" cy="8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48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6347714" cy="388077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ES" sz="2000" dirty="0"/>
                  <a:t>Sustituyendo en a fórmula para calcular </a:t>
                </a:r>
                <a:r>
                  <a:rPr lang="es-ES" sz="2000" dirty="0" smtClean="0"/>
                  <a:t>los </a:t>
                </a:r>
                <a:r>
                  <a:rPr lang="es-ES" sz="2000" dirty="0"/>
                  <a:t>precios de sombra tenemos:</a:t>
                </a: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0.67×0.39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−[0.1287]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0.2613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+(0.21)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−(0.1287)</m:t>
                          </m:r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0.4713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−(0.1287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:r>
                  <a:rPr lang="es-ES" sz="2000" dirty="0"/>
                  <a:t>Con base en esta expresión, se calculará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/>
                  <a:t>para diferentes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ES" sz="2000" dirty="0"/>
                  <a:t> (cuadro 30.23</a:t>
                </a:r>
                <a:r>
                  <a:rPr lang="es-ES" sz="2000" dirty="0" smtClean="0"/>
                  <a:t>)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&lt;12.87%→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&lt;0 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→12.87%→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→∞ </m:t>
                      </m:r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6347714" cy="3880773"/>
              </a:xfrm>
              <a:blipFill rotWithShape="0">
                <a:blip r:embed="rId2"/>
                <a:stretch>
                  <a:fillRect l="-1057" t="-942" r="-961" b="-1161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25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3032" y="1628800"/>
            <a:ext cx="1768564" cy="176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3943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8112" y="764704"/>
                <a:ext cx="6347714" cy="388077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ES" sz="2200" dirty="0"/>
                  <a:t>Posteriormente se calculará el precio de sombra de la mano de obra, con base en</a:t>
                </a:r>
                <a:r>
                  <a:rPr lang="es-ES" sz="22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𝑤𝑠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 smtClean="0"/>
              </a:p>
              <a:p>
                <a:pPr marL="0" indent="0" algn="just">
                  <a:buNone/>
                </a:pPr>
                <a:endParaRPr lang="es-MX" sz="2200" dirty="0"/>
              </a:p>
              <a:p>
                <a:pPr marL="0" indent="0" algn="just">
                  <a:buNone/>
                </a:pPr>
                <a:r>
                  <a:rPr lang="es-ES" sz="2200" dirty="0"/>
                  <a:t>Si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70,000×0.33</m:t>
                        </m:r>
                      </m:e>
                    </m:d>
                    <m:r>
                      <a:rPr lang="es-ES" sz="2200" i="1">
                        <a:latin typeface="Cambria Math" panose="02040503050406030204" pitchFamily="18" charset="0"/>
                      </a:rPr>
                      <m:t>=23,100</m:t>
                    </m:r>
                  </m:oMath>
                </a14:m>
                <a:r>
                  <a:rPr lang="es-ES" sz="2200" dirty="0"/>
                  <a:t>; el precio de sombra de la mano de obra queda definido por la expresión</a:t>
                </a:r>
                <a:r>
                  <a:rPr lang="es-ES" sz="22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=0+23,100 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/>
              </a:p>
              <a:p>
                <a:pPr algn="just"/>
                <a:endParaRPr lang="es-MX" sz="2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112" y="764704"/>
                <a:ext cx="6347714" cy="3880773"/>
              </a:xfrm>
              <a:blipFill rotWithShape="0">
                <a:blip r:embed="rId2"/>
                <a:stretch>
                  <a:fillRect l="-1249" t="-1099" r="-1249" b="-392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26</a:t>
            </a:fld>
            <a:endParaRPr lang="es-MX"/>
          </a:p>
        </p:txBody>
      </p:sp>
      <p:pic>
        <p:nvPicPr>
          <p:cNvPr id="6" name="Picture 6" descr="http://europeanreps.eu/wp-content/uploads/2012/09/price-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113" y="4756751"/>
            <a:ext cx="1795877" cy="1346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3419872" y="4949619"/>
            <a:ext cx="1152128" cy="855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4" descr="http://img.alibaba.com/photo/111190548/Construction_Manp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45746"/>
            <a:ext cx="1724647" cy="1379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527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s-ES" sz="2600" dirty="0"/>
                  <a:t>Cuadro 30.23. 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600" dirty="0"/>
                  <a:t> (Incremento en s).</a:t>
                </a:r>
                <a:r>
                  <a:rPr lang="es-MX" sz="2600" dirty="0"/>
                  <a:t/>
                </a:r>
                <a:br>
                  <a:rPr lang="es-MX" sz="2600" dirty="0"/>
                </a:br>
                <a:endParaRPr lang="es-MX" sz="26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29" t="-4147" r="-172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141797"/>
                  </p:ext>
                </p:extLst>
              </p:nvPr>
            </p:nvGraphicFramePr>
            <p:xfrm>
              <a:off x="609599" y="1958819"/>
              <a:ext cx="6624738" cy="3105866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893225"/>
                    <a:gridCol w="2419144"/>
                    <a:gridCol w="1451487"/>
                    <a:gridCol w="1860882"/>
                  </a:tblGrid>
                  <a:tr h="5040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3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3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𝟒𝟕𝟏𝟑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3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𝟏𝟐𝟖𝟕</m:t>
                                </m:r>
                              </m:oMath>
                            </m:oMathPara>
                          </a14:m>
                          <a:endParaRPr lang="es-MX" sz="13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3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3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3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S" sz="13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3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3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3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22.13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21.13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488,028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6.61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5.61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129,593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3.89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2.89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66,653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2.75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1.75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40,455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1.74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0.74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17,029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60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19141797"/>
                  </p:ext>
                </p:extLst>
              </p:nvPr>
            </p:nvGraphicFramePr>
            <p:xfrm>
              <a:off x="609599" y="1958819"/>
              <a:ext cx="6624738" cy="3105866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893225"/>
                    <a:gridCol w="2419144"/>
                    <a:gridCol w="1451487"/>
                    <a:gridCol w="1860882"/>
                  </a:tblGrid>
                  <a:tr h="50405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680" t="-1205" r="-642857" b="-5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7280" t="-1205" r="-138035" b="-5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28992" t="-1205" r="-130252" b="-5168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55882" t="-1205" r="-1307" b="-516867"/>
                          </a:stretch>
                        </a:blipFill>
                      </a:tcPr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22.13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21.13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488,028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6.61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5.61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129,593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3.89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2.89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66,653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2.75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1.75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40,455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1.74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0.74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17,029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60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>
                              <a:effectLst/>
                            </a:rPr>
                            <a:t>0.00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b="1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1577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030882"/>
          </a:xfrm>
        </p:spPr>
        <p:txBody>
          <a:bodyPr>
            <a:normAutofit/>
          </a:bodyPr>
          <a:lstStyle/>
          <a:p>
            <a:r>
              <a:rPr lang="es-ES" sz="3200" b="1" dirty="0"/>
              <a:t>Incremento en </a:t>
            </a:r>
            <a:r>
              <a:rPr lang="es-ES" sz="3200" b="1" i="1" dirty="0"/>
              <a:t>y</a:t>
            </a:r>
            <a:r>
              <a:rPr lang="es-ES" sz="3200" b="1" i="1" dirty="0" smtClean="0"/>
              <a:t>:</a:t>
            </a:r>
            <a:endParaRPr lang="es-MX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598" y="1412776"/>
                <a:ext cx="6347714" cy="388077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s-ES" sz="2000" dirty="0"/>
                  <a:t>La relación marginal valor agregado/capital </a:t>
                </a:r>
                <a:r>
                  <a:rPr lang="es-ES" sz="2000" b="1" i="1" dirty="0"/>
                  <a:t>y</a:t>
                </a:r>
                <a:r>
                  <a:rPr lang="es-ES" sz="2000" dirty="0"/>
                  <a:t> sube 10% respecto al valor que presenta en el ejemplo base, por lo que se tienen los siguientes datos</a:t>
                </a:r>
                <a:r>
                  <a:rPr lang="es-ES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=0.3 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=70,000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=0.000003  </m:t>
                      </m:r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=0.66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marL="0" indent="0" algn="just">
                  <a:buNone/>
                </a:pPr>
                <a:r>
                  <a:rPr lang="es-ES" sz="2000" dirty="0" smtClean="0"/>
                  <a:t>Se </a:t>
                </a:r>
                <a:r>
                  <a:rPr lang="es-ES" sz="2000" dirty="0"/>
                  <a:t>realizan los siguientes subcálculos:</a:t>
                </a:r>
                <a:endParaRPr lang="es-MX" sz="2000" dirty="0"/>
              </a:p>
              <a:p>
                <a:pPr marL="0" indent="0" algn="just">
                  <a:buNone/>
                </a:pPr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8" y="1412776"/>
                <a:ext cx="6347714" cy="3880773"/>
              </a:xfrm>
              <a:blipFill rotWithShape="0">
                <a:blip r:embed="rId2"/>
                <a:stretch>
                  <a:fillRect l="-961" t="-1101" r="-96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254495"/>
                  </p:ext>
                </p:extLst>
              </p:nvPr>
            </p:nvGraphicFramePr>
            <p:xfrm>
              <a:off x="609595" y="4418908"/>
              <a:ext cx="6347716" cy="1314348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73858"/>
                    <a:gridCol w="3173858"/>
                  </a:tblGrid>
                  <a:tr h="4381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𝟎𝟎𝟎𝟎𝟎𝟑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𝟏𝟑𝟓𝟎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81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  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𝟔𝟔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81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695254495"/>
                  </p:ext>
                </p:extLst>
              </p:nvPr>
            </p:nvGraphicFramePr>
            <p:xfrm>
              <a:off x="609595" y="4418908"/>
              <a:ext cx="6347716" cy="1314348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73858"/>
                    <a:gridCol w="3173858"/>
                  </a:tblGrid>
                  <a:tr h="43811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3" t="-2778" r="-100192" b="-20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76" t="-2778" r="-384" b="-204167"/>
                          </a:stretch>
                        </a:blipFill>
                      </a:tcPr>
                    </a:tc>
                  </a:tr>
                  <a:tr h="43811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3" t="-101370" r="-100192" b="-1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76" t="-101370" r="-384" b="-101370"/>
                          </a:stretch>
                        </a:blipFill>
                      </a:tcPr>
                    </a:tc>
                  </a:tr>
                  <a:tr h="43811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3" t="-204167" r="-100192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76" t="-204167" r="-384" b="-2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28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809" y="2780928"/>
            <a:ext cx="1792816" cy="11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44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20688"/>
                <a:ext cx="7459079" cy="374441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ES" dirty="0"/>
                  <a:t>Sustituyendo en a fórmula para calcular </a:t>
                </a:r>
                <a:r>
                  <a:rPr lang="es-ES" dirty="0" smtClean="0"/>
                  <a:t>los </a:t>
                </a:r>
                <a:r>
                  <a:rPr lang="es-ES" dirty="0"/>
                  <a:t>precios de sombra tenemos</a:t>
                </a:r>
                <a:r>
                  <a:rPr lang="es-ES" dirty="0" smtClean="0"/>
                  <a:t>:</a:t>
                </a:r>
              </a:p>
              <a:p>
                <a:pPr marL="0" indent="0" algn="just">
                  <a:buNone/>
                </a:pPr>
                <a:endParaRPr lang="es-MX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0.70×0.45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0.21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−[0.1350]</m:t>
                          </m:r>
                        </m:den>
                      </m:f>
                    </m:oMath>
                  </m:oMathPara>
                </a14:m>
                <a:endParaRPr lang="es-MX" dirty="0" smtClean="0"/>
              </a:p>
              <a:p>
                <a:pPr marL="0" indent="0" algn="just">
                  <a:buNone/>
                </a:pPr>
                <a:endParaRPr lang="es-MX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0.3150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+(0.21)</m:t>
                          </m:r>
                        </m:num>
                        <m:den>
                          <m:sSub>
                            <m:sSub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−(0.1350)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0.5250</m:t>
                          </m:r>
                        </m:num>
                        <m:den>
                          <m:sSub>
                            <m:sSub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−(0.1350)</m:t>
                          </m:r>
                        </m:den>
                      </m:f>
                    </m:oMath>
                  </m:oMathPara>
                </a14:m>
                <a:endParaRPr lang="es-MX" dirty="0" smtClean="0"/>
              </a:p>
              <a:p>
                <a:pPr marL="0" indent="0" algn="just">
                  <a:buNone/>
                </a:pPr>
                <a:endParaRPr lang="es-MX" dirty="0"/>
              </a:p>
              <a:p>
                <a:pPr marL="0" indent="0" algn="just">
                  <a:buNone/>
                </a:pPr>
                <a:r>
                  <a:rPr lang="es-ES" dirty="0"/>
                  <a:t>Con base en esta expresión, se calculará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dirty="0"/>
                  <a:t>para diferentes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ES" dirty="0"/>
                  <a:t> (cuadro 30.24)</a:t>
                </a:r>
                <a:endParaRPr lang="es-MX" dirty="0"/>
              </a:p>
              <a:p>
                <a:pPr marL="0" indent="0" algn="just">
                  <a:buNone/>
                </a:pPr>
                <a:endParaRPr lang="es-E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&lt;13.50%→ 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&lt;0 ⇒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→13.50%→</m:t>
                      </m:r>
                      <m:sSub>
                        <m:sSub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→∞ </m:t>
                      </m:r>
                    </m:oMath>
                  </m:oMathPara>
                </a14:m>
                <a:endParaRPr lang="es-MX" dirty="0"/>
              </a:p>
              <a:p>
                <a:pPr algn="just"/>
                <a:endParaRPr lang="es-MX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20688"/>
                <a:ext cx="7459079" cy="3744416"/>
              </a:xfrm>
              <a:blipFill rotWithShape="0">
                <a:blip r:embed="rId2"/>
                <a:stretch>
                  <a:fillRect l="-654" t="-1140" r="-654" b="-164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29</a:t>
            </a:fld>
            <a:endParaRPr lang="es-MX"/>
          </a:p>
        </p:txBody>
      </p:sp>
      <p:pic>
        <p:nvPicPr>
          <p:cNvPr id="8194" name="Picture 2" descr="http://keiconsulting.com.mx/wp-content/uploads/2012/09/01_cos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21013"/>
            <a:ext cx="2832249" cy="121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9344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36712"/>
                <a:ext cx="6914728" cy="4104456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buNone/>
                </a:pPr>
                <a:r>
                  <a:rPr lang="es-MX" sz="2000" dirty="0" smtClean="0"/>
                  <a:t>Las variables se calcularán en el siguiente orden:</a:t>
                </a:r>
              </a:p>
              <a:p>
                <a:pPr algn="just">
                  <a:buNone/>
                </a:pPr>
                <a:endParaRPr lang="es-MX" sz="2000" dirty="0" smtClean="0"/>
              </a:p>
              <a:p>
                <a:pPr algn="just">
                  <a:buNone/>
                </a:pPr>
                <a:r>
                  <a:rPr lang="en-US" sz="2000" i="1" dirty="0"/>
                  <a:t>S</a:t>
                </a:r>
                <a:r>
                  <a:rPr lang="en-US" sz="2000" i="1" baseline="-25000" dirty="0"/>
                  <a:t>i </a:t>
                </a:r>
                <a:r>
                  <a:rPr lang="en-US" sz="2000" i="1" dirty="0" smtClean="0"/>
                  <a:t>= </a:t>
                </a:r>
                <a:r>
                  <a:rPr lang="en-US" sz="2000" dirty="0" smtClean="0"/>
                  <a:t>Propensión marginal a ahorrar. </a:t>
                </a:r>
                <a:endParaRPr lang="en-US" sz="2000" i="1" baseline="-25000" dirty="0" smtClean="0"/>
              </a:p>
              <a:p>
                <a:pPr algn="just">
                  <a:buNone/>
                </a:pPr>
                <a:r>
                  <a:rPr lang="en-US" sz="2000" i="1" dirty="0" smtClean="0"/>
                  <a:t>y</a:t>
                </a:r>
                <a:r>
                  <a:rPr lang="en-US" sz="2000" i="1" baseline="-25000" dirty="0" smtClean="0"/>
                  <a:t>i </a:t>
                </a:r>
                <a:r>
                  <a:rPr lang="en-US" sz="2000" i="1" dirty="0" smtClean="0"/>
                  <a:t>= </a:t>
                </a:r>
                <a:r>
                  <a:rPr lang="es-MX" sz="2000" dirty="0" smtClean="0"/>
                  <a:t>Relación</a:t>
                </a:r>
                <a:r>
                  <a:rPr lang="en-US" sz="2000" dirty="0" smtClean="0"/>
                  <a:t> marginal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𝑉𝐴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MX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𝐵𝑟𝑢𝑡𝑜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000" baseline="-25000" dirty="0" smtClean="0"/>
              </a:p>
              <a:p>
                <a:pPr algn="just">
                  <a:buNone/>
                </a:pPr>
                <a:r>
                  <a:rPr lang="en-US" sz="2000" i="1" dirty="0" smtClean="0"/>
                  <a:t>w</a:t>
                </a:r>
                <a:r>
                  <a:rPr lang="en-US" sz="2000" i="1" baseline="-25000" dirty="0" smtClean="0"/>
                  <a:t>i </a:t>
                </a:r>
                <a:r>
                  <a:rPr lang="en-US" sz="2000" i="1" dirty="0" smtClean="0"/>
                  <a:t>=</a:t>
                </a:r>
                <a:r>
                  <a:rPr lang="en-US" sz="2000" dirty="0" smtClean="0"/>
                  <a:t> Sueldo promedio industrial (bruto, anual).</a:t>
                </a:r>
                <a:endParaRPr lang="en-US" sz="2000" baseline="-25000" dirty="0" smtClean="0"/>
              </a:p>
              <a:p>
                <a:pPr algn="just">
                  <a:buNone/>
                </a:pPr>
                <a:r>
                  <a:rPr lang="en-US" sz="2000" i="1" dirty="0" smtClean="0"/>
                  <a:t>z</a:t>
                </a:r>
                <a:r>
                  <a:rPr lang="en-US" sz="2000" i="1" baseline="-25000" dirty="0" smtClean="0"/>
                  <a:t>i </a:t>
                </a:r>
                <a:r>
                  <a:rPr lang="en-US" sz="2000" i="1" dirty="0" smtClean="0"/>
                  <a:t>= </a:t>
                </a:r>
                <a:r>
                  <a:rPr lang="en-US" sz="2000" dirty="0" smtClean="0"/>
                  <a:t>Productividad marginal de la mano de obra (en toda la Ecomex u otra).</a:t>
                </a:r>
                <a:endParaRPr lang="en-US" sz="2000" baseline="-25000" dirty="0" smtClean="0"/>
              </a:p>
              <a:p>
                <a:pPr algn="just">
                  <a:buNone/>
                </a:pPr>
                <a:r>
                  <a:rPr lang="en-US" sz="2000" i="1" dirty="0" smtClean="0"/>
                  <a:t>i</a:t>
                </a:r>
                <a:r>
                  <a:rPr lang="en-US" sz="2000" i="1" baseline="-25000" dirty="0" smtClean="0"/>
                  <a:t>n </a:t>
                </a:r>
                <a:r>
                  <a:rPr lang="en-US" sz="2000" i="1" dirty="0" smtClean="0"/>
                  <a:t>= </a:t>
                </a:r>
                <a:r>
                  <a:rPr lang="es-MX" sz="2000" dirty="0" smtClean="0"/>
                  <a:t>Tasa</a:t>
                </a:r>
                <a:r>
                  <a:rPr lang="en-US" sz="2000" dirty="0" smtClean="0"/>
                  <a:t> social de descuento (normativa, la asigna el gobierno).</a:t>
                </a:r>
                <a:endParaRPr lang="en-US" sz="2000" baseline="-25000" dirty="0" smtClean="0"/>
              </a:p>
              <a:p>
                <a:pPr algn="just">
                  <a:buNone/>
                </a:pPr>
                <a:r>
                  <a:rPr lang="en-US" sz="2000" i="1" dirty="0" smtClean="0"/>
                  <a:t>l</a:t>
                </a:r>
                <a:r>
                  <a:rPr lang="en-US" sz="2000" i="1" baseline="-25000" dirty="0" smtClean="0"/>
                  <a:t>i </a:t>
                </a:r>
                <a:r>
                  <a:rPr lang="en-US" sz="2000" i="1" dirty="0" smtClean="0"/>
                  <a:t>= </a:t>
                </a:r>
                <a:r>
                  <a:rPr lang="en-US" sz="2000" dirty="0" smtClean="0"/>
                  <a:t>Relación marginal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𝑉𝑀𝐷𝑂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MX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𝐵𝑟𝑢𝑡𝑜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s-MX" sz="2000" dirty="0"/>
              </a:p>
              <a:p>
                <a:pPr algn="just">
                  <a:buNone/>
                </a:pPr>
                <a:endParaRPr lang="es-MX" sz="2000" dirty="0" smtClean="0"/>
              </a:p>
              <a:p>
                <a:pPr>
                  <a:buNone/>
                </a:pPr>
                <a:endParaRPr lang="es-MX" sz="20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36712"/>
                <a:ext cx="6914728" cy="4104456"/>
              </a:xfrm>
              <a:blipFill rotWithShape="0">
                <a:blip r:embed="rId3"/>
                <a:stretch>
                  <a:fillRect l="-970" t="-1632" r="-882" b="-1676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8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z="1100" smtClean="0"/>
              <a:pPr/>
              <a:t>3</a:t>
            </a:fld>
            <a:endParaRPr lang="es-MX" sz="1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509114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391145"/>
                <a:ext cx="6633278" cy="43204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200" dirty="0"/>
                  <a:t>Posteriormente se calculará el precio de sombra de la mano de obra, con base en</a:t>
                </a:r>
                <a:r>
                  <a:rPr lang="es-ES" sz="2200" dirty="0" smtClean="0"/>
                  <a:t>:</a:t>
                </a:r>
              </a:p>
              <a:p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𝑤𝑠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 smtClean="0"/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:r>
                  <a:rPr lang="es-ES" sz="2200" dirty="0"/>
                  <a:t>Si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70,000×0.3</m:t>
                        </m:r>
                      </m:e>
                    </m:d>
                    <m:r>
                      <a:rPr lang="es-ES" sz="2200" i="1">
                        <a:latin typeface="Cambria Math" panose="02040503050406030204" pitchFamily="18" charset="0"/>
                      </a:rPr>
                      <m:t>=21,000</m:t>
                    </m:r>
                  </m:oMath>
                </a14:m>
                <a:r>
                  <a:rPr lang="es-ES" sz="2200" dirty="0"/>
                  <a:t>; el precio de sombra de la mano de obra queda definido por la expresión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=0+21,000 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/>
              </a:p>
              <a:p>
                <a:endParaRPr lang="es-MX" sz="2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391145"/>
                <a:ext cx="6633278" cy="4320480"/>
              </a:xfrm>
              <a:blipFill rotWithShape="0">
                <a:blip r:embed="rId2"/>
                <a:stretch>
                  <a:fillRect l="-1195" t="-1128" r="-239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30</a:t>
            </a:fld>
            <a:endParaRPr lang="es-MX"/>
          </a:p>
        </p:txBody>
      </p:sp>
      <p:pic>
        <p:nvPicPr>
          <p:cNvPr id="11266" name="Picture 2" descr="https://encrypted-tbn2.gstatic.com/images?q=tbn:ANd9GcRf-auSe9b2biU2r1WD4--tmLBAQB09fZZWakbqEyRZf-bXp9VP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177" y="4634222"/>
            <a:ext cx="1093675" cy="10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3.bp.blogspot.com/_jvtAihdkWk8/S9UATLXPFoI/AAAAAAAAAEI/OVLbXmcW8Bg/s1600/1557393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634222"/>
            <a:ext cx="1146052" cy="10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deconceptos.com/wp-content/uploads/2009/03/concepto-de-prec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725" y="4593269"/>
            <a:ext cx="1133024" cy="11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gual que 1"/>
          <p:cNvSpPr/>
          <p:nvPr/>
        </p:nvSpPr>
        <p:spPr>
          <a:xfrm>
            <a:off x="4594098" y="4869160"/>
            <a:ext cx="966385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Más 5"/>
          <p:cNvSpPr/>
          <p:nvPr/>
        </p:nvSpPr>
        <p:spPr>
          <a:xfrm>
            <a:off x="2321496" y="4845862"/>
            <a:ext cx="594320" cy="5993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6063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s-ES" sz="2600" dirty="0"/>
                  <a:t>Cuadro 30.24. 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600" dirty="0"/>
                  <a:t> (Incremento en y).</a:t>
                </a:r>
                <a:r>
                  <a:rPr lang="es-MX" sz="2600" dirty="0"/>
                  <a:t/>
                </a:r>
                <a:br>
                  <a:rPr lang="es-MX" sz="2600" dirty="0"/>
                </a:br>
                <a:endParaRPr lang="es-MX" sz="26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29" t="-4147" r="-172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39814045"/>
                  </p:ext>
                </p:extLst>
              </p:nvPr>
            </p:nvGraphicFramePr>
            <p:xfrm>
              <a:off x="609598" y="1772818"/>
              <a:ext cx="6482684" cy="3334454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010074"/>
                    <a:gridCol w="2231268"/>
                    <a:gridCol w="1441140"/>
                    <a:gridCol w="1800202"/>
                  </a:tblGrid>
                  <a:tr h="57606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𝟓𝟐𝟓𝟎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𝟏𝟑𝟓𝟎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35.00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34.00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714,000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8.08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7.08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148,615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4.57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3.57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74,870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3.18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2.18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45,818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1.98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0.98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20,604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60%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0.13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27,10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66%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0.00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039814045"/>
                  </p:ext>
                </p:extLst>
              </p:nvPr>
            </p:nvGraphicFramePr>
            <p:xfrm>
              <a:off x="609598" y="1772818"/>
              <a:ext cx="6482684" cy="3334454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010074"/>
                    <a:gridCol w="2231268"/>
                    <a:gridCol w="1441140"/>
                    <a:gridCol w="1800202"/>
                  </a:tblGrid>
                  <a:tr h="57606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602" t="-1053" r="-543976" b="-4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5504" t="-1053" r="-146049" b="-4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26271" t="-1053" r="-127119" b="-4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60135" t="-1053" r="-1351" b="-478947"/>
                          </a:stretch>
                        </a:blipFill>
                      </a:tcPr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35.00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34.00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714,000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8.08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7.08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148,615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4.57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3.57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74,870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3.18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2.18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45,818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1.98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0.98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20,604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60%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0.13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27,10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40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66%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>
                              <a:effectLst/>
                            </a:rPr>
                            <a:t>0.00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200" dirty="0">
                              <a:effectLst/>
                            </a:rPr>
                            <a:t>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475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133" y="445829"/>
            <a:ext cx="6347713" cy="1320800"/>
          </a:xfrm>
        </p:spPr>
        <p:txBody>
          <a:bodyPr>
            <a:normAutofit/>
          </a:bodyPr>
          <a:lstStyle/>
          <a:p>
            <a:r>
              <a:rPr lang="es-ES" sz="3200" b="1" dirty="0"/>
              <a:t>Incremento en </a:t>
            </a:r>
            <a:r>
              <a:rPr lang="es-ES" sz="3200" b="1" i="1" dirty="0"/>
              <a:t>l</a:t>
            </a:r>
            <a:r>
              <a:rPr lang="es-ES" sz="3200" b="1" dirty="0"/>
              <a:t>:</a:t>
            </a:r>
            <a:endParaRPr lang="es-MX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16132" y="1340768"/>
                <a:ext cx="6341181" cy="424356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ES" sz="2000" dirty="0"/>
                  <a:t>La relación marginal mano de obra/capital </a:t>
                </a:r>
                <a:r>
                  <a:rPr lang="es-ES" sz="2000" b="1" i="1" dirty="0"/>
                  <a:t>l</a:t>
                </a:r>
                <a:r>
                  <a:rPr lang="es-ES" sz="2000" dirty="0"/>
                  <a:t> sube 10% respecto al valor que presenta en el ejemplo base, por lo que se tienen los siguientes datos</a:t>
                </a:r>
                <a:r>
                  <a:rPr lang="es-ES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𝟕𝟎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𝟎𝟎𝟎𝟎𝟎𝟑𝟑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MX" sz="2000" b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0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MX" sz="2000" b="1" dirty="0"/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marL="0" indent="0" algn="just">
                  <a:buNone/>
                </a:pPr>
                <a:r>
                  <a:rPr lang="es-ES" sz="2000" dirty="0" smtClean="0"/>
                  <a:t>Se </a:t>
                </a:r>
                <a:r>
                  <a:rPr lang="es-ES" sz="2000" dirty="0"/>
                  <a:t>realizan los siguientes subcálculos:</a:t>
                </a:r>
                <a:endParaRPr lang="es-MX" sz="2000" dirty="0"/>
              </a:p>
              <a:p>
                <a:pPr marL="0" indent="0" algn="just">
                  <a:buNone/>
                </a:pPr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6132" y="1340768"/>
                <a:ext cx="6341181" cy="4243561"/>
              </a:xfrm>
              <a:blipFill rotWithShape="0">
                <a:blip r:embed="rId2"/>
                <a:stretch>
                  <a:fillRect l="-962" t="-1006" r="-105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1072193"/>
                  </p:ext>
                </p:extLst>
              </p:nvPr>
            </p:nvGraphicFramePr>
            <p:xfrm>
              <a:off x="616132" y="4365104"/>
              <a:ext cx="6347714" cy="1363239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73857"/>
                    <a:gridCol w="3173857"/>
                  </a:tblGrid>
                  <a:tr h="4544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𝟎𝟎𝟎𝟎𝟎𝟑𝟑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𝟐𝟑𝟏𝟎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𝟑𝟔𝟗𝟎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𝟏𝟑𝟓𝟎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44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  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𝟐𝟑𝟏𝟎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441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𝟑𝟔𝟗𝟎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61072193"/>
                  </p:ext>
                </p:extLst>
              </p:nvPr>
            </p:nvGraphicFramePr>
            <p:xfrm>
              <a:off x="616132" y="4365104"/>
              <a:ext cx="6347714" cy="1363239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73857"/>
                    <a:gridCol w="3173857"/>
                  </a:tblGrid>
                  <a:tr h="454413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576" t="-4000" r="-100384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76" t="-4000" r="-384" b="-201333"/>
                          </a:stretch>
                        </a:blipFill>
                      </a:tcPr>
                    </a:tc>
                  </a:tr>
                  <a:tr h="454413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576" t="-105405" r="-100384" b="-1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76" t="-105405" r="-384" b="-104054"/>
                          </a:stretch>
                        </a:blipFill>
                      </a:tcPr>
                    </a:tc>
                  </a:tr>
                  <a:tr h="454413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576" t="-202667" r="-10038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76" t="-202667" r="-384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32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809" y="2780928"/>
            <a:ext cx="1792816" cy="11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07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37816" y="476672"/>
                <a:ext cx="7146552" cy="46805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000" dirty="0"/>
                  <a:t>Sustituyendo en a fórmula para calcular os precios de sombra tenemos:</a:t>
                </a: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0.70×0.3960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0.2310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−[0.1107]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0.2583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+(0.2310)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−(0.1107</m:t>
                          </m:r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0.4983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−(0.1107)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:r>
                  <a:rPr lang="es-ES" sz="2000" dirty="0"/>
                  <a:t>Con base en esta expresión, se calculará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/>
                  <a:t>para diferentes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ES" sz="2000" dirty="0"/>
                  <a:t> (cuadro 30.25</a:t>
                </a:r>
                <a:r>
                  <a:rPr lang="es-ES" sz="2000" dirty="0" smtClean="0"/>
                  <a:t>)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 algn="ctr">
                  <a:buNone/>
                </a:pPr>
                <a:r>
                  <a:rPr lang="es-ES" sz="2000" dirty="0"/>
                  <a:t/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&lt;11.07%→ 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&lt;0 ⇒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→11.07%→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b="1" i="1"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MX" sz="2000" dirty="0"/>
              </a:p>
              <a:p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816" y="476672"/>
                <a:ext cx="7146552" cy="4680520"/>
              </a:xfrm>
              <a:blipFill rotWithShape="0">
                <a:blip r:embed="rId2"/>
                <a:stretch>
                  <a:fillRect l="-853" t="-78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33</a:t>
            </a:fld>
            <a:endParaRPr lang="es-MX"/>
          </a:p>
        </p:txBody>
      </p:sp>
      <p:pic>
        <p:nvPicPr>
          <p:cNvPr id="12290" name="Picture 2" descr="http://w3.gda.itesm.mx/educacionejecutiva/wp-content/uploads/2012/05/cos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33026"/>
            <a:ext cx="2400201" cy="1601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135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18195" y="558620"/>
                <a:ext cx="6624561" cy="45869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200" dirty="0"/>
                  <a:t>Posteriormente se calculará el precio de sombra de la mano de obra, con base en</a:t>
                </a:r>
                <a:r>
                  <a:rPr lang="es-ES" sz="2200" dirty="0" smtClean="0"/>
                  <a:t>:</a:t>
                </a:r>
              </a:p>
              <a:p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𝑤𝑠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/>
              </a:p>
              <a:p>
                <a:pPr marL="0" indent="0">
                  <a:buNone/>
                </a:pPr>
                <a:endParaRPr lang="es-ES" sz="2200" dirty="0" smtClean="0"/>
              </a:p>
              <a:p>
                <a:pPr marL="0" indent="0">
                  <a:buNone/>
                </a:pPr>
                <a:r>
                  <a:rPr lang="es-ES" sz="2200" dirty="0" smtClean="0"/>
                  <a:t>Si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70,000×0.3</m:t>
                        </m:r>
                      </m:e>
                    </m:d>
                    <m:r>
                      <a:rPr lang="es-ES" sz="2200" i="1">
                        <a:latin typeface="Cambria Math" panose="02040503050406030204" pitchFamily="18" charset="0"/>
                      </a:rPr>
                      <m:t>=21,000</m:t>
                    </m:r>
                  </m:oMath>
                </a14:m>
                <a:r>
                  <a:rPr lang="es-ES" sz="2200" dirty="0"/>
                  <a:t>; el precio de sombra de la mano de obra queda definido por la expresión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=0+21,000 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/>
              </a:p>
              <a:p>
                <a:endParaRPr lang="es-MX" sz="2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195" y="558620"/>
                <a:ext cx="6624561" cy="4586923"/>
              </a:xfrm>
              <a:blipFill rotWithShape="0">
                <a:blip r:embed="rId2"/>
                <a:stretch>
                  <a:fillRect l="-1196" t="-106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34</a:t>
            </a:fld>
            <a:endParaRPr lang="es-MX"/>
          </a:p>
        </p:txBody>
      </p:sp>
      <p:pic>
        <p:nvPicPr>
          <p:cNvPr id="6" name="Picture 6" descr="http://deconceptos.com/wp-content/uploads/2009/03/concepto-de-prec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267" y="4614896"/>
            <a:ext cx="1362852" cy="1362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3.bp.blogspot.com/_jvtAihdkWk8/S9UATLXPFoI/AAAAAAAAAEI/OVLbXmcW8Bg/s1600/1557393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634221"/>
            <a:ext cx="1307502" cy="12094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Rf-auSe9b2biU2r1WD4--tmLBAQB09fZZWakbqEyRZf-bXp9VP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95" y="4614896"/>
            <a:ext cx="1267683" cy="1228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ás 8"/>
          <p:cNvSpPr/>
          <p:nvPr/>
        </p:nvSpPr>
        <p:spPr>
          <a:xfrm>
            <a:off x="2321496" y="4845862"/>
            <a:ext cx="594320" cy="59936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Igual que 9"/>
          <p:cNvSpPr/>
          <p:nvPr/>
        </p:nvSpPr>
        <p:spPr>
          <a:xfrm>
            <a:off x="4594098" y="4869160"/>
            <a:ext cx="966385" cy="6480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66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s-ES" sz="2600" dirty="0"/>
                  <a:t>Cuadro 30.25. 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600" dirty="0"/>
                  <a:t> (Incremento en </a:t>
                </a:r>
                <a:r>
                  <a:rPr lang="es-ES" sz="2600" i="1" dirty="0"/>
                  <a:t>l</a:t>
                </a:r>
                <a:r>
                  <a:rPr lang="es-ES" sz="2600" dirty="0"/>
                  <a:t>).</a:t>
                </a:r>
                <a:r>
                  <a:rPr lang="es-MX" sz="2600" dirty="0"/>
                  <a:t/>
                </a:r>
                <a:br>
                  <a:rPr lang="es-MX" sz="2600" dirty="0"/>
                </a:br>
                <a:endParaRPr lang="es-MX" sz="26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29" t="-4147" r="-172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09774606"/>
                  </p:ext>
                </p:extLst>
              </p:nvPr>
            </p:nvGraphicFramePr>
            <p:xfrm>
              <a:off x="609598" y="1772818"/>
              <a:ext cx="6626698" cy="330298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958905"/>
                    <a:gridCol w="2354444"/>
                    <a:gridCol w="1473155"/>
                    <a:gridCol w="1840194"/>
                  </a:tblGrid>
                  <a:tr h="6480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35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35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35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35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𝟓𝟐𝟓𝟎</m:t>
                                </m:r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35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35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35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𝟏𝟑𝟓𝟎</m:t>
                                </m:r>
                              </m:oMath>
                            </m:oMathPara>
                          </a14:m>
                          <a:endParaRPr lang="es-MX" sz="135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35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35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35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35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35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35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S" sz="135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35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35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35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3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12.45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11.45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240,458.02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5.48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4.48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94,064.95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52,763.82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2.58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1.58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33,280.51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14,517.80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60.9%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0.00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09774606"/>
                  </p:ext>
                </p:extLst>
              </p:nvPr>
            </p:nvGraphicFramePr>
            <p:xfrm>
              <a:off x="609598" y="1772818"/>
              <a:ext cx="6626698" cy="330298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958905"/>
                    <a:gridCol w="2354444"/>
                    <a:gridCol w="1473155"/>
                    <a:gridCol w="1840194"/>
                  </a:tblGrid>
                  <a:tr h="648070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633" t="-935" r="-591772" b="-409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41085" t="-935" r="-141602" b="-409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25620" t="-935" r="-126446" b="-409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60927" t="-935" r="-1325" b="-409346"/>
                          </a:stretch>
                        </a:blipFill>
                      </a:tcPr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12.45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11.45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240,458.02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5.48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4.48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94,064.95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52,763.82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2.58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1.58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33,280.51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14,517.80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424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60.9%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0.00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99776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Incremento en </a:t>
            </a:r>
            <a:r>
              <a:rPr lang="es-ES" b="1" i="1" dirty="0"/>
              <a:t>w</a:t>
            </a:r>
            <a:r>
              <a:rPr lang="es-ES" b="1" dirty="0"/>
              <a:t>: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556792"/>
                <a:ext cx="6347714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000" dirty="0"/>
                  <a:t>El sueldo promedio industrial </a:t>
                </a:r>
                <a:r>
                  <a:rPr lang="es-ES" sz="2000" i="1" dirty="0"/>
                  <a:t>w</a:t>
                </a:r>
                <a:r>
                  <a:rPr lang="es-ES" sz="2000" dirty="0"/>
                  <a:t> sube 10% respecto al valor que presenta en el ejemplo base, por lo que se tienen los siguientes datos</a:t>
                </a:r>
                <a:r>
                  <a:rPr lang="es-ES" sz="2000" dirty="0" smtClean="0"/>
                  <a:t>: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=0.3 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=77,000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=0.000003 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=0.6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s-ES" sz="2000" dirty="0" smtClean="0"/>
              </a:p>
              <a:p>
                <a:pPr marL="0" indent="0">
                  <a:buNone/>
                </a:pPr>
                <a:r>
                  <a:rPr lang="es-ES" sz="2000" dirty="0" smtClean="0"/>
                  <a:t>Se </a:t>
                </a:r>
                <a:r>
                  <a:rPr lang="es-ES" sz="2000" dirty="0"/>
                  <a:t>realizan los siguientes subcálculos:</a:t>
                </a:r>
                <a:endParaRPr lang="es-MX" sz="2000" dirty="0"/>
              </a:p>
              <a:p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556792"/>
                <a:ext cx="6347714" cy="3880773"/>
              </a:xfrm>
              <a:blipFill rotWithShape="0">
                <a:blip r:embed="rId2"/>
                <a:stretch>
                  <a:fillRect l="-961" t="-94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0154993"/>
                  </p:ext>
                </p:extLst>
              </p:nvPr>
            </p:nvGraphicFramePr>
            <p:xfrm>
              <a:off x="609599" y="4149080"/>
              <a:ext cx="6214236" cy="1368153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07118"/>
                    <a:gridCol w="3107118"/>
                  </a:tblGrid>
                  <a:tr h="456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𝒘𝒍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𝟎𝟎𝟎𝟎𝟎𝟑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𝟐𝟑𝟏𝟎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𝒘𝒍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𝟑𝟔𝟗𝟎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𝟏𝟏𝟎𝟕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6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𝒘𝒍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  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𝟐𝟑𝟏𝟎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60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𝒘𝒍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𝟑𝟔𝟗𝟎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𝟕𝟕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200154993"/>
                  </p:ext>
                </p:extLst>
              </p:nvPr>
            </p:nvGraphicFramePr>
            <p:xfrm>
              <a:off x="609599" y="4149080"/>
              <a:ext cx="6214236" cy="1368153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07118"/>
                    <a:gridCol w="3107118"/>
                  </a:tblGrid>
                  <a:tr h="45605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91" t="-2667" r="-100196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88" t="-2667" r="-392" b="-204000"/>
                          </a:stretch>
                        </a:blipFill>
                      </a:tcPr>
                    </a:tc>
                  </a:tr>
                  <a:tr h="45605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91" t="-101316" r="-100196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88" t="-101316" r="-392" b="-101316"/>
                          </a:stretch>
                        </a:blipFill>
                      </a:tcPr>
                    </a:tc>
                  </a:tr>
                  <a:tr h="45605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91" t="-204000" r="-100196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588" t="-204000" r="-392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36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809" y="2780928"/>
            <a:ext cx="1792816" cy="11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74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39106" y="707411"/>
                <a:ext cx="6347714" cy="38807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000" dirty="0"/>
                  <a:t>Sustituyendo en a fórmula para calcular os precios de sombra tenemos:</a:t>
                </a: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0.70×0.3960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0.2310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−[0.1107]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0.2583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+(0.2310)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−(0.1107</m:t>
                          </m:r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0.4983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−(0.1107)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:r>
                  <a:rPr lang="es-ES" sz="2000" dirty="0"/>
                  <a:t>Con base en esta expresión, se calculará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/>
                  <a:t>para diferentes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ES" sz="2000" dirty="0"/>
                  <a:t> (cuadro 30.25</a:t>
                </a:r>
                <a:r>
                  <a:rPr lang="es-ES" sz="2000" dirty="0" smtClean="0"/>
                  <a:t>)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:r>
                  <a:rPr lang="es-ES" sz="2000" dirty="0"/>
                  <a:t/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&lt;11.07%→ 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&lt;0 ⇒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→11.07%→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endParaRPr lang="es-MX" sz="2000" dirty="0"/>
              </a:p>
              <a:p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9106" y="707411"/>
                <a:ext cx="6347714" cy="3880773"/>
              </a:xfrm>
              <a:blipFill rotWithShape="0">
                <a:blip r:embed="rId2"/>
                <a:stretch>
                  <a:fillRect l="-1057" t="-942" r="-1249" b="-1491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37</a:t>
            </a:fld>
            <a:endParaRPr lang="es-MX"/>
          </a:p>
        </p:txBody>
      </p:sp>
      <p:pic>
        <p:nvPicPr>
          <p:cNvPr id="13314" name="Picture 2" descr="http://1.bp.blogspot.com/_EyNb5xDdL3w/S8uKyhr5wDI/AAAAAAAAAAM/vJbpmdG3zWA/s1600/costos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45946"/>
            <a:ext cx="1554246" cy="202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8067" y="5603395"/>
            <a:ext cx="1249793" cy="124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131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73540"/>
                <a:ext cx="6768752" cy="42116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ES" sz="2200" dirty="0"/>
                  <a:t>Posteriormente se calculará el precio de sombra de la mano de obra, con base en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𝑤𝑠</m:t>
                      </m:r>
                      <m:r>
                        <a:rPr lang="es-ES" sz="22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 smtClean="0"/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:r>
                  <a:rPr lang="es-ES" sz="2200" dirty="0"/>
                  <a:t>Si </a:t>
                </a:r>
                <a14:m>
                  <m:oMath xmlns:m="http://schemas.openxmlformats.org/officeDocument/2006/math">
                    <m:r>
                      <a:rPr lang="es-ES" sz="22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i="1">
                            <a:latin typeface="Cambria Math" panose="02040503050406030204" pitchFamily="18" charset="0"/>
                          </a:rPr>
                          <m:t>77,000×0.3</m:t>
                        </m:r>
                      </m:e>
                    </m:d>
                    <m:r>
                      <a:rPr lang="es-ES" sz="2200" i="1">
                        <a:latin typeface="Cambria Math" panose="02040503050406030204" pitchFamily="18" charset="0"/>
                      </a:rPr>
                      <m:t>=23,100</m:t>
                    </m:r>
                  </m:oMath>
                </a14:m>
                <a:r>
                  <a:rPr lang="es-ES" sz="2200" dirty="0"/>
                  <a:t>; el precio de sombra de la mano de obra queda definido por la expresión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=0+23,100 (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2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200" dirty="0"/>
              </a:p>
              <a:p>
                <a:endParaRPr lang="es-MX" sz="2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73540"/>
                <a:ext cx="6768752" cy="4211644"/>
              </a:xfrm>
              <a:blipFill rotWithShape="0">
                <a:blip r:embed="rId2"/>
                <a:stretch>
                  <a:fillRect l="-1171" t="-1013" r="-36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38</a:t>
            </a:fld>
            <a:endParaRPr lang="es-MX"/>
          </a:p>
        </p:txBody>
      </p:sp>
      <p:pic>
        <p:nvPicPr>
          <p:cNvPr id="6" name="Picture 6" descr="http://europeanreps.eu/wp-content/uploads/2012/09/price-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377" y="4811401"/>
            <a:ext cx="1795877" cy="1346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.alibaba.com/photo/111190548/Construction_Manpow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964" y="4741950"/>
            <a:ext cx="1724647" cy="1379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Rf-auSe9b2biU2r1WD4--tmLBAQB09fZZWakbqEyRZf-bXp9VP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491" y="4844062"/>
            <a:ext cx="1267683" cy="1228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ás 1"/>
          <p:cNvSpPr/>
          <p:nvPr/>
        </p:nvSpPr>
        <p:spPr>
          <a:xfrm>
            <a:off x="2915816" y="5229200"/>
            <a:ext cx="360040" cy="3723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Igual que 8"/>
          <p:cNvSpPr/>
          <p:nvPr/>
        </p:nvSpPr>
        <p:spPr>
          <a:xfrm>
            <a:off x="5216601" y="5255640"/>
            <a:ext cx="473030" cy="4056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19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just"/>
                <a:r>
                  <a:rPr lang="es-ES" sz="2600" dirty="0"/>
                  <a:t>Cuadro 30.26. 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600" dirty="0"/>
                  <a:t> (Incremento en </a:t>
                </a:r>
                <a:r>
                  <a:rPr lang="es-ES" sz="2600" i="1" dirty="0"/>
                  <a:t>w</a:t>
                </a:r>
                <a:r>
                  <a:rPr lang="es-ES" sz="2600" dirty="0"/>
                  <a:t>).</a:t>
                </a:r>
                <a:r>
                  <a:rPr lang="es-MX" sz="2600" dirty="0"/>
                  <a:t/>
                </a:r>
                <a:br>
                  <a:rPr lang="es-MX" sz="2600" dirty="0"/>
                </a:br>
                <a:endParaRPr lang="es-MX" sz="26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345" t="-3226" r="-134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7496323"/>
                  </p:ext>
                </p:extLst>
              </p:nvPr>
            </p:nvGraphicFramePr>
            <p:xfrm>
              <a:off x="609598" y="1772818"/>
              <a:ext cx="6626698" cy="332188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866058"/>
                    <a:gridCol w="2448272"/>
                    <a:gridCol w="1440160"/>
                    <a:gridCol w="1872208"/>
                  </a:tblGrid>
                  <a:tr h="7200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3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3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𝟒𝟗𝟖𝟑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3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𝟏𝟏𝟎𝟕</m:t>
                                </m:r>
                              </m:oMath>
                            </m:oMathPara>
                          </a14:m>
                          <a:endParaRPr lang="es-MX" sz="13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3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3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3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S" sz="13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3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3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3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12.45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11.45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264,504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20%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5.48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4.48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103,471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58,040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2.58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1.58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36,609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15,970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60.9%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0.00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27496323"/>
                  </p:ext>
                </p:extLst>
              </p:nvPr>
            </p:nvGraphicFramePr>
            <p:xfrm>
              <a:off x="609598" y="1772818"/>
              <a:ext cx="6626698" cy="3321888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866058"/>
                    <a:gridCol w="2448272"/>
                    <a:gridCol w="1440160"/>
                    <a:gridCol w="1872208"/>
                  </a:tblGrid>
                  <a:tr h="72007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704" t="-847" r="-669718" b="-36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5484" t="-847" r="-135980" b="-36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31356" t="-847" r="-132203" b="-36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53896" t="-847" r="-1299" b="-364407"/>
                          </a:stretch>
                        </a:blipFill>
                      </a:tcPr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12.45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11.45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264,504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20%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5.48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4.48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103,471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2.51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58,040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2.58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1.58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36,609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15,970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36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60.9%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0.00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85703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/>
              <a:t>El precio de sombra de la inversión (I</a:t>
            </a:r>
            <a:r>
              <a:rPr lang="es-MX" baseline="-25000" dirty="0" smtClean="0"/>
              <a:t>s</a:t>
            </a:r>
            <a:r>
              <a:rPr lang="es-MX" dirty="0" smtClean="0"/>
              <a:t>).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2160591"/>
            <a:ext cx="6554689" cy="2636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 smtClean="0"/>
              <a:t>Definición: Se entiende como precio de sombra de la inversión I</a:t>
            </a:r>
            <a:r>
              <a:rPr lang="es-MX" sz="2400" baseline="-25000" dirty="0" smtClean="0"/>
              <a:t>s</a:t>
            </a:r>
            <a:r>
              <a:rPr lang="es-MX" sz="2400" baseline="-25000" dirty="0"/>
              <a:t> </a:t>
            </a:r>
            <a:r>
              <a:rPr lang="es-MX" sz="2400" dirty="0" smtClean="0"/>
              <a:t>del sector industrial, el aumento del valor presente neto del consumo agregado que la sociedad obtiene al incrementar la inversión, en ese sector, en una unidad de capital.</a:t>
            </a:r>
            <a:r>
              <a:rPr lang="es-MX" sz="2400" baseline="-25000" dirty="0" smtClean="0"/>
              <a:t> </a:t>
            </a:r>
            <a:endParaRPr lang="es-MX" sz="2400" dirty="0"/>
          </a:p>
        </p:txBody>
      </p:sp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756394"/>
            <a:ext cx="2056883" cy="146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195" y="609600"/>
            <a:ext cx="6317117" cy="659160"/>
          </a:xfrm>
        </p:spPr>
        <p:txBody>
          <a:bodyPr/>
          <a:lstStyle/>
          <a:p>
            <a:r>
              <a:rPr lang="es-ES" b="1" dirty="0"/>
              <a:t>Incremento en </a:t>
            </a:r>
            <a:r>
              <a:rPr lang="es-ES" b="1" i="1" dirty="0"/>
              <a:t>z</a:t>
            </a:r>
            <a:r>
              <a:rPr lang="es-ES" b="1" dirty="0"/>
              <a:t>:</a:t>
            </a: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40194" y="1556792"/>
                <a:ext cx="6524093" cy="448457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ES" sz="2000" dirty="0"/>
                  <a:t>La productividad marginal de mano de obra: </a:t>
                </a:r>
                <a:r>
                  <a:rPr lang="es-ES" sz="2000" i="1" dirty="0"/>
                  <a:t>z</a:t>
                </a:r>
                <a:r>
                  <a:rPr lang="es-ES" sz="2000" dirty="0"/>
                  <a:t> tiene valor de 35,000 pesos por año (la mitad del valor de </a:t>
                </a:r>
                <a:r>
                  <a:rPr lang="es-ES" sz="2000" i="1" dirty="0"/>
                  <a:t>w</a:t>
                </a:r>
                <a:r>
                  <a:rPr lang="es-ES" sz="2000" dirty="0"/>
                  <a:t>) en comparación con el valor de z=0 del ejemplo base, por lo que se tienen los siguientes datos</a:t>
                </a:r>
                <a:r>
                  <a:rPr lang="es-ES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=0.3 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=70,000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=0.000003 </m:t>
                      </m:r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=0.6   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=35,000 </m:t>
                      </m:r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:r>
                  <a:rPr lang="es-ES" sz="2000" dirty="0"/>
                  <a:t>Se realizan los siguientes subcálculos:</a:t>
                </a:r>
                <a:endParaRPr lang="es-MX" sz="2000" dirty="0"/>
              </a:p>
              <a:p>
                <a:pPr algn="just"/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194" y="1556792"/>
                <a:ext cx="6524093" cy="4484571"/>
              </a:xfrm>
              <a:blipFill rotWithShape="0">
                <a:blip r:embed="rId2"/>
                <a:stretch>
                  <a:fillRect l="-935" t="-815" r="-102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3903525"/>
                  </p:ext>
                </p:extLst>
              </p:nvPr>
            </p:nvGraphicFramePr>
            <p:xfrm>
              <a:off x="598111" y="4509120"/>
              <a:ext cx="6370688" cy="1200563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85344"/>
                    <a:gridCol w="3185344"/>
                  </a:tblGrid>
                  <a:tr h="3577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𝟑𝟓𝟎𝟎𝟎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𝟑𝟔𝟗𝟎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𝟏𝟏𝟕𝟎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77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  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s-ES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d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774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𝟑𝟗</m:t>
                                </m:r>
                              </m:oMath>
                            </m:oMathPara>
                          </a14:m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 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763903525"/>
                  </p:ext>
                </p:extLst>
              </p:nvPr>
            </p:nvGraphicFramePr>
            <p:xfrm>
              <a:off x="598111" y="4509120"/>
              <a:ext cx="6370688" cy="1200563"/>
            </p:xfrm>
            <a:graphic>
              <a:graphicData uri="http://schemas.openxmlformats.org/drawingml/2006/table">
                <a:tbl>
                  <a:tblPr>
                    <a:tableStyleId>{69012ECD-51FC-41F1-AA8D-1B2483CD663E}</a:tableStyleId>
                  </a:tblPr>
                  <a:tblGrid>
                    <a:gridCol w="3185344"/>
                    <a:gridCol w="3185344"/>
                  </a:tblGrid>
                  <a:tr h="48507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2" t="-2500" r="-100382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82" t="-2500" r="-382" b="-150000"/>
                          </a:stretch>
                        </a:blipFill>
                      </a:tcPr>
                    </a:tc>
                  </a:tr>
                  <a:tr h="357743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2" t="-138983" r="-100382" b="-1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82" t="-138983" r="-382" b="-103390"/>
                          </a:stretch>
                        </a:blipFill>
                      </a:tcPr>
                    </a:tc>
                  </a:tr>
                  <a:tr h="357743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82" t="-238983" r="-100382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 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40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068960"/>
            <a:ext cx="1792816" cy="11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74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6347714" cy="388077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ES" sz="2000" dirty="0" smtClean="0"/>
                  <a:t>Sustituyendo en a fórmula para calcular os precios de sombra tenemos: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0.70×0.39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35,000×0.000003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−[0.11</m:t>
                          </m:r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s-MX" sz="2000" dirty="0" smtClean="0"/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0.2370</m:t>
                              </m:r>
                            </m:e>
                          </m:d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+(0.1050)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−(0.1170</m:t>
                          </m:r>
                        </m:den>
                      </m:f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0.3780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−(0.1170)</m:t>
                          </m:r>
                        </m:den>
                      </m:f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marL="0" indent="0" algn="just">
                  <a:buNone/>
                </a:pPr>
                <a:r>
                  <a:rPr lang="es-ES" sz="2000" dirty="0" smtClean="0"/>
                  <a:t>Con </a:t>
                </a:r>
                <a:r>
                  <a:rPr lang="es-ES" sz="2000" dirty="0"/>
                  <a:t>base en esta expresión, se calculará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/>
                  <a:t>para diferentes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ES" sz="2000" dirty="0"/>
                  <a:t> (cuadro </a:t>
                </a:r>
                <a:r>
                  <a:rPr lang="es-ES" sz="2000" dirty="0" smtClean="0"/>
                  <a:t>30.27).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:r>
                  <a:rPr lang="es-ES" sz="2000" dirty="0"/>
                  <a:t/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𝑆𝑖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&lt;11.70%→ 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&lt;0 ⇒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→11.70%→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→∞ </m:t>
                    </m:r>
                  </m:oMath>
                </a14:m>
                <a:endParaRPr lang="es-MX" sz="2000" dirty="0"/>
              </a:p>
              <a:p>
                <a:pPr algn="just"/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6347714" cy="3880773"/>
              </a:xfrm>
              <a:blipFill rotWithShape="0">
                <a:blip r:embed="rId2"/>
                <a:stretch>
                  <a:fillRect l="-1057" t="-1101" r="-961" b="-261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41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110" y="1916832"/>
            <a:ext cx="1596408" cy="198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016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91888" y="908720"/>
                <a:ext cx="6500392" cy="424847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ES" sz="2000" dirty="0"/>
                  <a:t>Posteriormente se calculará el precio de sombra de la mano de obra, con base en</a:t>
                </a:r>
                <a:r>
                  <a:rPr lang="es-ES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𝑤𝑠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ES" sz="2000" i="1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s-MX" sz="2000" dirty="0" smtClean="0"/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:r>
                  <a:rPr lang="es-ES" sz="2000" dirty="0"/>
                  <a:t>Si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𝑤𝑠</m:t>
                    </m:r>
                    <m:r>
                      <a:rPr lang="es-E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70,000×0.3</m:t>
                        </m:r>
                      </m:e>
                    </m:d>
                    <m:r>
                      <a:rPr lang="es-ES" sz="2000" i="1">
                        <a:latin typeface="Cambria Math" panose="02040503050406030204" pitchFamily="18" charset="0"/>
                      </a:rPr>
                      <m:t>=21,000</m:t>
                    </m:r>
                  </m:oMath>
                </a14:m>
                <a:r>
                  <a:rPr lang="es-ES" sz="2000" dirty="0"/>
                  <a:t>; el precio de sombra de la mano de obra queda definido por la expresión</a:t>
                </a:r>
                <a:r>
                  <a:rPr lang="es-ES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=35,000+21,000 (</m:t>
                    </m:r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s-ES" sz="2000" dirty="0"/>
                  <a:t>:</a:t>
                </a:r>
                <a:endParaRPr lang="es-MX" sz="2000" dirty="0"/>
              </a:p>
              <a:p>
                <a:pPr algn="just"/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888" y="908720"/>
                <a:ext cx="6500392" cy="4248472"/>
              </a:xfrm>
              <a:blipFill rotWithShape="0">
                <a:blip r:embed="rId2"/>
                <a:stretch>
                  <a:fillRect l="-938" t="-861" r="-103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42</a:t>
            </a:fld>
            <a:endParaRPr lang="es-MX"/>
          </a:p>
        </p:txBody>
      </p:sp>
      <p:pic>
        <p:nvPicPr>
          <p:cNvPr id="6" name="Picture 6" descr="http://deconceptos.com/wp-content/uploads/2009/03/concepto-de-prec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267" y="4614896"/>
            <a:ext cx="1362852" cy="1362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gual que 6"/>
          <p:cNvSpPr/>
          <p:nvPr/>
        </p:nvSpPr>
        <p:spPr>
          <a:xfrm>
            <a:off x="5216601" y="5255640"/>
            <a:ext cx="473030" cy="40560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" name="Picture 4" descr="http://3.bp.blogspot.com/_jvtAihdkWk8/S9UATLXPFoI/AAAAAAAAAEI/OVLbXmcW8Bg/s1600/1557393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786" y="4776569"/>
            <a:ext cx="1307502" cy="1209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ás 8"/>
          <p:cNvSpPr/>
          <p:nvPr/>
        </p:nvSpPr>
        <p:spPr>
          <a:xfrm>
            <a:off x="2891286" y="5195110"/>
            <a:ext cx="360040" cy="3723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https://encrypted-tbn2.gstatic.com/images?q=tbn:ANd9GcRf-auSe9b2biU2r1WD4--tmLBAQB09fZZWakbqEyRZf-bXp9VP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147" y="4657957"/>
            <a:ext cx="1293081" cy="1253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307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just"/>
                <a:r>
                  <a:rPr lang="es-ES" sz="2600" dirty="0"/>
                  <a:t>Cuadro 30.27. 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600" dirty="0"/>
                  <a:t> (Incremento en </a:t>
                </a:r>
                <a:r>
                  <a:rPr lang="es-ES" sz="2600" i="1" dirty="0"/>
                  <a:t>z</a:t>
                </a:r>
                <a:r>
                  <a:rPr lang="es-ES" sz="2600" dirty="0" smtClean="0"/>
                  <a:t>).</a:t>
                </a:r>
                <a:r>
                  <a:rPr lang="es-MX" sz="2600" dirty="0"/>
                  <a:t/>
                </a:r>
                <a:br>
                  <a:rPr lang="es-MX" sz="2600" dirty="0"/>
                </a:br>
                <a:endParaRPr lang="es-MX" sz="26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29" t="-4147" r="-172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46419279"/>
                  </p:ext>
                </p:extLst>
              </p:nvPr>
            </p:nvGraphicFramePr>
            <p:xfrm>
              <a:off x="609600" y="1844824"/>
              <a:ext cx="6626700" cy="3600402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819032"/>
                    <a:gridCol w="2308175"/>
                    <a:gridCol w="1414688"/>
                    <a:gridCol w="2084805"/>
                  </a:tblGrid>
                  <a:tr h="62053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3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3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𝟑𝟕𝟖𝟎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3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𝟏𝟏𝟕𝟎</m:t>
                                </m:r>
                              </m:oMath>
                            </m:oMathPara>
                          </a14:m>
                          <a:endParaRPr lang="es-MX" sz="13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3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3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3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3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3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s-ES" sz="13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3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3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3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𝟎𝟎𝟎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11.4545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10.4545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254,545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4.5542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3.5542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109,639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2.8421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1.8421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73,684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20656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1.0656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57,377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1.3357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0.3357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42,049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49.5%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1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0.0000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35,000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0.9869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-0.0131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34,726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60%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0.7826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-0.2174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30,435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46419279"/>
                  </p:ext>
                </p:extLst>
              </p:nvPr>
            </p:nvGraphicFramePr>
            <p:xfrm>
              <a:off x="609600" y="1844824"/>
              <a:ext cx="6626700" cy="3600402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819032"/>
                    <a:gridCol w="2308175"/>
                    <a:gridCol w="1414688"/>
                    <a:gridCol w="2084805"/>
                  </a:tblGrid>
                  <a:tr h="62053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493" t="-980" r="-714925" b="-4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5884" t="-980" r="-152770" b="-4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21030" t="-980" r="-148498" b="-4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218713" t="-980" r="-1170" b="-482353"/>
                          </a:stretch>
                        </a:blipFill>
                      </a:tcPr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11.4545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10.4545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254,545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4.5542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3.5542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109,639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2.8421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1.8421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73,684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20656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1.0656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57,377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1.3357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0.3357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42,049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49.5%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1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0.0000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35,000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50%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0.9869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-0.0131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34,726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4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60%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0.7826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>
                              <a:effectLst/>
                            </a:rPr>
                            <a:t>-0.2174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:r>
                            <a:rPr lang="es-ES" sz="1400" b="1" dirty="0">
                              <a:effectLst/>
                            </a:rPr>
                            <a:t>30,435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505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8954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Ponderación del ingreso de la mano de obra.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800077"/>
                <a:ext cx="6626697" cy="388077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ES" sz="2000" dirty="0"/>
                  <a:t>Los precios de sombra de la inversión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000" dirty="0"/>
                  <a:t> y de la mano de obra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000" dirty="0"/>
                  <a:t>), se calculan ahora incluyendo los aspectos de la distribución del ingreso en las fórmulas 1y 2, del siguiente modo:</a:t>
                </a:r>
                <a:endParaRPr lang="es-MX" sz="2000" dirty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𝒔𝒂</m:t>
                        </m:r>
                      </m:sub>
                    </m:sSub>
                    <m:r>
                      <a:rPr lang="pt-BR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𝒔𝒂</m:t>
                                </m:r>
                              </m:sub>
                            </m:sSub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𝒘𝒍</m:t>
                                </m:r>
                              </m:e>
                            </m:d>
                          </m:e>
                        </m:d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d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𝒘𝒍</m:t>
                                </m:r>
                              </m:e>
                            </m:d>
                          </m:e>
                        </m:d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+[</m:t>
                        </m:r>
                        <m:d>
                          <m:dPr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𝒍</m:t>
                        </m:r>
                        <m:d>
                          <m:dPr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000" dirty="0"/>
                  <a:t>    (1)A</a:t>
                </a:r>
                <a:endParaRPr lang="es-MX" sz="2000" dirty="0"/>
              </a:p>
              <a:p>
                <a:pPr marL="0" indent="0" algn="just">
                  <a:buNone/>
                </a:pPr>
                <a:endParaRPr lang="es-ES" sz="2000" dirty="0" smtClean="0"/>
              </a:p>
              <a:p>
                <a:pPr marL="0" indent="0" algn="just">
                  <a:buNone/>
                </a:pPr>
                <a:r>
                  <a:rPr lang="es-ES" sz="2000" dirty="0" smtClean="0"/>
                  <a:t>De </a:t>
                </a:r>
                <a:r>
                  <a:rPr lang="es-ES" sz="2000" dirty="0"/>
                  <a:t>donde se deduce (despejando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𝑠𝑎</m:t>
                        </m:r>
                      </m:sub>
                    </m:sSub>
                  </m:oMath>
                </a14:m>
                <a:r>
                  <a:rPr lang="es-ES" sz="2000" dirty="0"/>
                  <a:t>) el precio de sombra de la mano de obra es:</a:t>
                </a:r>
                <a:endParaRPr lang="es-MX" sz="2000" dirty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𝒔𝒂</m:t>
                        </m:r>
                      </m:sub>
                    </m:sSub>
                    <m:r>
                      <a:rPr lang="pt-BR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d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𝒘𝒍</m:t>
                                </m:r>
                              </m:e>
                            </m:d>
                          </m:e>
                        </m:d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pt-BR" sz="2000" b="1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d>
                        <m:r>
                          <a:rPr lang="es-ES" sz="2000" b="1" i="1"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sSub>
                          <m:sSubPr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pt-BR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d>
                              <m:dPr>
                                <m:ctrlPr>
                                  <a:rPr lang="es-MX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pt-BR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000" b="1" i="1">
                                    <a:latin typeface="Cambria Math" panose="02040503050406030204" pitchFamily="18" charset="0"/>
                                  </a:rPr>
                                  <m:t>𝒘𝒍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pt-BR" sz="2000" dirty="0"/>
                  <a:t/>
                </a:r>
                <a:r>
                  <a:rPr lang="pt-BR" sz="2000" dirty="0" smtClean="0"/>
                  <a:t>          (</a:t>
                </a:r>
                <a:r>
                  <a:rPr lang="pt-BR" sz="2000" dirty="0"/>
                  <a:t>2)A</a:t>
                </a:r>
                <a:endParaRPr lang="es-MX" sz="2000" dirty="0"/>
              </a:p>
              <a:p>
                <a:pPr algn="just"/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800077"/>
                <a:ext cx="6626697" cy="3880773"/>
              </a:xfrm>
              <a:blipFill rotWithShape="0">
                <a:blip r:embed="rId2"/>
                <a:stretch>
                  <a:fillRect l="-1012" t="-942" r="-92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44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5811173"/>
            <a:ext cx="813945" cy="1012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5302" y="961877"/>
            <a:ext cx="1333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664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15487"/>
                <a:ext cx="6912768" cy="3888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s-MX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𝑠𝑎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𝑠𝑎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pt-BR" dirty="0"/>
                  <a:t>  (3)A</a:t>
                </a:r>
                <a:endParaRPr lang="es-MX" dirty="0"/>
              </a:p>
              <a:p>
                <a:pPr marL="0" indent="0">
                  <a:buNone/>
                </a:pPr>
                <a:endParaRPr lang="es-ES" sz="2000" dirty="0" smtClean="0"/>
              </a:p>
              <a:p>
                <a:pPr marL="0" indent="0">
                  <a:buNone/>
                </a:pPr>
                <a:r>
                  <a:rPr lang="es-ES" sz="2200" dirty="0" smtClean="0"/>
                  <a:t>Cuando </a:t>
                </a:r>
                <a:r>
                  <a:rPr lang="es-ES" sz="2200" dirty="0"/>
                  <a:t>z=0 y teniendo como factor común a w, esto se reduce a</a:t>
                </a:r>
                <a:r>
                  <a:rPr lang="es-ES" sz="2200" dirty="0" smtClean="0"/>
                  <a:t>:</a:t>
                </a:r>
              </a:p>
              <a:p>
                <a:pPr marL="0" indent="0">
                  <a:buNone/>
                </a:pPr>
                <a:endParaRPr lang="es-MX" sz="2000" dirty="0"/>
              </a:p>
              <a:p>
                <a:pPr marL="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MX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9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1900" i="1">
                            <a:latin typeface="Cambria Math" panose="02040503050406030204" pitchFamily="18" charset="0"/>
                          </a:rPr>
                          <m:t>𝑠𝑎</m:t>
                        </m:r>
                      </m:sub>
                    </m:sSub>
                    <m:r>
                      <a:rPr lang="pt-BR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9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{"/>
                        <m:endChr m:val="}"/>
                        <m:ctrlPr>
                          <a:rPr lang="es-MX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MX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MX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ES" sz="1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s-MX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ES" sz="19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9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pt-BR" sz="19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s-MX" sz="1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9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s-ES" sz="1900" i="1">
                                    <a:latin typeface="Cambria Math" panose="02040503050406030204" pitchFamily="18" charset="0"/>
                                  </a:rPr>
                                  <m:t>𝑠𝑎</m:t>
                                </m:r>
                              </m:sub>
                            </m:sSub>
                          </m:e>
                        </m:d>
                        <m:r>
                          <a:rPr lang="pt-BR" sz="19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MX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MX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9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ES" sz="19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pt-BR" sz="1900" dirty="0"/>
                  <a:t>       (4) A</a:t>
                </a:r>
                <a:endParaRPr lang="es-MX" sz="1900" dirty="0"/>
              </a:p>
              <a:p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15487"/>
                <a:ext cx="6912768" cy="3888432"/>
              </a:xfrm>
              <a:blipFill rotWithShape="0">
                <a:blip r:embed="rId2"/>
                <a:stretch>
                  <a:fillRect l="-1146" r="-79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45</a:t>
            </a:fld>
            <a:endParaRPr lang="es-MX"/>
          </a:p>
        </p:txBody>
      </p:sp>
      <p:pic>
        <p:nvPicPr>
          <p:cNvPr id="15362" name="Picture 2" descr="http://admcesctm.milaulas.com/pluginfile.php/313/course/overviewfiles/Costos%20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453" y="4787883"/>
            <a:ext cx="1746950" cy="1746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324" y="490818"/>
            <a:ext cx="1209990" cy="1209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33790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dirty="0"/>
              <a:t>Ejemplo didáctico usando las fórmulas: (2)A y (3)A. </a:t>
            </a:r>
            <a:br>
              <a:rPr lang="es-MX" dirty="0"/>
            </a:br>
            <a:endParaRPr lang="es-MX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MX" sz="2200" dirty="0" smtClean="0"/>
                  <a:t>Estos </a:t>
                </a:r>
                <a:r>
                  <a:rPr lang="es-MX" sz="2200" dirty="0"/>
                  <a:t>precios de sombra pueden ser calculados para el sector industrial </a:t>
                </a:r>
                <a:r>
                  <a:rPr lang="es-MX" sz="2200" i="1" dirty="0"/>
                  <a:t>pequeño mediano y grande</a:t>
                </a:r>
                <a:r>
                  <a:rPr lang="es-MX" sz="2200" dirty="0"/>
                  <a:t>. Se aplicarán a título de ejemplo, dos ponderaciones</a:t>
                </a:r>
                <a:r>
                  <a:rPr lang="es-MX" sz="22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MX" sz="2200" i="1">
                          <a:latin typeface="Cambria Math" panose="02040503050406030204" pitchFamily="18" charset="0"/>
                        </a:rPr>
                        <m:t>≈0.33</m:t>
                      </m:r>
                    </m:oMath>
                  </m:oMathPara>
                </a14:m>
                <a:endParaRPr lang="es-MX" sz="2200" dirty="0" smtClean="0"/>
              </a:p>
              <a:p>
                <a:pPr marL="0" indent="0" algn="just">
                  <a:buNone/>
                </a:pPr>
                <a:endParaRPr lang="es-MX" sz="2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2200" i="1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s-MX" sz="2200" dirty="0"/>
              </a:p>
              <a:p>
                <a:pPr algn="just"/>
                <a:endParaRPr lang="es-MX" sz="2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49" t="-1099" r="-124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46</a:t>
            </a:fld>
            <a:endParaRPr lang="es-MX"/>
          </a:p>
        </p:txBody>
      </p:sp>
      <p:pic>
        <p:nvPicPr>
          <p:cNvPr id="18436" name="Picture 4" descr="http://www.newbrandanalytics.com/blog/wp-content/uploads/2013/10/budget-plan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1948317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440" name="Picture 8" descr="http://admcesctm.milaulas.com/pluginfile.php/441/course/overviewfiles/contabilidad_de_costo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9876"/>
            <a:ext cx="1589273" cy="1500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58064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609599" y="609600"/>
                <a:ext cx="6554689" cy="1019200"/>
              </a:xfrm>
            </p:spPr>
            <p:txBody>
              <a:bodyPr>
                <a:noAutofit/>
              </a:bodyPr>
              <a:lstStyle/>
              <a:p>
                <a:pPr lvl="0"/>
                <a:r>
                  <a:rPr lang="es-MX" sz="2800" dirty="0"/>
                  <a:t>El sector industrial pequeño/mediano, con</a:t>
                </a:r>
                <a:r>
                  <a:rPr lang="es-MX" sz="2800" dirty="0" smtClean="0"/>
                  <a:t/>
                </a:r>
                <a14:m>
                  <m:oMath xmlns:m="http://schemas.openxmlformats.org/officeDocument/2006/math">
                    <m:r>
                      <a:rPr lang="es-MX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2800" dirty="0"/>
                  <a:t/>
                </a:r>
                <a:br>
                  <a:rPr lang="es-MX" sz="2800" dirty="0"/>
                </a:br>
                <a:endParaRPr lang="es-MX" sz="28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599" y="609600"/>
                <a:ext cx="6554689" cy="1019200"/>
              </a:xfrm>
              <a:blipFill rotWithShape="0">
                <a:blip r:embed="rId2"/>
                <a:stretch>
                  <a:fillRect l="-1860" t="-5389" b="-1018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732304"/>
                <a:ext cx="6347714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000" dirty="0" smtClean="0"/>
                  <a:t>Se tienen los siguientes datos: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=0.3114  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=71,432 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s-MX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=0.0000027    </m:t>
                      </m:r>
                    </m:oMath>
                  </m:oMathPara>
                </a14:m>
                <a:endParaRPr lang="es-MX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=0.5238  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=.3333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:r>
                  <a:rPr lang="es-MX" sz="2000" dirty="0"/>
                  <a:t>Se realizan los siguientes subcálculos:</a:t>
                </a:r>
              </a:p>
              <a:p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732304"/>
                <a:ext cx="6347714" cy="3880773"/>
              </a:xfrm>
              <a:blipFill rotWithShape="0">
                <a:blip r:embed="rId3"/>
                <a:stretch>
                  <a:fillRect l="-961" t="-392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506011"/>
                  </p:ext>
                </p:extLst>
              </p:nvPr>
            </p:nvGraphicFramePr>
            <p:xfrm>
              <a:off x="609599" y="3284984"/>
              <a:ext cx="6482680" cy="2468463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620670"/>
                    <a:gridCol w="1620670"/>
                    <a:gridCol w="1620670"/>
                    <a:gridCol w="1620670"/>
                  </a:tblGrid>
                  <a:tr h="36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dirty="0">
                              <a:effectLst/>
                            </a:rPr>
                            <a:t>Subcálculo</a:t>
                          </a:r>
                          <a:endParaRPr lang="es-MX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dirty="0">
                              <a:effectLst/>
                            </a:rPr>
                            <a:t>Valor</a:t>
                          </a:r>
                          <a:endParaRPr lang="es-MX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dirty="0">
                              <a:effectLst/>
                            </a:rPr>
                            <a:t>Subcálculo</a:t>
                          </a:r>
                          <a:endParaRPr lang="es-MX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dirty="0">
                              <a:effectLst/>
                            </a:rPr>
                            <a:t>Valor</a:t>
                          </a:r>
                          <a:endParaRPr lang="es-MX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2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0.6667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1.333333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278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0.6886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71,432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0.1935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0.1028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2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0.3303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𝐬𝐰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22,241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81506011"/>
                  </p:ext>
                </p:extLst>
              </p:nvPr>
            </p:nvGraphicFramePr>
            <p:xfrm>
              <a:off x="609599" y="3284984"/>
              <a:ext cx="6482680" cy="2468463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620670"/>
                    <a:gridCol w="1620670"/>
                    <a:gridCol w="1620670"/>
                    <a:gridCol w="1620670"/>
                  </a:tblGrid>
                  <a:tr h="36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dirty="0">
                              <a:effectLst/>
                            </a:rPr>
                            <a:t>Subcálculo</a:t>
                          </a:r>
                          <a:endParaRPr lang="es-MX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dirty="0">
                              <a:effectLst/>
                            </a:rPr>
                            <a:t>Valor</a:t>
                          </a:r>
                          <a:endParaRPr lang="es-MX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dirty="0">
                              <a:effectLst/>
                            </a:rPr>
                            <a:t>Subcálculo</a:t>
                          </a:r>
                          <a:endParaRPr lang="es-MX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dirty="0">
                              <a:effectLst/>
                            </a:rPr>
                            <a:t>Valor</a:t>
                          </a:r>
                          <a:endParaRPr lang="es-MX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2239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76" t="-89333" r="-301880" b="-36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0.6667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0752" t="-89333" r="-101504" b="-36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1.333333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2788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76" t="-137864" r="-301880" b="-166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0.6886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0752" t="-137864" r="-101504" b="-166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71,432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76" t="-257895" r="-301880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0.1935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0752" t="-257895" r="-101504" b="-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0.1028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2239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76" t="-459459" r="-301880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0.3303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0752" t="-459459" r="-101504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22,241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4851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73334"/>
                <a:ext cx="6979096" cy="388843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000" dirty="0"/>
                  <a:t>Sustituyendo en la fórmula para calcular los precios de sombra, tenemos</a:t>
                </a:r>
                <a:r>
                  <a:rPr lang="es-MX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1600" i="1"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0.6667</m:t>
                                  </m:r>
                                </m:e>
                              </m:d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0.6886</m:t>
                                  </m:r>
                                </m:e>
                              </m:d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0.3303</m:t>
                                  </m:r>
                                </m:e>
                              </m:d>
                            </m:e>
                          </m:d>
                          <m:r>
                            <a:rPr lang="es-MX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1.3333</m:t>
                                  </m:r>
                                </m:e>
                              </m:d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latin typeface="Cambria Math" panose="02040503050406030204" pitchFamily="18" charset="0"/>
                                    </a:rPr>
                                    <m:t>71,432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s-MX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0.0000027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MX" sz="1600" i="1">
                              <a:latin typeface="Cambria Math" panose="02040503050406030204" pitchFamily="18" charset="0"/>
                            </a:rPr>
                            <m:t>−[</m:t>
                          </m:r>
                          <m:d>
                            <m:dPr>
                              <m:ctrlPr>
                                <a:rPr lang="es-MX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0.3114</m:t>
                              </m:r>
                            </m:e>
                          </m:d>
                          <m:r>
                            <a:rPr lang="es-MX" sz="1600" i="1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s-MX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i="1">
                                  <a:latin typeface="Cambria Math" panose="02040503050406030204" pitchFamily="18" charset="0"/>
                                </a:rPr>
                                <m:t>0.3303</m:t>
                              </m:r>
                            </m:e>
                          </m:d>
                          <m:r>
                            <a:rPr lang="es-MX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s-MX" sz="1600" dirty="0"/>
              </a:p>
              <a:p>
                <a:pPr marL="0" indent="0" algn="ctr">
                  <a:buNone/>
                </a:pPr>
                <a:r>
                  <a:rPr lang="es-MX" sz="2000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𝑠𝑎</m:t>
                        </m:r>
                      </m:sub>
                    </m:sSub>
                    <m:r>
                      <a:rPr lang="es-MX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0.1516</m:t>
                            </m:r>
                          </m:e>
                        </m:d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0.2580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0.1028</m:t>
                            </m:r>
                          </m:e>
                        </m:d>
                      </m:den>
                    </m:f>
                    <m:r>
                      <a:rPr lang="es-MX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0.4097</m:t>
                        </m:r>
                      </m:num>
                      <m:den>
                        <m:sSub>
                          <m:sSub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0.1028</m:t>
                            </m:r>
                          </m:e>
                        </m:d>
                      </m:den>
                    </m:f>
                  </m:oMath>
                </a14:m>
                <a:endParaRPr lang="es-MX" sz="2000" dirty="0" smtClean="0"/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:r>
                  <a:rPr lang="es-MX" sz="2000" dirty="0"/>
                  <a:t>Con base en esta exposición, se calculará: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𝑠𝑎</m:t>
                        </m:r>
                      </m:sub>
                    </m:sSub>
                  </m:oMath>
                </a14:m>
                <a:r>
                  <a:rPr lang="es-MX" sz="2000" dirty="0"/>
                  <a:t> para diferentes valores 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MX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MX" sz="2000" dirty="0"/>
                  <a:t> (cuadro 30.28</a:t>
                </a:r>
                <a:r>
                  <a:rPr lang="es-MX" sz="2000" dirty="0" smtClean="0"/>
                  <a:t>).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2000" i="1">
                          <a:latin typeface="Cambria Math" panose="02040503050406030204" pitchFamily="18" charset="0"/>
                        </a:rPr>
                        <m:t>&lt;10.28% →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MX" sz="2000" i="1">
                          <a:latin typeface="Cambria Math" panose="02040503050406030204" pitchFamily="18" charset="0"/>
                        </a:rPr>
                        <m:t>&lt;0 ⇒ 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2000" i="1">
                          <a:latin typeface="Cambria Math" panose="02040503050406030204" pitchFamily="18" charset="0"/>
                        </a:rPr>
                        <m:t>→10.28% →</m:t>
                      </m:r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MX" sz="2000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MX" sz="2000" dirty="0"/>
              </a:p>
              <a:p>
                <a:pPr algn="just"/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73334"/>
                <a:ext cx="6979096" cy="3888432"/>
              </a:xfrm>
              <a:blipFill rotWithShape="0">
                <a:blip r:embed="rId2"/>
                <a:stretch>
                  <a:fillRect l="-961" t="-1097" r="-873" b="-73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48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02397"/>
            <a:ext cx="1080797" cy="1080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s://encrypted-tbn0.gstatic.com/images?q=tbn:ANd9GcSPKZ1O7PZCPEClW1ppbAzDh1qi0C1HpkUtJMWfoBEqqPYn9iJ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9039" y="5588588"/>
            <a:ext cx="1392089" cy="1196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8623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29220"/>
                <a:ext cx="6782333" cy="431636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MX" sz="2200" dirty="0"/>
                  <a:t>Posteriormente se calculará el precio de sombra de la mano de obra, con base en</a:t>
                </a:r>
                <a:r>
                  <a:rPr lang="es-MX" sz="22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2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MX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MX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2200" i="1">
                                      <a:latin typeface="Cambria Math" panose="02040503050406030204" pitchFamily="18" charset="0"/>
                                    </a:rPr>
                                    <m:t>𝑠𝑎</m:t>
                                  </m:r>
                                </m:sub>
                              </m:sSub>
                            </m:e>
                          </m:d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MX" sz="2200" dirty="0" smtClean="0"/>
              </a:p>
              <a:p>
                <a:pPr marL="0" indent="0" algn="just">
                  <a:buNone/>
                </a:pPr>
                <a:endParaRPr lang="es-MX" sz="2200" dirty="0"/>
              </a:p>
              <a:p>
                <a:pPr marL="0" indent="0" algn="just">
                  <a:buNone/>
                </a:pPr>
                <a:r>
                  <a:rPr lang="es-MX" sz="2200" dirty="0"/>
                  <a:t>El precio de sombra de la mano de obra queda definido por la expresión</a:t>
                </a:r>
                <a:r>
                  <a:rPr lang="es-MX" sz="22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2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200" i="1">
                          <a:latin typeface="Cambria Math" panose="02040503050406030204" pitchFamily="18" charset="0"/>
                        </a:rPr>
                        <m:t>=71,432 [</m:t>
                      </m:r>
                      <m:d>
                        <m:d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−0.8742</m:t>
                          </m:r>
                        </m:e>
                      </m:d>
                      <m:r>
                        <a:rPr lang="es-MX" sz="2200" i="1">
                          <a:latin typeface="Cambria Math" panose="02040503050406030204" pitchFamily="18" charset="0"/>
                        </a:rPr>
                        <m:t>+(0.3114)</m:t>
                      </m:r>
                      <m:sSub>
                        <m:sSubPr>
                          <m:ctrlPr>
                            <a:rPr lang="es-MX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200" i="1"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</m:oMath>
                  </m:oMathPara>
                </a14:m>
                <a:endParaRPr lang="es-MX" sz="2200" dirty="0"/>
              </a:p>
              <a:p>
                <a:pPr algn="just"/>
                <a:endParaRPr lang="es-MX" sz="2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29220"/>
                <a:ext cx="6782333" cy="4316361"/>
              </a:xfrm>
              <a:blipFill rotWithShape="0">
                <a:blip r:embed="rId2"/>
                <a:stretch>
                  <a:fillRect l="-1169" t="-1130" r="-125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49</a:t>
            </a:fld>
            <a:endParaRPr lang="es-MX"/>
          </a:p>
        </p:txBody>
      </p:sp>
      <p:pic>
        <p:nvPicPr>
          <p:cNvPr id="6" name="Picture 4" descr="http://img.alibaba.com/photo/111190548/Construction_Manp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202" y="4785025"/>
            <a:ext cx="1724647" cy="1379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Rf-auSe9b2biU2r1WD4--tmLBAQB09fZZWakbqEyRZf-bXp9VP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411" y="4859556"/>
            <a:ext cx="1293081" cy="1253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eoi.es/blogs/juanadoricelcepeda/files/2012/01/preci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548" y="4922854"/>
            <a:ext cx="1104057" cy="11040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ás 7"/>
          <p:cNvSpPr/>
          <p:nvPr/>
        </p:nvSpPr>
        <p:spPr>
          <a:xfrm>
            <a:off x="2385865" y="5234772"/>
            <a:ext cx="431814" cy="4365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Igual que 8"/>
          <p:cNvSpPr/>
          <p:nvPr/>
        </p:nvSpPr>
        <p:spPr>
          <a:xfrm>
            <a:off x="4957222" y="5301208"/>
            <a:ext cx="526326" cy="3700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33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6624735" cy="371128"/>
          </a:xfrm>
        </p:spPr>
        <p:txBody>
          <a:bodyPr>
            <a:normAutofit fontScale="90000"/>
          </a:bodyPr>
          <a:lstStyle/>
          <a:p>
            <a:r>
              <a:rPr lang="es-MX" sz="1800" dirty="0" smtClean="0"/>
              <a:t>Cuadro 1: Derivación matemática del precio sombra de la inversión I</a:t>
            </a:r>
            <a:r>
              <a:rPr lang="es-MX" sz="1800" baseline="-25000" dirty="0" smtClean="0"/>
              <a:t>s</a:t>
            </a:r>
            <a:r>
              <a:rPr lang="es-MX" sz="1800" dirty="0" smtClean="0"/>
              <a:t>.</a:t>
            </a:r>
            <a:endParaRPr lang="es-MX" sz="1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8769742"/>
                  </p:ext>
                </p:extLst>
              </p:nvPr>
            </p:nvGraphicFramePr>
            <p:xfrm>
              <a:off x="467544" y="722952"/>
              <a:ext cx="8280920" cy="5659956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20080"/>
                    <a:gridCol w="4899116"/>
                    <a:gridCol w="2661724"/>
                  </a:tblGrid>
                  <a:tr h="373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200" dirty="0">
                              <a:effectLst/>
                            </a:rPr>
                            <a:t>FE-UNAM</a:t>
                          </a:r>
                          <a:endParaRPr lang="es-MX" sz="12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100" dirty="0">
                              <a:effectLst/>
                            </a:rPr>
                            <a:t>Nivel 1: Derivación matemática del precio sombra de la inversión I</a:t>
                          </a:r>
                          <a:r>
                            <a:rPr lang="es-MX" sz="1100" baseline="-25000" dirty="0">
                              <a:effectLst/>
                            </a:rPr>
                            <a:t>s</a:t>
                          </a:r>
                          <a:r>
                            <a:rPr lang="es-MX" sz="1100" dirty="0">
                              <a:effectLst/>
                            </a:rPr>
                            <a:t>.</a:t>
                          </a:r>
                          <a:endParaRPr lang="es-MX" sz="11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200" dirty="0">
                              <a:effectLst/>
                            </a:rPr>
                            <a:t>El modelo de la ONUDI-NAFINSA</a:t>
                          </a:r>
                          <a:endParaRPr lang="es-MX" sz="12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3583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 b="1">
                              <a:effectLst/>
                            </a:rPr>
                            <a:t>Núm. del paso</a:t>
                          </a:r>
                          <a:endParaRPr lang="es-MX" sz="1000" b="1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200" b="1" dirty="0">
                              <a:effectLst/>
                            </a:rPr>
                            <a:t>Conceptos de la derivación matemática </a:t>
                          </a:r>
                          <a:endParaRPr lang="es-MX" sz="1200" b="1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 b="1" dirty="0">
                              <a:effectLst/>
                            </a:rPr>
                            <a:t>Información necesaria y deducciones matemáticas.</a:t>
                          </a:r>
                          <a:endParaRPr lang="es-MX" sz="1000" b="1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298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1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La tasa de ganancia anual del empresario debida a la unidad marginal de inversión (empleando personal que ganará el salario promedio).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s-MX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𝑤𝑙</m:t>
                                  </m:r>
                                </m:e>
                              </m:d>
                            </m:oMath>
                          </a14:m>
                          <a:endParaRPr lang="es-MX" sz="10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2286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2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De esta ganancia se ahorra (invierte).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s-MX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𝑤𝑙</m:t>
                                  </m:r>
                                </m:e>
                              </m:d>
                            </m:oMath>
                          </a14:m>
                          <a:endParaRPr lang="es-MX" sz="100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3228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3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Y se consume.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MX" sz="1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s-MX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s-MX" sz="10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s-MX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0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5961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4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Al pagar el salario promedio, el consumo de cada trabajador recién empleado aumenta en: (Nota: el supuesto implícito es que el trabajador gana un salario igual a su productividad marginal. Esto no es necesariamente la realidad, sobre todo si z=0).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000"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>
                              <a:effectLst/>
                            </a:rPr>
                            <a:t>͢  véase explicación en el tema 2.</a:t>
                          </a:r>
                          <a:endParaRPr lang="es-MX" sz="100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4298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5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Por lo tanto, la contribución del consumo agregado directo correspondiente a una unidad de inversión en año típico (x) de la </a:t>
                          </a:r>
                          <a:r>
                            <a:rPr lang="es-MX" sz="1050" dirty="0" err="1">
                              <a:effectLst/>
                            </a:rPr>
                            <a:t>Ecomex</a:t>
                          </a:r>
                          <a:r>
                            <a:rPr lang="es-MX" sz="1050" dirty="0">
                              <a:effectLst/>
                            </a:rPr>
                            <a:t>, es: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s-MX" sz="10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sz="1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s-MX" sz="10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𝑤𝑙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s-MX" sz="10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sz="1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)×</m:t>
                                  </m:r>
                                  <m:r>
                                    <a:rPr lang="es-MX" sz="1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oMath>
                          </a14:m>
                          <a:endParaRPr lang="es-MX" sz="100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66706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6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Como el precio de sombra de la inversión (I</a:t>
                          </a:r>
                          <a:r>
                            <a:rPr lang="es-MX" sz="1050" baseline="-25000" dirty="0">
                              <a:effectLst/>
                            </a:rPr>
                            <a:t>s</a:t>
                          </a:r>
                          <a:r>
                            <a:rPr lang="es-MX" sz="1050" dirty="0">
                              <a:effectLst/>
                            </a:rPr>
                            <a:t>) es el valor presente neto del consumo debido a una unidad de inversión, la contribución al consumo agregado indirecto correspondiente a una unidad de inversión, en un año típico (x) de la </a:t>
                          </a:r>
                          <a:r>
                            <a:rPr lang="es-MX" sz="1050" dirty="0" err="1">
                              <a:effectLst/>
                            </a:rPr>
                            <a:t>Ecomex</a:t>
                          </a:r>
                          <a:r>
                            <a:rPr lang="es-MX" sz="1050" dirty="0">
                              <a:effectLst/>
                            </a:rPr>
                            <a:t>, es: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MX" sz="1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MX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𝑤𝑙</m:t>
                                    </m:r>
                                    <m:r>
                                      <a:rPr lang="es-MX" sz="1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0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398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7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Entonces la contribución al consumo agregado total de una unidad de inversión, en un año típico (x) de la </a:t>
                          </a:r>
                          <a:r>
                            <a:rPr lang="es-MX" sz="1050" dirty="0" err="1">
                              <a:effectLst/>
                            </a:rPr>
                            <a:t>Ecomex</a:t>
                          </a:r>
                          <a:r>
                            <a:rPr lang="es-MX" sz="1050" dirty="0">
                              <a:effectLst/>
                            </a:rPr>
                            <a:t>, es: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MX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s-MX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𝑤𝑙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MX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s-MX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𝑤𝑙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)×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1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5534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8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Actualizando (paso núm. 7) el valor del consumo agregado total, con la tasa de descuento social normativa (in), se obtiene por definición, el precio de sombra de la inversión: I</a:t>
                          </a:r>
                          <a:r>
                            <a:rPr lang="es-MX" sz="1050" baseline="-25000" dirty="0">
                              <a:effectLst/>
                            </a:rPr>
                            <a:t>s</a:t>
                          </a:r>
                          <a:r>
                            <a:rPr lang="es-MX" sz="1050" dirty="0">
                              <a:effectLst/>
                            </a:rPr>
                            <a:t>: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𝑃𝑎𝑠𝑜</m:t>
                                    </m:r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7 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MX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MX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s-MX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MX" sz="11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532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9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Despejando de la ecuación núm. 8 y resolviendo para I</a:t>
                          </a:r>
                          <a:r>
                            <a:rPr lang="es-MX" sz="1050" baseline="-25000" dirty="0">
                              <a:effectLst/>
                            </a:rPr>
                            <a:t>s</a:t>
                          </a:r>
                          <a:r>
                            <a:rPr lang="es-MX" sz="1050" dirty="0">
                              <a:effectLst/>
                            </a:rPr>
                            <a:t>, se obtiene el precio de sombra de la inversión: (Nota: Si no se obtienen los datos necesarios el modelo no funciona).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 dirty="0">
                              <a:effectLst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MX" sz="12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s-MX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MX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s-MX" sz="12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MX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s-MX" sz="12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×(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𝑤𝑙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  <m:r>
                                    <a:rPr lang="es-MX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MX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)×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s-MX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s-MX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MX" sz="1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×(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𝑤𝑙</m:t>
                                      </m:r>
                                      <m:r>
                                        <a:rPr lang="es-MX" sz="1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lang="es-MX" sz="12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435499">
                    <a:tc gridSpan="3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 dirty="0">
                              <a:effectLst/>
                            </a:rPr>
                            <a:t>Definición: Entonces, I</a:t>
                          </a:r>
                          <a:r>
                            <a:rPr lang="es-MX" sz="1000" baseline="-25000" dirty="0">
                              <a:effectLst/>
                            </a:rPr>
                            <a:t>s</a:t>
                          </a:r>
                          <a:r>
                            <a:rPr lang="es-MX" sz="1000" dirty="0">
                              <a:effectLst/>
                            </a:rPr>
                            <a:t> es un costo de oportunidad. Usando I</a:t>
                          </a:r>
                          <a:r>
                            <a:rPr lang="es-MX" sz="1000" baseline="-25000" dirty="0">
                              <a:effectLst/>
                            </a:rPr>
                            <a:t>s</a:t>
                          </a:r>
                          <a:r>
                            <a:rPr lang="es-MX" sz="1000" dirty="0">
                              <a:effectLst/>
                            </a:rPr>
                            <a:t> como costo de una unidad marginal de inversión en la evaluación individual de proyectos en el sector industrial mexicano, I</a:t>
                          </a:r>
                          <a:r>
                            <a:rPr lang="es-MX" sz="1000" baseline="-25000" dirty="0">
                              <a:effectLst/>
                            </a:rPr>
                            <a:t>s</a:t>
                          </a:r>
                          <a:r>
                            <a:rPr lang="es-MX" sz="1000" dirty="0">
                              <a:effectLst/>
                            </a:rPr>
                            <a:t> es una medida como la pérdida en el VPN del consumo agregado, por no invertir está unidad en otras oportunidades del sector industrial mexicano, chileno, argentino, cubano, otros.</a:t>
                          </a:r>
                          <a:endParaRPr lang="es-MX" sz="10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578769742"/>
                  </p:ext>
                </p:extLst>
              </p:nvPr>
            </p:nvGraphicFramePr>
            <p:xfrm>
              <a:off x="467544" y="722952"/>
              <a:ext cx="8280920" cy="570890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20080"/>
                    <a:gridCol w="4899116"/>
                    <a:gridCol w="2661724"/>
                  </a:tblGrid>
                  <a:tr h="3738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200" dirty="0">
                              <a:effectLst/>
                            </a:rPr>
                            <a:t>FE-UNAM</a:t>
                          </a:r>
                          <a:endParaRPr lang="es-MX" sz="12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100" dirty="0">
                              <a:effectLst/>
                            </a:rPr>
                            <a:t>Nivel 1: Derivación matemática del precio sombra de la inversión I</a:t>
                          </a:r>
                          <a:r>
                            <a:rPr lang="es-MX" sz="1100" baseline="-25000" dirty="0">
                              <a:effectLst/>
                            </a:rPr>
                            <a:t>s</a:t>
                          </a:r>
                          <a:r>
                            <a:rPr lang="es-MX" sz="1100" dirty="0">
                              <a:effectLst/>
                            </a:rPr>
                            <a:t>.</a:t>
                          </a:r>
                          <a:endParaRPr lang="es-MX" sz="11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200" dirty="0">
                              <a:effectLst/>
                            </a:rPr>
                            <a:t>El modelo de la ONUDI-NAFINSA</a:t>
                          </a:r>
                          <a:endParaRPr lang="es-MX" sz="12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</a:tr>
                  <a:tr h="35832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 b="1">
                              <a:effectLst/>
                            </a:rPr>
                            <a:t>Núm. del paso</a:t>
                          </a:r>
                          <a:endParaRPr lang="es-MX" sz="1000" b="1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200" b="1" dirty="0">
                              <a:effectLst/>
                            </a:rPr>
                            <a:t>Conceptos de la derivación matemática </a:t>
                          </a:r>
                          <a:endParaRPr lang="es-MX" sz="1200" b="1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 b="1" dirty="0">
                              <a:effectLst/>
                            </a:rPr>
                            <a:t>Información necesaria y deducciones matemáticas.</a:t>
                          </a:r>
                          <a:endParaRPr lang="es-MX" sz="1000" b="1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298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1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La tasa de ganancia anual del empresario debida a la unidad marginal de inversión (empleando personal que ganará el salario promedio).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170423" r="-915" b="-1043662"/>
                          </a:stretch>
                        </a:blipFill>
                      </a:tcPr>
                    </a:tc>
                  </a:tr>
                  <a:tr h="2286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2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De esta ganancia se ahorra (invierte).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518919" r="-915" b="-1902703"/>
                          </a:stretch>
                        </a:blipFill>
                      </a:tcPr>
                    </a:tc>
                  </a:tr>
                  <a:tr h="3228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3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Y se consume.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432075" r="-915" b="-1228302"/>
                          </a:stretch>
                        </a:blipFill>
                      </a:tcPr>
                    </a:tc>
                  </a:tr>
                  <a:tr h="723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4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Al pagar el salario promedio, el consumo de cada trabajador recién empleado aumenta en: (Nota: el supuesto implícito es que el trabajador gana un salario igual a su productividad marginal. Esto no es necesariamente la realidad, sobre todo si z=0).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236975" r="-915" b="-447059"/>
                          </a:stretch>
                        </a:blipFill>
                      </a:tcPr>
                    </a:tc>
                  </a:tr>
                  <a:tr h="4298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5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Por lo tanto, la contribución del consumo agregado directo correspondiente a una unidad de inversión en año típico (x) de la </a:t>
                          </a:r>
                          <a:r>
                            <a:rPr lang="es-MX" sz="1050" dirty="0" err="1">
                              <a:effectLst/>
                            </a:rPr>
                            <a:t>Ecomex</a:t>
                          </a:r>
                          <a:r>
                            <a:rPr lang="es-MX" sz="1050" dirty="0">
                              <a:effectLst/>
                            </a:rPr>
                            <a:t>, es: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564789" r="-915" b="-649296"/>
                          </a:stretch>
                        </a:blipFill>
                      </a:tcPr>
                    </a:tc>
                  </a:tr>
                  <a:tr h="7239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6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Como el precio de sombra de la inversión (I</a:t>
                          </a:r>
                          <a:r>
                            <a:rPr lang="es-MX" sz="1050" baseline="-25000" dirty="0">
                              <a:effectLst/>
                            </a:rPr>
                            <a:t>s</a:t>
                          </a:r>
                          <a:r>
                            <a:rPr lang="es-MX" sz="1050" dirty="0">
                              <a:effectLst/>
                            </a:rPr>
                            <a:t>) es el valor presente neto del consumo debido a una unidad de inversión, la contribución al consumo agregado indirecto correspondiente a una unidad de inversión, en un año típico (x) de la </a:t>
                          </a:r>
                          <a:r>
                            <a:rPr lang="es-MX" sz="1050" dirty="0" err="1">
                              <a:effectLst/>
                            </a:rPr>
                            <a:t>Ecomex</a:t>
                          </a:r>
                          <a:r>
                            <a:rPr lang="es-MX" sz="1050" dirty="0">
                              <a:effectLst/>
                            </a:rPr>
                            <a:t>, es: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396639" r="-915" b="-287395"/>
                          </a:stretch>
                        </a:blipFill>
                      </a:tcPr>
                    </a:tc>
                  </a:tr>
                  <a:tr h="39803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7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Entonces la contribución al consumo agregado total de una unidad de inversión, en un año típico (x) de la </a:t>
                          </a:r>
                          <a:r>
                            <a:rPr lang="es-MX" sz="1050" dirty="0" err="1">
                              <a:effectLst/>
                            </a:rPr>
                            <a:t>Ecomex</a:t>
                          </a:r>
                          <a:r>
                            <a:rPr lang="es-MX" sz="1050" dirty="0">
                              <a:effectLst/>
                            </a:rPr>
                            <a:t>, es: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909231" r="-915" b="-426154"/>
                          </a:stretch>
                        </a:blipFill>
                      </a:tcPr>
                    </a:tc>
                  </a:tr>
                  <a:tr h="5534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>
                              <a:effectLst/>
                            </a:rPr>
                            <a:t>8</a:t>
                          </a:r>
                          <a:endParaRPr lang="es-MX" sz="105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Actualizando (paso núm. 7) el valor del consumo agregado total, con la tasa de descuento social normativa (in), se obtiene por definición, el precio de sombra de la inversión: I</a:t>
                          </a:r>
                          <a:r>
                            <a:rPr lang="es-MX" sz="1050" baseline="-25000" dirty="0">
                              <a:effectLst/>
                            </a:rPr>
                            <a:t>s</a:t>
                          </a:r>
                          <a:r>
                            <a:rPr lang="es-MX" sz="1050" dirty="0">
                              <a:effectLst/>
                            </a:rPr>
                            <a:t>: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720879" r="-915" b="-204396"/>
                          </a:stretch>
                        </a:blipFill>
                      </a:tcPr>
                    </a:tc>
                  </a:tr>
                  <a:tr h="5399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9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50" dirty="0">
                              <a:effectLst/>
                            </a:rPr>
                            <a:t>Despejando de la ecuación núm. 8 y resolviendo para I</a:t>
                          </a:r>
                          <a:r>
                            <a:rPr lang="es-MX" sz="1050" baseline="-25000" dirty="0">
                              <a:effectLst/>
                            </a:rPr>
                            <a:t>s</a:t>
                          </a:r>
                          <a:r>
                            <a:rPr lang="es-MX" sz="1050" dirty="0">
                              <a:effectLst/>
                            </a:rPr>
                            <a:t>, se obtiene el precio de sombra de la inversión: (Nota: Si no se obtienen los datos necesarios el modelo no funciona).</a:t>
                          </a:r>
                          <a:endParaRPr lang="es-MX" sz="105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3269" marR="3269" marT="3269" marB="0" anchor="b">
                        <a:blipFill rotWithShape="0">
                          <a:blip r:embed="rId2"/>
                          <a:stretch>
                            <a:fillRect l="-211442" t="-839326" r="-915" b="-108989"/>
                          </a:stretch>
                        </a:blipFill>
                      </a:tcPr>
                    </a:tc>
                  </a:tr>
                  <a:tr h="514317">
                    <a:tc gridSpan="3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s-MX" sz="1000" dirty="0">
                              <a:effectLst/>
                            </a:rPr>
                            <a:t>Definición: Entonces, I</a:t>
                          </a:r>
                          <a:r>
                            <a:rPr lang="es-MX" sz="1000" baseline="-25000" dirty="0">
                              <a:effectLst/>
                            </a:rPr>
                            <a:t>s</a:t>
                          </a:r>
                          <a:r>
                            <a:rPr lang="es-MX" sz="1000" dirty="0">
                              <a:effectLst/>
                            </a:rPr>
                            <a:t> es un costo de oportunidad. Usando I</a:t>
                          </a:r>
                          <a:r>
                            <a:rPr lang="es-MX" sz="1000" baseline="-25000" dirty="0">
                              <a:effectLst/>
                            </a:rPr>
                            <a:t>s</a:t>
                          </a:r>
                          <a:r>
                            <a:rPr lang="es-MX" sz="1000" dirty="0">
                              <a:effectLst/>
                            </a:rPr>
                            <a:t> como costo de una unidad marginal de inversión en la evaluación individual de proyectos en el sector industrial mexicano, I</a:t>
                          </a:r>
                          <a:r>
                            <a:rPr lang="es-MX" sz="1000" baseline="-25000" dirty="0">
                              <a:effectLst/>
                            </a:rPr>
                            <a:t>s</a:t>
                          </a:r>
                          <a:r>
                            <a:rPr lang="es-MX" sz="1000" dirty="0">
                              <a:effectLst/>
                            </a:rPr>
                            <a:t> es una medida como la pérdida en el VPN del consumo agregado, por no invertir está unidad en otras oportunidades del sector industrial mexicano, chileno, argentino, cubano, otros.</a:t>
                          </a:r>
                          <a:endParaRPr lang="es-MX" sz="1000" dirty="0">
                            <a:effectLst/>
                            <a:latin typeface="Arial" panose="020B0604020202020204" pitchFamily="34" charset="0"/>
                            <a:ea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69" marR="3269" marT="3269" marB="0" anchor="b"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AutoShape 1"/>
          <p:cNvSpPr>
            <a:spLocks noChangeArrowheads="1"/>
          </p:cNvSpPr>
          <p:nvPr/>
        </p:nvSpPr>
        <p:spPr bwMode="auto">
          <a:xfrm rot="10800000">
            <a:off x="5364088" y="1196752"/>
            <a:ext cx="216024" cy="144016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9 CuadroTexto"/>
          <p:cNvSpPr txBox="1"/>
          <p:nvPr/>
        </p:nvSpPr>
        <p:spPr>
          <a:xfrm>
            <a:off x="755576" y="6519193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372200" y="6431067"/>
            <a:ext cx="512638" cy="365125"/>
          </a:xfrm>
        </p:spPr>
        <p:txBody>
          <a:bodyPr/>
          <a:lstStyle/>
          <a:p>
            <a:fld id="{F9883426-F2A4-4C27-92E8-5F40E334D898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609601" y="476672"/>
                <a:ext cx="6347713" cy="13208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s-MX" sz="2600" dirty="0"/>
                  <a:t>Cuadro </a:t>
                </a:r>
                <a:r>
                  <a:rPr lang="es-MX" sz="2600" dirty="0" smtClean="0"/>
                  <a:t>30.28. </a:t>
                </a:r>
                <a:r>
                  <a:rPr lang="es-ES" sz="2600" dirty="0"/>
                  <a:t>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6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600" dirty="0"/>
                  <a:t> (Industria Pequeña/Mediana) y </a:t>
                </a:r>
                <a14:m>
                  <m:oMath xmlns:m="http://schemas.openxmlformats.org/officeDocument/2006/math">
                    <m:r>
                      <a:rPr lang="es-E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s-MX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sz="2600" dirty="0" smtClean="0"/>
                  <a:t>.</a:t>
                </a:r>
                <a:r>
                  <a:rPr lang="es-MX" sz="2600" dirty="0"/>
                  <a:t/>
                </a:r>
                <a:br>
                  <a:rPr lang="es-MX" sz="2600" dirty="0"/>
                </a:br>
                <a:endParaRPr lang="es-MX" sz="26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1" y="476672"/>
                <a:ext cx="6347713" cy="1320800"/>
              </a:xfrm>
              <a:blipFill rotWithShape="0">
                <a:blip r:embed="rId2"/>
                <a:stretch>
                  <a:fillRect l="-1729" t="-4147" r="-1729" b="-875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5212278"/>
                  </p:ext>
                </p:extLst>
              </p:nvPr>
            </p:nvGraphicFramePr>
            <p:xfrm>
              <a:off x="539553" y="2060850"/>
              <a:ext cx="6696743" cy="3325327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29672"/>
                    <a:gridCol w="2110306"/>
                    <a:gridCol w="2401382"/>
                    <a:gridCol w="1455383"/>
                  </a:tblGrid>
                  <a:tr h="50405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𝟒𝟎𝟗𝟕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/ </m:t>
                                </m:r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2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𝟏𝟎𝟐𝟖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𝟖𝟕𝟒𝟐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+(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𝟑𝟏𝟒𝟒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 =−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𝟖𝟕𝟒𝟐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𝟑𝟏𝟏𝟒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𝟕𝟏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𝟒𝟑𝟐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12%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23.85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6.55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468,094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8.68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1.83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130,693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4.22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0.44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31,313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2.78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-0.01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-541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2.08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-0.23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-16,240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1.38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-0.45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-31,789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51%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 dirty="0">
                              <a:effectLst/>
                            </a:rPr>
                            <a:t>1.00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-0.56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 dirty="0">
                              <a:effectLst/>
                            </a:rPr>
                            <a:t>-40,207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05212278"/>
                  </p:ext>
                </p:extLst>
              </p:nvPr>
            </p:nvGraphicFramePr>
            <p:xfrm>
              <a:off x="539553" y="2060850"/>
              <a:ext cx="6696743" cy="3325327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29672"/>
                    <a:gridCol w="2110306"/>
                    <a:gridCol w="2401382"/>
                    <a:gridCol w="1455383"/>
                  </a:tblGrid>
                  <a:tr h="504054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33" t="-1205" r="-820000" b="-560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4971" t="-1205" r="-184393" b="-560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18228" t="-1205" r="-61519" b="-560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60669" t="-1205" r="-1674" b="-560241"/>
                          </a:stretch>
                        </a:blipFill>
                      </a:tcPr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12%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23.85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6.55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468,094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8.68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1.83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130,693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4.22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0.44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31,313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2.78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-0.01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-541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2.08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-0.23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-16,240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1.38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-0.45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-31,789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030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51%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 dirty="0">
                              <a:effectLst/>
                            </a:rPr>
                            <a:t>1.00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>
                              <a:effectLst/>
                            </a:rPr>
                            <a:t>-0.56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200" b="1" dirty="0">
                              <a:effectLst/>
                            </a:rPr>
                            <a:t>-40,207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5450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76672"/>
                <a:ext cx="6842721" cy="145124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s-MX" sz="3000" dirty="0" smtClean="0"/>
                  <a:t>El sector industrial pequeño/mediano, con </a:t>
                </a:r>
                <a14:m>
                  <m:oMath xmlns:m="http://schemas.openxmlformats.org/officeDocument/2006/math">
                    <m:r>
                      <a:rPr lang="es-MX" sz="3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s-MX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MX" sz="30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76672"/>
                <a:ext cx="6842721" cy="1451248"/>
              </a:xfrm>
              <a:blipFill rotWithShape="0">
                <a:blip r:embed="rId2"/>
                <a:stretch>
                  <a:fillRect l="-2139" t="-5042" r="-205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74824" y="1927920"/>
                <a:ext cx="6347714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 tienen los siguientes datos:</a:t>
                </a:r>
              </a:p>
              <a:p>
                <a:pPr marL="0" indent="0">
                  <a:buNone/>
                </a:pPr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=0.3114 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=71,432 </m:t>
                      </m:r>
                      <m:d>
                        <m:d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=0.0000027  </m:t>
                      </m:r>
                    </m:oMath>
                  </m:oMathPara>
                </a14:m>
                <a:endParaRPr lang="es-MX" sz="2000" i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=0.5238 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s-MX" sz="2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MX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 </a:t>
                </a:r>
                <a:r>
                  <a:rPr lang="es-MX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realizan los siguientes subcálculos:</a:t>
                </a:r>
              </a:p>
              <a:p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824" y="1927920"/>
                <a:ext cx="6347714" cy="3880773"/>
              </a:xfrm>
              <a:blipFill rotWithShape="0">
                <a:blip r:embed="rId3"/>
                <a:stretch>
                  <a:fillRect l="-960" t="-942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4946656"/>
                  </p:ext>
                </p:extLst>
              </p:nvPr>
            </p:nvGraphicFramePr>
            <p:xfrm>
              <a:off x="571498" y="4305239"/>
              <a:ext cx="6347716" cy="151096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586929"/>
                    <a:gridCol w="1586929"/>
                    <a:gridCol w="1586929"/>
                    <a:gridCol w="1586929"/>
                  </a:tblGrid>
                  <a:tr h="302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dirty="0">
                              <a:effectLst/>
                            </a:rPr>
                            <a:t>Subcálculo</a:t>
                          </a:r>
                          <a:endParaRPr lang="es-MX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dirty="0">
                              <a:effectLst/>
                            </a:rPr>
                            <a:t>Valor</a:t>
                          </a:r>
                          <a:endParaRPr lang="es-MX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dirty="0">
                              <a:effectLst/>
                            </a:rPr>
                            <a:t>Subcálculo</a:t>
                          </a:r>
                          <a:endParaRPr lang="es-MX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dirty="0">
                              <a:effectLst/>
                            </a:rPr>
                            <a:t>Valor</a:t>
                          </a:r>
                          <a:endParaRPr lang="es-MX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2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0.5000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1.5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2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0.6886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smtClean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s-MX" sz="1400" b="1" i="1">
                                  <a:effectLst/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s-MX" sz="14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1400" b="1" i="1">
                                  <a:effectLst/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  <m:r>
                                <a:rPr lang="es-MX" sz="1400" b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71,432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2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0.1935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0.1028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2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0.3303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𝐬𝐰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22,241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54946656"/>
                  </p:ext>
                </p:extLst>
              </p:nvPr>
            </p:nvGraphicFramePr>
            <p:xfrm>
              <a:off x="571498" y="4305239"/>
              <a:ext cx="6347716" cy="151096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586929"/>
                    <a:gridCol w="1586929"/>
                    <a:gridCol w="1586929"/>
                    <a:gridCol w="1586929"/>
                  </a:tblGrid>
                  <a:tr h="3021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dirty="0">
                              <a:effectLst/>
                            </a:rPr>
                            <a:t>Subcálculo</a:t>
                          </a:r>
                          <a:endParaRPr lang="es-MX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dirty="0">
                              <a:effectLst/>
                            </a:rPr>
                            <a:t>Valor</a:t>
                          </a:r>
                          <a:endParaRPr lang="es-MX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dirty="0">
                              <a:effectLst/>
                            </a:rPr>
                            <a:t>Subcálculo</a:t>
                          </a:r>
                          <a:endParaRPr lang="es-MX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dirty="0">
                              <a:effectLst/>
                            </a:rPr>
                            <a:t>Valor</a:t>
                          </a:r>
                          <a:endParaRPr lang="es-MX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219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3" t="-116000" r="-301149" b="-3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0.5000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54" t="-116000" r="-101923" b="-30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1.5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219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3" t="-220408" r="-301149" b="-2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0.6886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54" t="-220408" r="-101923" b="-2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71,432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219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3" t="-314000" r="-301149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0.1935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54" t="-314000" r="-101923" b="-10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0.1028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0219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3" t="-414000" r="-301149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0.3303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54" t="-414000" r="-101923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22,241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51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573" y="1277124"/>
            <a:ext cx="1046641" cy="13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87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30618" y="980728"/>
                <a:ext cx="6626696" cy="417646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Sustituyendo en la fórmula para calcular los precios de sombra, tenemos:</a:t>
                </a:r>
              </a:p>
              <a:p>
                <a:pPr marL="0" indent="0" algn="just">
                  <a:buNone/>
                </a:pPr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16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16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  <m: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0.6886</m:t>
                                  </m:r>
                                </m:e>
                              </m:d>
                              <m: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0.3303</m:t>
                                  </m:r>
                                </m:e>
                              </m:d>
                            </m:e>
                          </m:d>
                          <m:r>
                            <a:rPr lang="es-MX" sz="16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</m:e>
                              </m:d>
                              <m: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71,432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0.0000027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MX" sz="16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−[</m:t>
                          </m:r>
                          <m:d>
                            <m:dPr>
                              <m:ctrlP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0.3114</m:t>
                              </m:r>
                            </m:e>
                          </m:d>
                          <m:r>
                            <a:rPr lang="es-MX" sz="16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0.3303</m:t>
                              </m:r>
                            </m:e>
                          </m:d>
                          <m:r>
                            <a:rPr lang="es-MX" sz="16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s-MX" sz="1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s-MX" sz="16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0.1137</m:t>
                              </m:r>
                            </m:e>
                          </m:d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0.2903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0.1028</m:t>
                              </m:r>
                            </m:e>
                          </m:d>
                        </m:den>
                      </m:f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0.40407</m:t>
                          </m:r>
                        </m:num>
                        <m:den>
                          <m:sSub>
                            <m:sSubPr>
                              <m:ctrlP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0.1028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s-MX" sz="20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s-MX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Con </a:t>
                </a:r>
                <a:r>
                  <a:rPr lang="es-MX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base en esta exposición, se calculará: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𝑠𝑎</m:t>
                        </m:r>
                      </m:sub>
                    </m:sSub>
                  </m:oMath>
                </a14:m>
                <a:r>
                  <a:rPr lang="es-MX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para diferentes valores 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MX" sz="20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MX" sz="20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MX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(cuadro 30.29</a:t>
                </a:r>
                <a:r>
                  <a:rPr lang="es-MX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).</a:t>
                </a:r>
              </a:p>
              <a:p>
                <a:pPr marL="0" indent="0" algn="just">
                  <a:buNone/>
                </a:pPr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&lt;10.28% → </m:t>
                      </m:r>
                      <m:sSub>
                        <m:sSub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&lt;0 ⇒ </m:t>
                      </m:r>
                      <m:sSub>
                        <m:sSub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→10.28% →</m:t>
                      </m:r>
                      <m:sSub>
                        <m:sSub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just"/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618" y="980728"/>
                <a:ext cx="6626696" cy="4176464"/>
              </a:xfrm>
              <a:blipFill rotWithShape="0">
                <a:blip r:embed="rId2"/>
                <a:stretch>
                  <a:fillRect l="-920" t="-1022" r="-1012" b="-94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52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906" y="2924944"/>
            <a:ext cx="1792816" cy="11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22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37704" y="692696"/>
                <a:ext cx="6347714" cy="388077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MX" sz="2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Posteriormente se calculará el precio de sombra de la mano de obra, con base en:</a:t>
                </a:r>
              </a:p>
              <a:p>
                <a:pPr marL="0" indent="0" algn="just">
                  <a:buNone/>
                </a:pPr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𝑠𝑎</m:t>
                                  </m:r>
                                </m:sub>
                              </m:sSub>
                            </m:e>
                          </m:d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MX" sz="2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s-MX" sz="2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El precio de sombra de la mano de obra queda definido por la expresión</a:t>
                </a:r>
                <a:r>
                  <a:rPr lang="es-MX" sz="2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pPr marL="0" indent="0" algn="just">
                  <a:buNone/>
                </a:pPr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=71,432 [</m:t>
                      </m:r>
                      <m:d>
                        <m:d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0.3443</m:t>
                          </m:r>
                        </m:e>
                      </m:d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0.3114</m:t>
                          </m:r>
                        </m:e>
                      </m:d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just"/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704" y="692696"/>
                <a:ext cx="6347714" cy="3880773"/>
              </a:xfrm>
              <a:blipFill rotWithShape="0">
                <a:blip r:embed="rId2"/>
                <a:stretch>
                  <a:fillRect l="-1249" t="-1258" r="-124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53</a:t>
            </a:fld>
            <a:endParaRPr lang="es-MX"/>
          </a:p>
        </p:txBody>
      </p:sp>
      <p:pic>
        <p:nvPicPr>
          <p:cNvPr id="21506" name="Picture 2" descr="http://1.bp.blogspot.com/_EyNb5xDdL3w/S8uKyhr5wDI/AAAAAAAAAAM/vJbpmdG3zWA/s1600/costos+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757" y="4622100"/>
            <a:ext cx="1032049" cy="1343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ás 5"/>
          <p:cNvSpPr/>
          <p:nvPr/>
        </p:nvSpPr>
        <p:spPr>
          <a:xfrm>
            <a:off x="2662971" y="5019384"/>
            <a:ext cx="648072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508" name="Picture 4" descr="http://img.alibaba.com/photo/121026266/Manpower_Supply_Worker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5034"/>
            <a:ext cx="1386329" cy="13863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gual que 6"/>
          <p:cNvSpPr/>
          <p:nvPr/>
        </p:nvSpPr>
        <p:spPr>
          <a:xfrm>
            <a:off x="4949434" y="5075227"/>
            <a:ext cx="658211" cy="46437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1510" name="Picture 6" descr="http://ingenieria.lm.uasnet.mx/sitio/servicios/educon/images/costos%5b1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243" y="4597692"/>
            <a:ext cx="1003004" cy="1241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88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609599" y="609600"/>
                <a:ext cx="6554689" cy="1451248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s-MX" sz="3000" dirty="0"/>
                  <a:t>Cuadro 30.29 </a:t>
                </a:r>
                <a:r>
                  <a:rPr lang="es-ES" sz="3000" dirty="0"/>
                  <a:t>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30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30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3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3000" dirty="0"/>
                  <a:t> (Industria Pequeña/Mediana) y </a:t>
                </a:r>
                <a14:m>
                  <m:oMath xmlns:m="http://schemas.openxmlformats.org/officeDocument/2006/math">
                    <m:r>
                      <a:rPr lang="es-ES" sz="3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30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s-MX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3000" dirty="0" smtClean="0"/>
                  <a:t>.</a:t>
                </a:r>
                <a:r>
                  <a:rPr lang="es-MX" sz="3000" dirty="0"/>
                  <a:t/>
                </a:r>
                <a:br>
                  <a:rPr lang="es-MX" sz="3000" dirty="0"/>
                </a:br>
                <a:endParaRPr lang="es-MX" sz="30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599" y="609600"/>
                <a:ext cx="6554689" cy="1451248"/>
              </a:xfrm>
              <a:blipFill rotWithShape="0">
                <a:blip r:embed="rId2"/>
                <a:stretch>
                  <a:fillRect l="-2140" t="-5042" r="-2140" b="-1428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33688363"/>
                  </p:ext>
                </p:extLst>
              </p:nvPr>
            </p:nvGraphicFramePr>
            <p:xfrm>
              <a:off x="609600" y="2276870"/>
              <a:ext cx="6698703" cy="3168356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50032"/>
                    <a:gridCol w="2160240"/>
                    <a:gridCol w="2520280"/>
                    <a:gridCol w="1368151"/>
                  </a:tblGrid>
                  <a:tr h="6575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100" b="1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MX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1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𝟒𝟎𝟒𝟎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/ (</m:t>
                                </m:r>
                                <m:sSub>
                                  <m:sSub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𝟏𝟎𝟐𝟖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𝟑𝟒𝟑𝟒</m:t>
                                    </m:r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𝟑𝟏𝟏𝟒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−(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𝟑𝟒𝟒𝟑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𝟑𝟏𝟏𝟒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d>
                                      <m:dPr>
                                        <m:ctrlPr>
                                          <a:rPr lang="es-MX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1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𝟕𝟏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𝟒𝟑𝟐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12%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23.53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6.16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440,674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8.56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1.51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10,7926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4.16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0.14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9,916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2.75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-0.30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-21,499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2.05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-.052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-36,981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1.36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-0.73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-52,316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50.68%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-0.84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 dirty="0">
                              <a:effectLst/>
                            </a:rPr>
                            <a:t>-60,311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33688363"/>
                  </p:ext>
                </p:extLst>
              </p:nvPr>
            </p:nvGraphicFramePr>
            <p:xfrm>
              <a:off x="609600" y="2276870"/>
              <a:ext cx="6698703" cy="3168356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50032"/>
                    <a:gridCol w="2160240"/>
                    <a:gridCol w="2520280"/>
                    <a:gridCol w="1368151"/>
                  </a:tblGrid>
                  <a:tr h="65758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869" t="-926" r="-931776" b="-384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0791" t="-926" r="-181638" b="-384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11836" t="-926" r="-55314" b="-384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91518" t="-926" r="-2232" b="-384259"/>
                          </a:stretch>
                        </a:blipFill>
                      </a:tcPr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12%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23.53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6.16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440,674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8.56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1.51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10,7926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4.16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0.14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9,916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2.75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-0.30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-21,499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2.05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-.052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-36,981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40%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1.36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-0.73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-52,316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586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50.68%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-0.84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 dirty="0">
                              <a:effectLst/>
                            </a:rPr>
                            <a:t>-60,311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4133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569598" y="267485"/>
                <a:ext cx="6122641" cy="1185865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s-MX" dirty="0"/>
                  <a:t>El sector industrial pequeño/mediano, con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s-MX" dirty="0"/>
                  <a:t/>
                </a:r>
                <a:br>
                  <a:rPr lang="es-MX" dirty="0"/>
                </a:br>
                <a:endParaRPr lang="es-MX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9598" y="267485"/>
                <a:ext cx="6122641" cy="1185865"/>
              </a:xfrm>
              <a:blipFill rotWithShape="0">
                <a:blip r:embed="rId2"/>
                <a:stretch>
                  <a:fillRect l="-2488" t="-6701" b="-721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7616" y="2130006"/>
                <a:ext cx="6347714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 tienen los siguientes datos:</a:t>
                </a:r>
              </a:p>
              <a:p>
                <a:pPr marL="0" indent="0">
                  <a:buNone/>
                </a:pPr>
                <a:endParaRPr lang="es-MX" sz="2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=0.3114  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=143, 606 </m:t>
                      </m:r>
                      <m:d>
                        <m:d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=0.0000010 </m:t>
                      </m:r>
                    </m:oMath>
                  </m:oMathPara>
                </a14:m>
                <a:endParaRPr lang="es-MX" sz="2200" i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=0.3627  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=0.3333</m:t>
                      </m:r>
                    </m:oMath>
                  </m:oMathPara>
                </a14:m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MX" sz="2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 realizan los siguientes subcálculos:</a:t>
                </a:r>
              </a:p>
              <a:p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616" y="2130006"/>
                <a:ext cx="6347714" cy="3880773"/>
              </a:xfrm>
              <a:blipFill rotWithShape="0">
                <a:blip r:embed="rId3"/>
                <a:stretch>
                  <a:fillRect l="-1249" t="-109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94617"/>
                  </p:ext>
                </p:extLst>
              </p:nvPr>
            </p:nvGraphicFramePr>
            <p:xfrm>
              <a:off x="755576" y="4327649"/>
              <a:ext cx="6201736" cy="168313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550434"/>
                    <a:gridCol w="1550434"/>
                    <a:gridCol w="1550434"/>
                    <a:gridCol w="1550434"/>
                  </a:tblGrid>
                  <a:tr h="3366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Subcálculo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Valor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Subcálculo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Valor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66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0.6667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1.3333333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66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0.6886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s-MX" sz="1400" b="1" i="1">
                                  <a:effectLst/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s-MX" sz="14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1400" b="1" i="1">
                                  <a:effectLst/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  <m:r>
                                <a:rPr lang="es-MX" sz="1400" b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143,606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66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0.1935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0.0697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66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MX" sz="14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0.3303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4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𝐬𝐰</m:t>
                                </m:r>
                              </m:oMath>
                            </m:oMathPara>
                          </a14:m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44,713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1294617"/>
                  </p:ext>
                </p:extLst>
              </p:nvPr>
            </p:nvGraphicFramePr>
            <p:xfrm>
              <a:off x="755576" y="4327649"/>
              <a:ext cx="6201736" cy="1683130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550434"/>
                    <a:gridCol w="1550434"/>
                    <a:gridCol w="1550434"/>
                    <a:gridCol w="1550434"/>
                  </a:tblGrid>
                  <a:tr h="3366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Subcálculo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Valor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Subcálculo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Valor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662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92" t="-114545" r="-301176" b="-3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0.6667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81" t="-114545" r="-101969" b="-3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1.3333333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662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92" t="-210714" r="-301176" b="-2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0.6886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81" t="-210714" r="-101969" b="-2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143,606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662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92" t="-316364" r="-301176" b="-1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0.1935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81" t="-316364" r="-101969" b="-1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0.0697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36626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92" t="-408929" r="-301176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>
                              <a:effectLst/>
                            </a:rPr>
                            <a:t>0.3303</a:t>
                          </a:r>
                          <a:endParaRPr lang="es-MX" sz="14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81" t="-408929" r="-101969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400" b="1" dirty="0">
                              <a:effectLst/>
                            </a:rPr>
                            <a:t>44,713</a:t>
                          </a:r>
                          <a:endParaRPr lang="es-MX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55</a:t>
            </a:fld>
            <a:endParaRPr lang="es-MX"/>
          </a:p>
        </p:txBody>
      </p:sp>
      <p:pic>
        <p:nvPicPr>
          <p:cNvPr id="22530" name="Picture 2" descr="http://keiconsulting.com.mx/wp-content/uploads/2012/09/01_cost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918" y="1577779"/>
            <a:ext cx="2811515" cy="120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169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2736"/>
                <a:ext cx="6626696" cy="424847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es-MX" sz="2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Sustituyendo </a:t>
                </a:r>
                <a:r>
                  <a:rPr lang="es-MX" sz="2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en la fórmula para calcular los precios de sombra, tenemos</a:t>
                </a:r>
                <a:r>
                  <a:rPr lang="es-MX" sz="2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pPr marL="0" indent="0" algn="just">
                  <a:buNone/>
                </a:pPr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0.6667</m:t>
                                  </m:r>
                                </m:e>
                              </m:d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0.6886</m:t>
                                  </m:r>
                                </m:e>
                              </m:d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0.2238</m:t>
                                  </m:r>
                                </m:e>
                              </m:d>
                            </m:e>
                          </m:d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1.3333</m:t>
                                  </m:r>
                                </m:e>
                              </m:d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143,606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0.000001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−[</m:t>
                          </m:r>
                          <m:d>
                            <m:d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0.3114</m:t>
                              </m:r>
                            </m:e>
                          </m:d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0.2238</m:t>
                              </m:r>
                            </m:e>
                          </m:d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s-MX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s-MX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0.1027</m:t>
                              </m:r>
                            </m:e>
                          </m:d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0.1853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0.0697</m:t>
                              </m:r>
                            </m:e>
                          </m:d>
                        </m:den>
                      </m:f>
                      <m:r>
                        <a:rPr lang="es-MX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0.2880</m:t>
                          </m:r>
                        </m:num>
                        <m:den>
                          <m:sSub>
                            <m:sSub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s-MX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0.0697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MX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s-MX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s-MX" sz="2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Con base en esta exposición, se calculará: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𝑠𝑎</m:t>
                        </m:r>
                      </m:sub>
                    </m:sSub>
                  </m:oMath>
                </a14:m>
                <a:r>
                  <a:rPr lang="es-MX" sz="2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para diferentes valores 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MX" sz="22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MX" sz="22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MX" sz="2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(cuadro 30.30</a:t>
                </a:r>
                <a:r>
                  <a:rPr lang="es-MX" sz="2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).</a:t>
                </a:r>
              </a:p>
              <a:p>
                <a:pPr marL="0" indent="0" algn="just">
                  <a:buNone/>
                </a:pPr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𝑆𝑖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&lt;6.97% → </m:t>
                      </m:r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&lt;0 ⇒ </m:t>
                      </m:r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→6.97% →</m:t>
                      </m:r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just"/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2736"/>
                <a:ext cx="6626696" cy="4248472"/>
              </a:xfrm>
              <a:blipFill rotWithShape="0">
                <a:blip r:embed="rId2"/>
                <a:stretch>
                  <a:fillRect l="-828" t="-1435" r="-82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56</a:t>
            </a:fld>
            <a:endParaRPr lang="es-MX"/>
          </a:p>
        </p:txBody>
      </p:sp>
      <p:pic>
        <p:nvPicPr>
          <p:cNvPr id="6" name="Picture 4" descr="http://www.newbrandanalytics.com/blog/wp-content/uploads/2013/10/budget-plan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91223"/>
            <a:ext cx="1948317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0040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83208" y="980728"/>
                <a:ext cx="6347714" cy="388077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MX" sz="2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Posteriormente se calculará el precio de sombra de la mano de obra, con base en:</a:t>
                </a:r>
              </a:p>
              <a:p>
                <a:pPr marL="0" indent="0" algn="just">
                  <a:buNone/>
                </a:pPr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2200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𝑠𝑎</m:t>
                                  </m:r>
                                </m:sub>
                              </m:sSub>
                            </m:e>
                          </m:d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MX" sz="22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MX" sz="22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s-MX" sz="2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El precio de sombra de la mano de obra queda definido por la expresión</a:t>
                </a:r>
                <a:r>
                  <a:rPr lang="es-MX" sz="22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pPr marL="0" indent="0" algn="just">
                  <a:buNone/>
                </a:pPr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=143,606 [</m:t>
                      </m:r>
                      <m:d>
                        <m:d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0.4591</m:t>
                          </m:r>
                        </m:e>
                      </m:d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0.3114</m:t>
                          </m:r>
                        </m:e>
                      </m:d>
                      <m:sSub>
                        <m:sSub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2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1.3333</m:t>
                          </m:r>
                        </m:e>
                      </m:d>
                      <m:r>
                        <a:rPr lang="es-MX" sz="22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just"/>
                <a:endParaRPr lang="es-MX" sz="22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208" y="980728"/>
                <a:ext cx="6347714" cy="3880773"/>
              </a:xfrm>
              <a:blipFill rotWithShape="0">
                <a:blip r:embed="rId2"/>
                <a:stretch>
                  <a:fillRect l="-1249" t="-1258" r="-124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57</a:t>
            </a:fld>
            <a:endParaRPr lang="es-MX"/>
          </a:p>
        </p:txBody>
      </p:sp>
      <p:pic>
        <p:nvPicPr>
          <p:cNvPr id="6" name="Picture 4" descr="http://img.alibaba.com/photo/121026266/Manpower_Supply_Worker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185" y="4859556"/>
            <a:ext cx="1303880" cy="1303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Rf-auSe9b2biU2r1WD4--tmLBAQB09fZZWakbqEyRZf-bXp9VP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411" y="4945006"/>
            <a:ext cx="1204923" cy="11679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deconceptos.com/wp-content/uploads/2009/03/concepto-de-prec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0225" y="4861073"/>
            <a:ext cx="1362852" cy="1362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gual que 8"/>
          <p:cNvSpPr/>
          <p:nvPr/>
        </p:nvSpPr>
        <p:spPr>
          <a:xfrm>
            <a:off x="5028652" y="5060166"/>
            <a:ext cx="504056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Más 9"/>
          <p:cNvSpPr/>
          <p:nvPr/>
        </p:nvSpPr>
        <p:spPr>
          <a:xfrm>
            <a:off x="2506695" y="5131592"/>
            <a:ext cx="481129" cy="5296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5153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548680"/>
                <a:ext cx="6840760" cy="1368152"/>
              </a:xfrm>
            </p:spPr>
            <p:txBody>
              <a:bodyPr>
                <a:normAutofit fontScale="90000"/>
              </a:bodyPr>
              <a:lstStyle/>
              <a:p>
                <a:pPr algn="just"/>
                <a:r>
                  <a:rPr lang="es-MX" dirty="0"/>
                  <a:t>Cuadro 30.30 </a:t>
                </a:r>
                <a:r>
                  <a:rPr lang="es-ES" dirty="0"/>
                  <a:t>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dirty="0"/>
                  <a:t> (Industria Pequeña/Mediana) y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dirty="0"/>
                  <a:t/>
                </a:r>
                <a:br>
                  <a:rPr lang="es-MX" dirty="0"/>
                </a:br>
                <a:endParaRPr lang="es-MX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548680"/>
                <a:ext cx="6840760" cy="1368152"/>
              </a:xfrm>
              <a:blipFill rotWithShape="0">
                <a:blip r:embed="rId2"/>
                <a:stretch>
                  <a:fillRect l="-2317" t="-5804" r="-2228" b="-2857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71077345"/>
                  </p:ext>
                </p:extLst>
              </p:nvPr>
            </p:nvGraphicFramePr>
            <p:xfrm>
              <a:off x="539552" y="2312875"/>
              <a:ext cx="6912768" cy="3520927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83680"/>
                    <a:gridCol w="1992230"/>
                    <a:gridCol w="2601580"/>
                    <a:gridCol w="1635278"/>
                  </a:tblGrid>
                  <a:tr h="5400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0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𝟐𝟖𝟖𝟎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/ (</m:t>
                                </m:r>
                                <m:sSub>
                                  <m:sSubPr>
                                    <m:ctrlPr>
                                      <a:rPr lang="es-MX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𝟎𝟔𝟗𝟕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𝟒𝟓𝟗𝟏</m:t>
                                    </m:r>
                                  </m:e>
                                </m:d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s-MX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𝟑𝟏𝟏𝟒</m:t>
                                    </m:r>
                                  </m:e>
                                </m:d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MX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)−(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𝟑𝟑𝟑𝟑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0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𝟒𝟓𝟗𝟏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𝟑𝟏𝟏𝟒</m:t>
                                    </m:r>
                                    <m:r>
                                      <a:rPr lang="es-ES" sz="10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d>
                                      <m:dPr>
                                        <m:ctrlPr>
                                          <a:rPr lang="es-MX" sz="1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0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𝟑𝟑𝟑𝟑</m:t>
                                </m:r>
                              </m:oMath>
                            </m:oMathPara>
                          </a14:m>
                          <a:endParaRPr lang="es-MX" sz="1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𝟏𝟒𝟑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𝟔𝟎𝟔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8%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27.89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7.81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1,121,411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9.50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2.08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299,072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3.59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0.24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34,767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2.21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-0.19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-26,737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1.60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-0.38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-54,134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1.25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-0.48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-69,637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35.77%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-0.56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 dirty="0">
                              <a:effectLst/>
                            </a:rPr>
                            <a:t>-80,833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971077345"/>
                  </p:ext>
                </p:extLst>
              </p:nvPr>
            </p:nvGraphicFramePr>
            <p:xfrm>
              <a:off x="539552" y="2312875"/>
              <a:ext cx="6912768" cy="3520927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83680"/>
                    <a:gridCol w="1992230"/>
                    <a:gridCol w="2601580"/>
                    <a:gridCol w="1635278"/>
                  </a:tblGrid>
                  <a:tr h="540061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893" t="-1124" r="-916964" b="-552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4557" t="-1124" r="-214067" b="-552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2804" t="-1124" r="-63551" b="-552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23881" t="-1124" r="-1493" b="-552809"/>
                          </a:stretch>
                        </a:blipFill>
                      </a:tcPr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8%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27.89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7.81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1,121,411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9.50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2.08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299,072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3.59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0.24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34,767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2.21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-0.19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-26,737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1.60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-0.38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-54,134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1.25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-0.48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-69,637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258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35.77%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-0.56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 dirty="0">
                              <a:effectLst/>
                            </a:rPr>
                            <a:t>-80,833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3230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MX" dirty="0"/>
                  <a:t>El sector industrial grande, con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MX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882" t="-6452" b="-7834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930400"/>
                <a:ext cx="6347714" cy="38807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MX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 </a:t>
                </a:r>
                <a:r>
                  <a:rPr lang="es-MX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tienen los siguientes datos</a:t>
                </a:r>
                <a:r>
                  <a:rPr lang="es-MX" sz="20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=0.3114 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=143, 606 </m:t>
                      </m:r>
                      <m:d>
                        <m:dPr>
                          <m:ctrlPr>
                            <a:rPr lang="es-MX" sz="2000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s-MX" sz="2000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=0.0000010 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=0.3627 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MX" sz="2000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MX" sz="2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 realizan los siguientes subcálculos:</a:t>
                </a:r>
              </a:p>
              <a:p>
                <a:endParaRPr lang="es-MX" sz="2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930400"/>
                <a:ext cx="6347714" cy="3880773"/>
              </a:xfrm>
              <a:blipFill rotWithShape="0">
                <a:blip r:embed="rId3"/>
                <a:stretch>
                  <a:fillRect l="-961" t="-11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695249"/>
                  </p:ext>
                </p:extLst>
              </p:nvPr>
            </p:nvGraphicFramePr>
            <p:xfrm>
              <a:off x="789484" y="3870787"/>
              <a:ext cx="6374804" cy="1940385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593701"/>
                    <a:gridCol w="1593701"/>
                    <a:gridCol w="1593701"/>
                    <a:gridCol w="1593701"/>
                  </a:tblGrid>
                  <a:tr h="388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b="1" dirty="0">
                              <a:effectLst/>
                            </a:rPr>
                            <a:t>Subcálculo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b="1" dirty="0">
                              <a:effectLst/>
                            </a:rPr>
                            <a:t>Valor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b="1" dirty="0">
                              <a:effectLst/>
                            </a:rPr>
                            <a:t>Subcálculo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b="1" dirty="0">
                              <a:effectLst/>
                            </a:rPr>
                            <a:t>Valor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8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1.5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8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0.6886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s-MX" sz="1200" b="1" i="1">
                                  <a:effectLst/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s-MX" sz="12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1200" b="1" i="1">
                                  <a:effectLst/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  <m:r>
                                <a:rPr lang="es-MX" sz="1200" b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143,606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8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0.1390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0.0697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8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𝐰𝐥</m:t>
                                </m:r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0.2238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𝐬𝐰</m:t>
                                </m:r>
                              </m:oMath>
                            </m:oMathPara>
                          </a14:m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 dirty="0">
                              <a:effectLst/>
                            </a:rPr>
                            <a:t>44,713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630695249"/>
                  </p:ext>
                </p:extLst>
              </p:nvPr>
            </p:nvGraphicFramePr>
            <p:xfrm>
              <a:off x="789484" y="3870787"/>
              <a:ext cx="6374804" cy="1940385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1593701"/>
                    <a:gridCol w="1593701"/>
                    <a:gridCol w="1593701"/>
                    <a:gridCol w="1593701"/>
                  </a:tblGrid>
                  <a:tr h="3880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b="1" dirty="0">
                              <a:effectLst/>
                            </a:rPr>
                            <a:t>Subcálculo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b="1" dirty="0">
                              <a:effectLst/>
                            </a:rPr>
                            <a:t>Valor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b="1" dirty="0">
                              <a:effectLst/>
                            </a:rPr>
                            <a:t>Subcálculo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600" b="1" dirty="0">
                              <a:effectLst/>
                            </a:rPr>
                            <a:t>Valor</a:t>
                          </a:r>
                          <a:endParaRPr lang="es-MX" sz="16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807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2" t="-112500" r="-301145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49" t="-112500" r="-101916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1.5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807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2" t="-212500" r="-301145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0.6886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49" t="-212500" r="-101916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143,606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807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2" t="-312500" r="-301145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0.1390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49" t="-312500" r="-101916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0.0697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8077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82" t="-412500" r="-301145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>
                              <a:effectLst/>
                            </a:rPr>
                            <a:t>0.2238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201149" t="-412500" r="-101916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200" b="1" dirty="0">
                              <a:effectLst/>
                            </a:rPr>
                            <a:t>44,713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59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7494" y="1345238"/>
            <a:ext cx="1780795" cy="111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80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400" dirty="0" smtClean="0"/>
              <a:t>Cuadro </a:t>
            </a:r>
            <a:r>
              <a:rPr lang="es-MX" sz="2400" dirty="0"/>
              <a:t>2: Derivación matemática del precio sombra de la mano de obra L</a:t>
            </a:r>
            <a:r>
              <a:rPr lang="es-MX" sz="2400" baseline="-25000" dirty="0"/>
              <a:t>s</a:t>
            </a:r>
            <a:r>
              <a:rPr lang="es-MX" sz="2400" dirty="0"/>
              <a:t>.</a:t>
            </a:r>
            <a:br>
              <a:rPr lang="es-MX" sz="2400" dirty="0"/>
            </a:br>
            <a:endParaRPr lang="es-MX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96880187"/>
                  </p:ext>
                </p:extLst>
              </p:nvPr>
            </p:nvGraphicFramePr>
            <p:xfrm>
              <a:off x="609599" y="1772816"/>
              <a:ext cx="6626699" cy="4171639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22041"/>
                    <a:gridCol w="3024336"/>
                    <a:gridCol w="2880322"/>
                  </a:tblGrid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200" dirty="0" smtClean="0"/>
                            <a:t>FE-UNAM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NIVEL 2: Derivación</a:t>
                          </a:r>
                          <a:r>
                            <a:rPr lang="es-MX" sz="1100" baseline="0" dirty="0" smtClean="0"/>
                            <a:t> matemática del precio sombra de la mano de obra L</a:t>
                          </a:r>
                          <a:r>
                            <a:rPr lang="es-MX" sz="1100" baseline="-25000" dirty="0" smtClean="0"/>
                            <a:t>s</a:t>
                          </a:r>
                          <a:r>
                            <a:rPr lang="es-MX" sz="1100" baseline="0" dirty="0" smtClean="0"/>
                            <a:t>.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200" dirty="0" smtClean="0"/>
                            <a:t>El modelo de la ONUDI-NAFINSA.</a:t>
                          </a:r>
                          <a:endParaRPr lang="es-MX" sz="1200" dirty="0"/>
                        </a:p>
                      </a:txBody>
                      <a:tcPr marL="90000"/>
                    </a:tc>
                  </a:tr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b="1" dirty="0" smtClean="0"/>
                            <a:t>Núm. del paso. </a:t>
                          </a:r>
                          <a:endParaRPr lang="es-MX" sz="11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sz="1200" b="1" dirty="0" smtClean="0"/>
                            <a:t>Conceptos de la derivación matemática.</a:t>
                          </a:r>
                          <a:endParaRPr lang="es-MX" sz="12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sz="1100" b="1" dirty="0" smtClean="0"/>
                            <a:t>Información necesaria</a:t>
                          </a:r>
                          <a:r>
                            <a:rPr lang="es-MX" sz="1100" b="1" baseline="0" dirty="0" smtClean="0"/>
                            <a:t> y deducciones matemáticas.</a:t>
                          </a:r>
                          <a:endParaRPr lang="es-MX" sz="11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10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1200" dirty="0" smtClean="0"/>
                            <a:t>Empleando un trabajador,</a:t>
                          </a:r>
                          <a:r>
                            <a:rPr lang="es-MX" sz="1200" baseline="0" dirty="0" smtClean="0"/>
                            <a:t> el consumo de cada trabajador aumentará en: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200" dirty="0"/>
                        </a:p>
                      </a:txBody>
                      <a:tcPr/>
                    </a:tc>
                  </a:tr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11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1200" dirty="0" smtClean="0"/>
                            <a:t>Mientras que disminuye el consumo del empleador (empresario) en: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 ×(1−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dirty="0"/>
                        </a:p>
                      </a:txBody>
                      <a:tcPr/>
                    </a:tc>
                  </a:tr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12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1200" dirty="0" smtClean="0"/>
                            <a:t>La pérdida del consumo</a:t>
                          </a:r>
                          <a:r>
                            <a:rPr lang="es-MX" sz="1200" baseline="0" dirty="0" smtClean="0"/>
                            <a:t> indirecto del empleador es: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dirty="0"/>
                        </a:p>
                      </a:txBody>
                      <a:tcPr/>
                    </a:tc>
                  </a:tr>
                  <a:tr h="941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13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1200" dirty="0" smtClean="0"/>
                            <a:t>Por tanto, la pérdida neta del consumo agregado al emplear un trabajador adicional es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MX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s-MX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sz="1200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d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s-MX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sz="1200" b="0" i="1" smtClean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e>
                                  </m:d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s-MX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MX" sz="12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𝑃𝑟𝑒𝑐𝑖𝑜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𝑠𝑜𝑚𝑏𝑟𝑎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𝑙𝑎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𝑚𝑎𝑛𝑜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𝑜𝑏𝑟𝑎</m:t>
                              </m:r>
                            </m:oMath>
                          </a14:m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MX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12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s-MX" sz="1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MX" sz="12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MX" sz="1200" b="0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s-MX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s-MX" sz="1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s-MX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s-MX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s-MX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MX" sz="1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s-MX" sz="1200" dirty="0" smtClean="0"/>
                            <a:t>;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𝑤𝑠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𝑤𝑠</m:t>
                                </m:r>
                                <m:sSub>
                                  <m:sSubPr>
                                    <m:ctrlP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𝑤𝑧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oMath>
                            </m:oMathPara>
                          </a14:m>
                          <a:endParaRPr lang="es-MX" sz="120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𝑤𝑠</m:t>
                                </m:r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s-MX" sz="1200" dirty="0"/>
                        </a:p>
                      </a:txBody>
                      <a:tcPr/>
                    </a:tc>
                  </a:tr>
                  <a:tr h="527178">
                    <a:tc gridSpan="3">
                      <a:txBody>
                        <a:bodyPr/>
                        <a:lstStyle/>
                        <a:p>
                          <a:r>
                            <a:rPr lang="es-MX" sz="1100" dirty="0" smtClean="0"/>
                            <a:t>Definición</a:t>
                          </a:r>
                          <a:r>
                            <a:rPr lang="es-MX" sz="1100" baseline="0" dirty="0" smtClean="0"/>
                            <a:t> de precio de sombra de la mano de obra: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11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100" b="0" i="1" baseline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MX" sz="1100" b="0" i="1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sz="1100" dirty="0" smtClean="0"/>
                            <a:t>. Se entiende como la pérdida anual de VPN</a:t>
                          </a:r>
                          <a:r>
                            <a:rPr lang="es-MX" sz="1100" baseline="0" dirty="0" smtClean="0"/>
                            <a:t> del consumo global que la sociedad sufre al emplear un trabajador.</a:t>
                          </a:r>
                          <a:endParaRPr lang="es-MX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496880187"/>
                  </p:ext>
                </p:extLst>
              </p:nvPr>
            </p:nvGraphicFramePr>
            <p:xfrm>
              <a:off x="609599" y="1772816"/>
              <a:ext cx="6626699" cy="4171639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722041"/>
                    <a:gridCol w="3024336"/>
                    <a:gridCol w="2880322"/>
                  </a:tblGrid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200" dirty="0" smtClean="0"/>
                            <a:t>FE-UNAM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NIVEL 2: Derivación</a:t>
                          </a:r>
                          <a:r>
                            <a:rPr lang="es-MX" sz="1100" baseline="0" dirty="0" smtClean="0"/>
                            <a:t> matemática del precio sombra de la mano de obra L</a:t>
                          </a:r>
                          <a:r>
                            <a:rPr lang="es-MX" sz="1100" baseline="-25000" dirty="0" smtClean="0"/>
                            <a:t>s</a:t>
                          </a:r>
                          <a:r>
                            <a:rPr lang="es-MX" sz="1100" baseline="0" dirty="0" smtClean="0"/>
                            <a:t>.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200" dirty="0" smtClean="0"/>
                            <a:t>El modelo de la ONUDI-NAFINSA.</a:t>
                          </a:r>
                          <a:endParaRPr lang="es-MX" sz="1200" dirty="0"/>
                        </a:p>
                      </a:txBody>
                      <a:tcPr marL="90000"/>
                    </a:tc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b="1" dirty="0" smtClean="0"/>
                            <a:t>Núm. del paso. </a:t>
                          </a:r>
                          <a:endParaRPr lang="es-MX" sz="11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sz="1200" b="1" dirty="0" smtClean="0"/>
                            <a:t>Conceptos de la derivación matemática.</a:t>
                          </a:r>
                          <a:endParaRPr lang="es-MX" sz="12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MX" sz="1100" b="1" dirty="0" smtClean="0"/>
                            <a:t>Información necesaria</a:t>
                          </a:r>
                          <a:r>
                            <a:rPr lang="es-MX" sz="1100" b="1" baseline="0" dirty="0" smtClean="0"/>
                            <a:t> y deducciones matemáticas.</a:t>
                          </a:r>
                          <a:endParaRPr lang="es-MX" sz="1100" b="1" dirty="0"/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10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1200" dirty="0" smtClean="0"/>
                            <a:t>Empleando un trabajador,</a:t>
                          </a:r>
                          <a:r>
                            <a:rPr lang="es-MX" sz="1200" baseline="0" dirty="0" smtClean="0"/>
                            <a:t> el consumo de cada trabajador aumentará en: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444" t="-212644" r="-846" b="-479310"/>
                          </a:stretch>
                        </a:blipFill>
                      </a:tcPr>
                    </a:tc>
                  </a:tr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11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1200" dirty="0" smtClean="0"/>
                            <a:t>Mientras que disminuye el consumo del empleador (empresario) en: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444" t="-312644" r="-846" b="-379310"/>
                          </a:stretch>
                        </a:blipFill>
                      </a:tcPr>
                    </a:tc>
                  </a:tr>
                  <a:tr h="527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12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s-MX" sz="1200" dirty="0" smtClean="0"/>
                            <a:t>La pérdida del consumo</a:t>
                          </a:r>
                          <a:r>
                            <a:rPr lang="es-MX" sz="1200" baseline="0" dirty="0" smtClean="0"/>
                            <a:t> indirecto del empleador es: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444" t="-412644" r="-846" b="-279310"/>
                          </a:stretch>
                        </a:blipFill>
                      </a:tcPr>
                    </a:tc>
                  </a:tr>
                  <a:tr h="941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13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145" t="-289610" r="-95976" b="-5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0444" t="-289610" r="-846" b="-57792"/>
                          </a:stretch>
                        </a:blipFill>
                      </a:tcPr>
                    </a:tc>
                  </a:tr>
                  <a:tr h="527178">
                    <a:tc gridSpan="3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2" t="-689655" r="-367" b="-229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 rot="10800000">
            <a:off x="3675442" y="2420888"/>
            <a:ext cx="320493" cy="288032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63795" y="1448729"/>
                <a:ext cx="7128792" cy="396044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MX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Sustituyendo en la fórmula para calcular los precios de sombra, tenemos:</a:t>
                </a:r>
              </a:p>
              <a:p>
                <a:pPr marL="0" indent="0" algn="just">
                  <a:buNone/>
                </a:pPr>
                <a:endParaRPr lang="es-MX" sz="16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𝒔𝒂</m:t>
                          </m:r>
                        </m:sub>
                      </m:sSub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𝟔𝟖𝟖𝟔</m:t>
                                  </m:r>
                                </m:e>
                              </m:d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𝟐𝟐𝟑𝟖</m:t>
                                  </m:r>
                                </m:e>
                              </m:d>
                            </m:e>
                          </m:d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𝟏𝟒𝟑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1600" b="1" i="1">
                                      <a:solidFill>
                                        <a:schemeClr val="bg2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𝟔𝟎𝟔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𝟎𝟎𝟎𝟎𝟎𝟏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−[</m:t>
                          </m:r>
                          <m:d>
                            <m:d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𝟑𝟏𝟏𝟒</m:t>
                              </m:r>
                            </m:e>
                          </m:d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𝟐𝟐𝟑𝟖</m:t>
                              </m:r>
                            </m:e>
                          </m:d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s-MX" sz="16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endParaRPr lang="es-MX" sz="16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𝒔𝒂</m:t>
                          </m:r>
                        </m:sub>
                      </m:sSub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𝟎𝟕𝟕𝟎</m:t>
                              </m:r>
                            </m:e>
                          </m:d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𝟐𝟎𝟖𝟒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𝟎𝟔𝟗𝟕</m:t>
                              </m:r>
                            </m:e>
                          </m:d>
                        </m:den>
                      </m:f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𝟐𝟖𝟓𝟓</m:t>
                          </m:r>
                        </m:num>
                        <m:den>
                          <m:sSub>
                            <m:sSub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b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s-MX" sz="1600" b="1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𝟎𝟔𝟗𝟕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MX" sz="16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just"/>
                <a:endParaRPr lang="es-MX" sz="16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s-MX" sz="16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Con base en esta exposición, se calculará: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b="1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b="1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s-MX" sz="1600" b="1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𝒔𝒂</m:t>
                        </m:r>
                      </m:sub>
                    </m:sSub>
                  </m:oMath>
                </a14:m>
                <a:r>
                  <a:rPr lang="es-MX" sz="16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para diferentes valores 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b="1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1600" b="1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s-MX" sz="1600" b="1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s-MX" sz="1600" b="1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s-MX" sz="1600" b="1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(cuadro 30.31</a:t>
                </a:r>
                <a:r>
                  <a:rPr lang="es-MX" sz="16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).</a:t>
                </a:r>
              </a:p>
              <a:p>
                <a:pPr marL="0" indent="0" algn="just">
                  <a:buNone/>
                </a:pPr>
                <a:endParaRPr lang="es-MX" sz="16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𝑺𝒊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𝟗𝟕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% → </m:t>
                      </m:r>
                      <m:sSub>
                        <m:sSub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⇒ </m:t>
                      </m:r>
                      <m:sSub>
                        <m:sSub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𝟗𝟕</m:t>
                      </m:r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% →</m:t>
                      </m:r>
                      <m:sSub>
                        <m:sSubPr>
                          <m:ctrlP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s-MX" sz="1600" b="1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s-MX" sz="1600" b="1" i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MX" sz="16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algn="just"/>
                <a:endParaRPr lang="es-MX" sz="16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795" y="1448729"/>
                <a:ext cx="7128792" cy="3960440"/>
              </a:xfrm>
              <a:blipFill rotWithShape="0">
                <a:blip r:embed="rId2"/>
                <a:stretch>
                  <a:fillRect l="-427" t="-616" r="-42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60</a:t>
            </a:fld>
            <a:endParaRPr lang="es-MX"/>
          </a:p>
        </p:txBody>
      </p:sp>
      <p:pic>
        <p:nvPicPr>
          <p:cNvPr id="6" name="Picture 4" descr="http://www.newbrandanalytics.com/blog/wp-content/uploads/2013/10/budget-plan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47" y="224521"/>
            <a:ext cx="1948317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eiconsulting.com.mx/wp-content/uploads/2012/09/01_cost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077" y="5476004"/>
            <a:ext cx="2532757" cy="1085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2579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052736"/>
                <a:ext cx="6768752" cy="424847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MX" sz="2000" dirty="0"/>
                  <a:t>Posteriormente se calculará el precio de sombra de la mano de obra, con base en</a:t>
                </a:r>
                <a:r>
                  <a:rPr lang="es-MX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0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2000" i="1">
                                      <a:latin typeface="Cambria Math" panose="02040503050406030204" pitchFamily="18" charset="0"/>
                                    </a:rPr>
                                    <m:t>𝑠𝑎</m:t>
                                  </m:r>
                                </m:sub>
                              </m:sSub>
                            </m:e>
                          </m:d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MX" sz="2000" dirty="0" smtClean="0"/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:r>
                  <a:rPr lang="es-MX" sz="2000" dirty="0"/>
                  <a:t>El precio de sombra de la mano de obra queda definido </a:t>
                </a:r>
                <a:r>
                  <a:rPr lang="es-MX" sz="2000" dirty="0" smtClean="0"/>
                  <a:t>por </a:t>
                </a:r>
                <a:r>
                  <a:rPr lang="es-MX" sz="2000" dirty="0"/>
                  <a:t>la expresión</a:t>
                </a:r>
                <a:r>
                  <a:rPr lang="es-MX" sz="2000" dirty="0" smtClean="0"/>
                  <a:t>:</a:t>
                </a:r>
              </a:p>
              <a:p>
                <a:pPr marL="0" indent="0" algn="just">
                  <a:buNone/>
                </a:pPr>
                <a:endParaRPr lang="es-MX" sz="2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000" i="1">
                          <a:latin typeface="Cambria Math" panose="02040503050406030204" pitchFamily="18" charset="0"/>
                        </a:rPr>
                        <m:t>=143,606 [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0.3443</m:t>
                          </m:r>
                        </m:e>
                      </m:d>
                      <m:r>
                        <a:rPr lang="es-MX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0.3114</m:t>
                          </m:r>
                        </m:e>
                      </m:d>
                      <m:sSub>
                        <m:sSub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𝑠𝑎</m:t>
                          </m:r>
                        </m:sub>
                      </m:sSub>
                      <m:r>
                        <a:rPr lang="es-MX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s-MX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MX" sz="2000" dirty="0"/>
              </a:p>
              <a:p>
                <a:pPr algn="just"/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052736"/>
                <a:ext cx="6768752" cy="4248472"/>
              </a:xfrm>
              <a:blipFill rotWithShape="0">
                <a:blip r:embed="rId2"/>
                <a:stretch>
                  <a:fillRect l="-991" t="-1004" r="-9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61</a:t>
            </a:fld>
            <a:endParaRPr lang="es-MX"/>
          </a:p>
        </p:txBody>
      </p:sp>
      <p:pic>
        <p:nvPicPr>
          <p:cNvPr id="6" name="Picture 4" descr="http://img.alibaba.com/photo/111190548/Construction_Manp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202" y="4785025"/>
            <a:ext cx="1724647" cy="137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Rf-auSe9b2biU2r1WD4--tmLBAQB09fZZWakbqEyRZf-bXp9VP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411" y="4859556"/>
            <a:ext cx="1293081" cy="1253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ngenieria.lm.uasnet.mx/sitio/servicios/educon/images/costos%5b1%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875" y="4826997"/>
            <a:ext cx="1003004" cy="1241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ás 9"/>
          <p:cNvSpPr/>
          <p:nvPr/>
        </p:nvSpPr>
        <p:spPr>
          <a:xfrm>
            <a:off x="2448777" y="5222081"/>
            <a:ext cx="386111" cy="4391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Igual que 10"/>
          <p:cNvSpPr/>
          <p:nvPr/>
        </p:nvSpPr>
        <p:spPr>
          <a:xfrm>
            <a:off x="4864506" y="5301208"/>
            <a:ext cx="612934" cy="3279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027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just"/>
                <a:r>
                  <a:rPr lang="es-MX" sz="2800" dirty="0"/>
                  <a:t>Cuadro 30.31 </a:t>
                </a:r>
                <a:r>
                  <a:rPr lang="es-ES" sz="2800" dirty="0"/>
                  <a:t>Cálculo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8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s-ES" sz="2800" dirty="0"/>
                  <a:t> con distintos valores de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s-ES" sz="2800" dirty="0"/>
                  <a:t> (Industria Pequeña/Mediana) y </a:t>
                </a:r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s-MX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MX" sz="2800" dirty="0"/>
                  <a:t/>
                </a:r>
                <a:br>
                  <a:rPr lang="es-MX" sz="2800" dirty="0"/>
                </a:br>
                <a:endParaRPr lang="es-MX" sz="28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1" t="-4147" r="-1921" b="-1705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88968440"/>
                  </p:ext>
                </p:extLst>
              </p:nvPr>
            </p:nvGraphicFramePr>
            <p:xfrm>
              <a:off x="609600" y="2132859"/>
              <a:ext cx="6914729" cy="3300133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70995"/>
                    <a:gridCol w="2155575"/>
                    <a:gridCol w="2503982"/>
                    <a:gridCol w="1584177"/>
                  </a:tblGrid>
                  <a:tr h="5040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s-MX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100" b="1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𝟐𝟖𝟓𝟓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/ (</m:t>
                                </m:r>
                                <m:sSub>
                                  <m:sSub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𝟎𝟔𝟗𝟕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𝟑𝟒𝟒𝟑</m:t>
                                    </m:r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𝟑𝟏𝟏𝟒</m:t>
                                    </m:r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)−(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m:rPr>
                                    <m:lit/>
                                  </m:rP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𝟑𝟒𝟒𝟑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s-ES" sz="11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𝟑𝟏𝟏𝟒</m:t>
                                    </m:r>
                                    <m:r>
                                      <a:rPr lang="es-ES" sz="11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d>
                                      <m:dPr>
                                        <m:ctrlPr>
                                          <a:rPr lang="es-MX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1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s-ES" sz="1100" b="1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s-ES" sz="11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2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905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MX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2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𝟏𝟒𝟑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𝟔𝟎𝟔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∗(</m:t>
                                </m:r>
                                <m:r>
                                  <a:rPr lang="es-ES" sz="12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2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8%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27.64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7.45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1,070,066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9.41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1.78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254,935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3.55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-0.05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-7,055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2.19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-0.47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-68020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1.58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-0.66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-95,177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1.24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-0.77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-110,543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 dirty="0">
                              <a:effectLst/>
                            </a:rPr>
                            <a:t>35.77%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-0.84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 dirty="0">
                              <a:effectLst/>
                            </a:rPr>
                            <a:t>-121,249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88968440"/>
                  </p:ext>
                </p:extLst>
              </p:nvPr>
            </p:nvGraphicFramePr>
            <p:xfrm>
              <a:off x="609600" y="2132859"/>
              <a:ext cx="6914729" cy="3300133"/>
            </p:xfrm>
            <a:graphic>
              <a:graphicData uri="http://schemas.openxmlformats.org/drawingml/2006/table">
                <a:tbl>
                  <a:tblPr firstRow="1">
                    <a:tableStyleId>{5C22544A-7EE6-4342-B048-85BDC9FD1C3A}</a:tableStyleId>
                  </a:tblPr>
                  <a:tblGrid>
                    <a:gridCol w="670995"/>
                    <a:gridCol w="2155575"/>
                    <a:gridCol w="2503982"/>
                    <a:gridCol w="1584177"/>
                  </a:tblGrid>
                  <a:tr h="504053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818" t="-1205" r="-935455" b="-556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1638" t="-1205" r="-190678" b="-556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13382" t="-1205" r="-64234" b="-556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37308" t="-1205" r="-1538" b="-556627"/>
                          </a:stretch>
                        </a:blipFill>
                      </a:tcPr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8%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27.64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7.45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1,070,066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9.41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1.78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254,935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3.55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-0.05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-7,055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2.19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-0.47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-68020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25%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1.58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-0.66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-95,177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30%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1.24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-0.77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-110,543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9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 dirty="0">
                              <a:effectLst/>
                            </a:rPr>
                            <a:t>35.77%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1.00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>
                              <a:effectLst/>
                            </a:rPr>
                            <a:t>-0.84</a:t>
                          </a:r>
                          <a:endParaRPr lang="es-MX" sz="11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tabLst>
                              <a:tab pos="1828800" algn="l"/>
                            </a:tabLst>
                          </a:pPr>
                          <a:r>
                            <a:rPr lang="es-MX" sz="1100" b="1" dirty="0">
                              <a:effectLst/>
                            </a:rPr>
                            <a:t>-121,249</a:t>
                          </a:r>
                          <a:endParaRPr lang="es-MX" sz="11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62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6952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2000240"/>
            <a:ext cx="7143800" cy="107157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MX" sz="3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¡GRACIAS </a:t>
            </a:r>
            <a:r>
              <a:rPr lang="es-MX" sz="3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POR SU ATENCIÓN!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63</a:t>
            </a:fld>
            <a:endParaRPr lang="es-MX"/>
          </a:p>
        </p:txBody>
      </p:sp>
      <p:pic>
        <p:nvPicPr>
          <p:cNvPr id="1026" name="Picture 2" descr="http://image.blingee.com/images19/content/output/000/000/000/7aa/765241248_46167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429000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476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rmAutofit/>
          </a:bodyPr>
          <a:lstStyle/>
          <a:p>
            <a:r>
              <a:rPr lang="es-MX" sz="2800" dirty="0" smtClean="0"/>
              <a:t>Cuadro 3: La evaluación de proyectos.</a:t>
            </a:r>
            <a:endParaRPr lang="es-MX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33943693"/>
                  </p:ext>
                </p:extLst>
              </p:nvPr>
            </p:nvGraphicFramePr>
            <p:xfrm>
              <a:off x="467544" y="1556792"/>
              <a:ext cx="7416825" cy="4320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88"/>
                    <a:gridCol w="4152462"/>
                    <a:gridCol w="2472275"/>
                  </a:tblGrid>
                  <a:tr h="416549">
                    <a:tc>
                      <a:txBody>
                        <a:bodyPr/>
                        <a:lstStyle/>
                        <a:p>
                          <a:r>
                            <a:rPr lang="es-MX" sz="1100" dirty="0" smtClean="0"/>
                            <a:t>FE-UNAM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Parte 3: La evaluación</a:t>
                          </a:r>
                          <a:r>
                            <a:rPr lang="es-MX" sz="1400" baseline="0" dirty="0" smtClean="0"/>
                            <a:t> de proyectos</a:t>
                          </a:r>
                          <a:r>
                            <a:rPr lang="es-MX" sz="1100" baseline="0" dirty="0" smtClean="0"/>
                            <a:t>.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1100" dirty="0" smtClean="0"/>
                            <a:t>El modelo de la ONUDI-NAFINSA.</a:t>
                          </a:r>
                          <a:endParaRPr lang="es-MX" sz="1100" dirty="0"/>
                        </a:p>
                      </a:txBody>
                      <a:tcPr/>
                    </a:tc>
                  </a:tr>
                  <a:tr h="479316">
                    <a:tc gridSpan="3">
                      <a:txBody>
                        <a:bodyPr/>
                        <a:lstStyle/>
                        <a:p>
                          <a:pPr marL="285750" indent="-285750">
                            <a:buAutoNum type="romanLcParenR"/>
                          </a:pPr>
                          <a:r>
                            <a:rPr lang="es-MX" sz="1100" dirty="0" smtClean="0"/>
                            <a:t>Costos sociales totales</a:t>
                          </a:r>
                          <a:r>
                            <a:rPr lang="es-MX" sz="1100" baseline="0" dirty="0" smtClean="0"/>
                            <a:t> por el proyecto por años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MX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s-MX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s-MX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MX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MX" sz="1100" b="0" i="1" baseline="0" smtClean="0">
                                  <a:latin typeface="Cambria Math" panose="02040503050406030204" pitchFamily="18" charset="0"/>
                                </a:rPr>
                                <m:t>𝐶𝑆𝑇</m:t>
                              </m:r>
                            </m:oMath>
                          </a14:m>
                          <a:endParaRPr lang="es-MX" sz="1100" dirty="0" smtClean="0"/>
                        </a:p>
                        <a:p>
                          <a:pPr marL="285750" indent="-285750">
                            <a:buAutoNum type="romanLcParenR"/>
                          </a:pPr>
                          <a:r>
                            <a:rPr lang="es-MX" sz="1100" dirty="0" smtClean="0"/>
                            <a:t>Costos monetarios totales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MX" sz="11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s-MX" sz="11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s-MX" sz="1100" b="0" i="1" baseline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MX" sz="11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MX" sz="1100" b="0" i="1" baseline="0" smtClean="0">
                                  <a:latin typeface="Cambria Math" panose="02040503050406030204" pitchFamily="18" charset="0"/>
                                </a:rPr>
                                <m:t>𝐶𝑀𝑇</m:t>
                              </m:r>
                            </m:oMath>
                          </a14:m>
                          <a:endParaRPr lang="es-MX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</a:tr>
                  <a:tr h="693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14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1200" dirty="0" smtClean="0"/>
                            <a:t>Definición y cálculo de e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s-MX" sz="1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𝑑𝑒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𝑝𝑎𝑔𝑜𝑠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𝑝𝑜𝑟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𝑠𝑎𝑙𝑎𝑟𝑖𝑜𝑠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s-MX" sz="1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skw"/>
                                            <m:ctrlPr>
                                              <a:rPr lang="es-MX" sz="10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MX" sz="10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num>
                                          <m:den>
                                            <m:r>
                                              <a:rPr lang="es-MX" sz="10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𝐶𝑇𝑀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000" b="0" baseline="0" dirty="0" smtClean="0"/>
                        </a:p>
                      </a:txBody>
                      <a:tcPr/>
                    </a:tc>
                  </a:tr>
                  <a:tr h="6431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15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1200" dirty="0" smtClean="0"/>
                            <a:t>Cálculo de los costos sociales totales del proyecto por año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MX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s-MX" sz="12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MX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es-MX" sz="1200" b="0" i="1" baseline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MX" sz="1200" b="0" i="1" baseline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000" b="0" i="1" smtClean="0">
                                    <a:latin typeface="Cambria Math" panose="02040503050406030204" pitchFamily="18" charset="0"/>
                                  </a:rPr>
                                  <m:t>𝐶𝑆𝑇</m:t>
                                </m:r>
                                <m:r>
                                  <a:rPr lang="es-MX" sz="1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𝐶𝑀𝑇</m:t>
                                    </m:r>
                                    <m:d>
                                      <m:dPr>
                                        <m:ctrlP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MX" sz="1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s-MX" sz="1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MX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es-MX" sz="1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𝐶𝑇𝑀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000" dirty="0"/>
                        </a:p>
                      </a:txBody>
                      <a:tcPr/>
                    </a:tc>
                  </a:tr>
                  <a:tr h="1232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16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1200" dirty="0" smtClean="0"/>
                            <a:t>Si no se considera la </a:t>
                          </a:r>
                          <a:r>
                            <a:rPr lang="es-MX" sz="1200" dirty="0" err="1" smtClean="0"/>
                            <a:t>suboptimización</a:t>
                          </a:r>
                          <a:r>
                            <a:rPr lang="es-MX" sz="1200" baseline="0" dirty="0" smtClean="0"/>
                            <a:t> de ahorro. En este caso una cantidad de inversión es considerada igual a una unidad de consumo. Esto significa que: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MX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s-MX" sz="1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s-MX" sz="12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s-MX" sz="1200" dirty="0" smtClean="0"/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s-MX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MX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MX" sz="1200" dirty="0" smtClean="0"/>
                            <a:t>(productividad</a:t>
                          </a:r>
                          <a:r>
                            <a:rPr lang="es-MX" sz="1200" baseline="0" dirty="0" smtClean="0"/>
                            <a:t> marginal de la mano de obra en la </a:t>
                          </a:r>
                          <a:r>
                            <a:rPr lang="es-MX" sz="1200" baseline="0" dirty="0" err="1" smtClean="0"/>
                            <a:t>Economex</a:t>
                          </a:r>
                          <a:r>
                            <a:rPr lang="es-MX" sz="1200" baseline="0" dirty="0" smtClean="0"/>
                            <a:t>).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000" b="0" i="1" smtClean="0">
                                    <a:latin typeface="Cambria Math" panose="02040503050406030204" pitchFamily="18" charset="0"/>
                                  </a:rPr>
                                  <m:t>𝐶𝑆𝑇</m:t>
                                </m:r>
                                <m:r>
                                  <a:rPr lang="es-MX" sz="1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𝐶𝑀𝑇</m:t>
                                    </m:r>
                                    <m:d>
                                      <m:dPr>
                                        <m:ctrlP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MX" sz="1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num>
                                      <m:den>
                                        <m:r>
                                          <a:rPr lang="es-MX" sz="10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s-MX" sz="1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𝐶𝑇𝑀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s-MX" sz="1000" dirty="0"/>
                        </a:p>
                      </a:txBody>
                      <a:tcPr/>
                    </a:tc>
                  </a:tr>
                  <a:tr h="855922">
                    <a:tc gridSpan="3">
                      <a:txBody>
                        <a:bodyPr/>
                        <a:lstStyle/>
                        <a:p>
                          <a:r>
                            <a:rPr lang="es-MX" sz="1100" dirty="0" smtClean="0"/>
                            <a:t>Definición: Entonces,</a:t>
                          </a:r>
                          <a:r>
                            <a:rPr lang="es-MX" sz="1100" baseline="0" dirty="0" smtClean="0"/>
                            <a:t/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1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11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sz="1100" dirty="0" smtClean="0"/>
                            <a:t> es un costo de oportunidad.</a:t>
                          </a:r>
                          <a:r>
                            <a:rPr lang="es-MX" sz="1100" baseline="0" dirty="0" smtClean="0"/>
                            <a:t> Usando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1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11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sz="1100" dirty="0" smtClean="0"/>
                            <a:t> , como costo de una unidad marginal de inversión en la evaluación individual de proyectos en el sector</a:t>
                          </a:r>
                          <a:r>
                            <a:rPr lang="es-MX" sz="1100" baseline="0" dirty="0" smtClean="0"/>
                            <a:t> industrial mexicano,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MX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11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MX" sz="11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MX" sz="1100" dirty="0" smtClean="0"/>
                            <a:t>, es una medida como la pérdida n</a:t>
                          </a:r>
                          <a:r>
                            <a:rPr lang="es-MX" sz="1100" baseline="0" dirty="0" smtClean="0"/>
                            <a:t> el VPN del consumo agregado, por no invertir ésta cantidad oportunidades del sector industrial mexicano, chileno, cubano, argentino, etc.</a:t>
                          </a:r>
                          <a:endParaRPr lang="es-MX" sz="11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433943693"/>
                  </p:ext>
                </p:extLst>
              </p:nvPr>
            </p:nvGraphicFramePr>
            <p:xfrm>
              <a:off x="467544" y="1556792"/>
              <a:ext cx="7416825" cy="43204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2088"/>
                    <a:gridCol w="4152462"/>
                    <a:gridCol w="2472275"/>
                  </a:tblGrid>
                  <a:tr h="416549">
                    <a:tc>
                      <a:txBody>
                        <a:bodyPr/>
                        <a:lstStyle/>
                        <a:p>
                          <a:r>
                            <a:rPr lang="es-MX" sz="1100" dirty="0" smtClean="0"/>
                            <a:t>FE-UNAM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400" dirty="0" smtClean="0"/>
                            <a:t>Parte 3: La evaluación</a:t>
                          </a:r>
                          <a:r>
                            <a:rPr lang="es-MX" sz="1400" baseline="0" dirty="0" smtClean="0"/>
                            <a:t> de proyectos</a:t>
                          </a:r>
                          <a:r>
                            <a:rPr lang="es-MX" sz="1100" baseline="0" dirty="0" smtClean="0"/>
                            <a:t>.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1100" dirty="0" smtClean="0"/>
                            <a:t>El modelo de la ONUDI-NAFINSA.</a:t>
                          </a:r>
                          <a:endParaRPr lang="es-MX" sz="1100" dirty="0"/>
                        </a:p>
                      </a:txBody>
                      <a:tcPr/>
                    </a:tc>
                  </a:tr>
                  <a:tr h="479316">
                    <a:tc gridSpan="3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2" t="-88608" r="-328" b="-7151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</a:tr>
                  <a:tr h="6930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14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MX" sz="1200" dirty="0" smtClean="0"/>
                            <a:t>Definición y cálculo de e</a:t>
                          </a:r>
                          <a:endParaRPr lang="es-MX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46" t="-130702" r="-985" b="-395614"/>
                          </a:stretch>
                        </a:blipFill>
                      </a:tcPr>
                    </a:tc>
                  </a:tr>
                  <a:tr h="6431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15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208" t="-248113" r="-60117" b="-325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46" t="-248113" r="-985" b="-325472"/>
                          </a:stretch>
                        </a:blipFill>
                      </a:tcPr>
                    </a:tc>
                  </a:tr>
                  <a:tr h="1232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100" dirty="0" smtClean="0"/>
                            <a:t>16</a:t>
                          </a:r>
                          <a:endParaRPr lang="es-MX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208" t="-182673" r="-60117" b="-70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246" t="-182673" r="-985" b="-70792"/>
                          </a:stretch>
                        </a:blipFill>
                      </a:tcPr>
                    </a:tc>
                  </a:tr>
                  <a:tr h="855922">
                    <a:tc gridSpan="3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2" t="-404965" r="-328" b="-14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3-eu-west-1.amazonaws.com/rankia/images/valoraciones/0009/7820/inversion.jpg?135963227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130677"/>
            <a:ext cx="5285019" cy="369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dirty="0" smtClean="0"/>
              <a:t>Análisis de los precios de sombra para la economía mexicana (ECOMEX). Un ejemplo didáctico ilustrativo.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9003" y="2420888"/>
            <a:ext cx="5089221" cy="27258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bg1"/>
                </a:solidFill>
              </a:rPr>
              <a:t>Sinopsis:</a:t>
            </a:r>
            <a:endParaRPr lang="es-MX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chemeClr val="bg1"/>
                </a:solidFill>
              </a:rPr>
              <a:t>El cálculo de los precios de sombra de la inversión y de la mano de obra para la industria grande y pequeña/mediana – utilizando distintas tasas asociadas de descuento (i)- se presenta más adelante. 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" name="6 CuadroTexto"/>
          <p:cNvSpPr txBox="1"/>
          <p:nvPr/>
        </p:nvSpPr>
        <p:spPr>
          <a:xfrm>
            <a:off x="395536" y="6561471"/>
            <a:ext cx="3851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Zurita Campos Jaime Manuel.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600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124744"/>
                <a:ext cx="6488772" cy="446449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s-ES" sz="2000" dirty="0"/>
                  <a:t>Posteriormente se realizara un análisis de sensibilidad utilizando, a título de ejemplo, los siguientes valores hipotéticos de las variables necesarias (estos valores se aproximan a los valores estimados, en el tema 2 de este capítulo, para el subsector pequeña/mediana industria</a:t>
                </a:r>
                <a:r>
                  <a:rPr lang="es-ES" sz="2000" dirty="0" smtClean="0"/>
                  <a:t>):</a:t>
                </a:r>
              </a:p>
              <a:p>
                <a:pPr marL="0" indent="0" algn="just">
                  <a:buNone/>
                </a:pPr>
                <a:endParaRPr lang="es-MX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=0.3 </m:t>
                      </m:r>
                    </m:oMath>
                  </m:oMathPara>
                </a14:m>
                <a:endParaRPr lang="es-MX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 0.6</m:t>
                      </m:r>
                    </m:oMath>
                  </m:oMathPara>
                </a14:m>
                <a:endParaRPr lang="es-ES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=0.00003</m:t>
                      </m:r>
                    </m:oMath>
                  </m:oMathPara>
                </a14:m>
                <a:endParaRPr lang="es-ES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=70,000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𝑝𝑒𝑠𝑜𝑠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𝑝𝑜𝑟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ñ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s-E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s-E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0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sz="2000" i="1">
                          <a:latin typeface="Cambria Math" panose="02040503050406030204" pitchFamily="18" charset="0"/>
                        </a:rPr>
                        <m:t>=0     </m:t>
                      </m:r>
                    </m:oMath>
                  </m:oMathPara>
                </a14:m>
                <a:endParaRPr lang="es-MX" sz="2000" dirty="0"/>
              </a:p>
              <a:p>
                <a:pPr marL="0" indent="0" algn="just">
                  <a:buNone/>
                </a:pPr>
                <a:endParaRPr lang="es-MX" sz="20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124744"/>
                <a:ext cx="6488772" cy="4464496"/>
              </a:xfrm>
              <a:blipFill rotWithShape="0">
                <a:blip r:embed="rId2"/>
                <a:stretch>
                  <a:fillRect l="-939" t="-956" r="-939" b="-286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9 CuadroTexto"/>
          <p:cNvSpPr txBox="1"/>
          <p:nvPr/>
        </p:nvSpPr>
        <p:spPr>
          <a:xfrm>
            <a:off x="755576" y="639633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López, Martha.</a:t>
            </a:r>
            <a:endParaRPr lang="es-MX" sz="1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3426-F2A4-4C27-92E8-5F40E334D898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168" y="3323704"/>
            <a:ext cx="229116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930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2756</TotalTime>
  <Words>1697</Words>
  <Application>Microsoft Office PowerPoint</Application>
  <PresentationFormat>Presentación en pantalla (4:3)</PresentationFormat>
  <Paragraphs>643</Paragraphs>
  <Slides>63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Faceta</vt:lpstr>
      <vt:lpstr>Diapositiva 1</vt:lpstr>
      <vt:lpstr>El modelo: ONUDI-México-NAFINSA1, empleado en la evaluación de proyectos de las PYMEX.</vt:lpstr>
      <vt:lpstr>Diapositiva 3</vt:lpstr>
      <vt:lpstr>El precio de sombra de la inversión (Is).</vt:lpstr>
      <vt:lpstr>Cuadro 1: Derivación matemática del precio sombra de la inversión Is.</vt:lpstr>
      <vt:lpstr>Cuadro 2: Derivación matemática del precio sombra de la mano de obra Ls. </vt:lpstr>
      <vt:lpstr>Cuadro 3: La evaluación de proyectos.</vt:lpstr>
      <vt:lpstr>Análisis de los precios de sombra para la economía mexicana (ECOMEX). Un ejemplo didáctico ilustrativo.</vt:lpstr>
      <vt:lpstr>Diapositiva 9</vt:lpstr>
      <vt:lpstr>Diapositiva 10</vt:lpstr>
      <vt:lpstr>Diapositiva 11</vt:lpstr>
      <vt:lpstr>Cálculo de los precios de sombra en el sector industrial grande.</vt:lpstr>
      <vt:lpstr>Diapositiva 13</vt:lpstr>
      <vt:lpstr>Diapositiva 14</vt:lpstr>
      <vt:lpstr> </vt:lpstr>
      <vt:lpstr>Cálculo de los precios de sombra en el sector industrial pequeño/mediano. </vt:lpstr>
      <vt:lpstr>Diapositiva 17</vt:lpstr>
      <vt:lpstr>Diapositiva 18</vt:lpstr>
      <vt:lpstr> </vt:lpstr>
      <vt:lpstr>Análisis de la sensibilidad.</vt:lpstr>
      <vt:lpstr>Diapositiva 21</vt:lpstr>
      <vt:lpstr>Diapositiva 22</vt:lpstr>
      <vt:lpstr> </vt:lpstr>
      <vt:lpstr>-Incremento en s: </vt:lpstr>
      <vt:lpstr>Diapositiva 25</vt:lpstr>
      <vt:lpstr>Diapositiva 26</vt:lpstr>
      <vt:lpstr> </vt:lpstr>
      <vt:lpstr>Incremento en y:</vt:lpstr>
      <vt:lpstr>Diapositiva 29</vt:lpstr>
      <vt:lpstr>Diapositiva 30</vt:lpstr>
      <vt:lpstr> </vt:lpstr>
      <vt:lpstr>Incremento en l:</vt:lpstr>
      <vt:lpstr>Diapositiva 33</vt:lpstr>
      <vt:lpstr>Diapositiva 34</vt:lpstr>
      <vt:lpstr> </vt:lpstr>
      <vt:lpstr>Incremento en w:</vt:lpstr>
      <vt:lpstr>Diapositiva 37</vt:lpstr>
      <vt:lpstr>Diapositiva 38</vt:lpstr>
      <vt:lpstr> </vt:lpstr>
      <vt:lpstr>Incremento en z:</vt:lpstr>
      <vt:lpstr>Diapositiva 41</vt:lpstr>
      <vt:lpstr>Diapositiva 42</vt:lpstr>
      <vt:lpstr> </vt:lpstr>
      <vt:lpstr>Ponderación del ingreso de la mano de obra. </vt:lpstr>
      <vt:lpstr>Diapositiva 45</vt:lpstr>
      <vt:lpstr>Ejemplo didáctico usando las fórmulas: (2)A y (3)A.  </vt:lpstr>
      <vt:lpstr> </vt:lpstr>
      <vt:lpstr>Diapositiva 48</vt:lpstr>
      <vt:lpstr>Diapositiva 49</vt:lpstr>
      <vt:lpstr> </vt:lpstr>
      <vt:lpstr> </vt:lpstr>
      <vt:lpstr>Diapositiva 52</vt:lpstr>
      <vt:lpstr>Diapositiva 53</vt:lpstr>
      <vt:lpstr> </vt:lpstr>
      <vt:lpstr> </vt:lpstr>
      <vt:lpstr>Diapositiva 56</vt:lpstr>
      <vt:lpstr>Diapositiva 57</vt:lpstr>
      <vt:lpstr> </vt:lpstr>
      <vt:lpstr> </vt:lpstr>
      <vt:lpstr>Diapositiva 60</vt:lpstr>
      <vt:lpstr>Diapositiva 61</vt:lpstr>
      <vt:lpstr> </vt:lpstr>
      <vt:lpstr>¡GRACIAS POR SU ATENCIÓN!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84</cp:revision>
  <dcterms:created xsi:type="dcterms:W3CDTF">2013-11-22T13:39:48Z</dcterms:created>
  <dcterms:modified xsi:type="dcterms:W3CDTF">2013-12-04T19:38:19Z</dcterms:modified>
</cp:coreProperties>
</file>