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83"/>
  </p:notesMasterIdLst>
  <p:sldIdLst>
    <p:sldId id="256" r:id="rId2"/>
    <p:sldId id="336" r:id="rId3"/>
    <p:sldId id="257" r:id="rId4"/>
    <p:sldId id="258" r:id="rId5"/>
    <p:sldId id="269" r:id="rId6"/>
    <p:sldId id="259" r:id="rId7"/>
    <p:sldId id="260" r:id="rId8"/>
    <p:sldId id="261" r:id="rId9"/>
    <p:sldId id="270" r:id="rId10"/>
    <p:sldId id="262" r:id="rId11"/>
    <p:sldId id="263" r:id="rId12"/>
    <p:sldId id="264" r:id="rId13"/>
    <p:sldId id="265" r:id="rId14"/>
    <p:sldId id="266" r:id="rId15"/>
    <p:sldId id="267" r:id="rId16"/>
    <p:sldId id="268"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334" r:id="rId36"/>
    <p:sldId id="289" r:id="rId37"/>
    <p:sldId id="290" r:id="rId38"/>
    <p:sldId id="291" r:id="rId39"/>
    <p:sldId id="292" r:id="rId40"/>
    <p:sldId id="293" r:id="rId41"/>
    <p:sldId id="296" r:id="rId42"/>
    <p:sldId id="294" r:id="rId43"/>
    <p:sldId id="295"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8" r:id="rId72"/>
    <p:sldId id="324" r:id="rId73"/>
    <p:sldId id="325" r:id="rId74"/>
    <p:sldId id="326" r:id="rId75"/>
    <p:sldId id="327" r:id="rId76"/>
    <p:sldId id="329" r:id="rId77"/>
    <p:sldId id="333" r:id="rId78"/>
    <p:sldId id="330" r:id="rId79"/>
    <p:sldId id="335" r:id="rId80"/>
    <p:sldId id="331" r:id="rId81"/>
    <p:sldId id="332" r:id="rId8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96" y="-4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image" Target="../media/image8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95.wmf"/><Relationship Id="rId1" Type="http://schemas.openxmlformats.org/officeDocument/2006/relationships/image" Target="../media/image94.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99.wmf"/><Relationship Id="rId1" Type="http://schemas.openxmlformats.org/officeDocument/2006/relationships/image" Target="../media/image98.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image" Target="../media/image102.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108.wmf"/><Relationship Id="rId1" Type="http://schemas.openxmlformats.org/officeDocument/2006/relationships/image" Target="../media/image107.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111.wmf"/><Relationship Id="rId1" Type="http://schemas.openxmlformats.org/officeDocument/2006/relationships/image" Target="../media/image1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15.wmf"/><Relationship Id="rId2" Type="http://schemas.openxmlformats.org/officeDocument/2006/relationships/image" Target="../media/image114.wmf"/><Relationship Id="rId1" Type="http://schemas.openxmlformats.org/officeDocument/2006/relationships/image" Target="../media/image11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18.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124.wmf"/><Relationship Id="rId1" Type="http://schemas.openxmlformats.org/officeDocument/2006/relationships/image" Target="../media/image123.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33.wmf"/><Relationship Id="rId2" Type="http://schemas.openxmlformats.org/officeDocument/2006/relationships/image" Target="../media/image132.wmf"/><Relationship Id="rId1" Type="http://schemas.openxmlformats.org/officeDocument/2006/relationships/image" Target="../media/image131.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36.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39.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41.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45.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47.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4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55.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59.wmf"/><Relationship Id="rId2" Type="http://schemas.openxmlformats.org/officeDocument/2006/relationships/image" Target="../media/image158.wmf"/><Relationship Id="rId1" Type="http://schemas.openxmlformats.org/officeDocument/2006/relationships/image" Target="../media/image157.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61.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9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28866D-5FBB-44EC-A9F8-DA5B9F0588CB}" type="datetimeFigureOut">
              <a:rPr lang="es-MX" smtClean="0"/>
              <a:pPr/>
              <a:t>17/06/2011</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82A3D5-B38D-41DE-8C6C-B4507A3C9411}" type="slidenum">
              <a:rPr lang="es-MX" smtClean="0"/>
              <a:pPr/>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8882A3D5-B38D-41DE-8C6C-B4507A3C9411}" type="slidenum">
              <a:rPr lang="es-MX" smtClean="0"/>
              <a:pPr/>
              <a:t>4</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8882A3D5-B38D-41DE-8C6C-B4507A3C9411}" type="slidenum">
              <a:rPr lang="es-MX" smtClean="0"/>
              <a:pPr/>
              <a:t>7</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8882A3D5-B38D-41DE-8C6C-B4507A3C9411}" type="slidenum">
              <a:rPr lang="es-MX" smtClean="0"/>
              <a:pPr/>
              <a:t>14</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49D5DAF7-2FA3-4481-985A-B46FEBF4F236}" type="datetime1">
              <a:rPr lang="es-MX" smtClean="0"/>
              <a:pPr/>
              <a:t>17/06/2011</a:t>
            </a:fld>
            <a:endParaRPr lang="es-MX"/>
          </a:p>
        </p:txBody>
      </p:sp>
      <p:sp>
        <p:nvSpPr>
          <p:cNvPr id="2" name="1 Marcador de pie de página"/>
          <p:cNvSpPr>
            <a:spLocks noGrp="1"/>
          </p:cNvSpPr>
          <p:nvPr>
            <p:ph type="ftr" sz="quarter" idx="11"/>
          </p:nvPr>
        </p:nvSpPr>
        <p:spPr/>
        <p:txBody>
          <a:bodyPr/>
          <a:lstStyle/>
          <a:p>
            <a:endParaRPr lang="es-MX"/>
          </a:p>
        </p:txBody>
      </p:sp>
      <p:sp>
        <p:nvSpPr>
          <p:cNvPr id="15" name="14 Marcador de número de diapositiva"/>
          <p:cNvSpPr>
            <a:spLocks noGrp="1"/>
          </p:cNvSpPr>
          <p:nvPr>
            <p:ph type="sldNum" sz="quarter" idx="12"/>
          </p:nvPr>
        </p:nvSpPr>
        <p:spPr>
          <a:xfrm>
            <a:off x="8229600" y="6473952"/>
            <a:ext cx="758952" cy="246888"/>
          </a:xfrm>
        </p:spPr>
        <p:txBody>
          <a:bodyPr/>
          <a:lstStyle/>
          <a:p>
            <a:fld id="{879B4795-4118-4DB6-9B42-FF3AC220F4C5}" type="slidenum">
              <a:rPr lang="es-MX" smtClean="0"/>
              <a:pPr/>
              <a:t>‹Nº›</a:t>
            </a:fld>
            <a:endParaRPr lang="es-MX"/>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6B20005-E38A-48D0-8CD7-189DFF5782D4}" type="datetime1">
              <a:rPr lang="es-MX" smtClean="0"/>
              <a:pPr/>
              <a:t>17/06/2011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79B4795-4118-4DB6-9B42-FF3AC220F4C5}" type="slidenum">
              <a:rPr lang="es-MX" smtClean="0"/>
              <a:pPr/>
              <a:t>‹Nº›</a:t>
            </a:fld>
            <a:endParaRPr lang="es-MX"/>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5C935C7-E3EC-44F6-BA7B-1095907704F7}" type="datetime1">
              <a:rPr lang="es-MX" smtClean="0"/>
              <a:pPr/>
              <a:t>17/06/2011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79B4795-4118-4DB6-9B42-FF3AC220F4C5}" type="slidenum">
              <a:rPr lang="es-MX" smtClean="0"/>
              <a:pPr/>
              <a:t>‹Nº›</a:t>
            </a:fld>
            <a:endParaRPr lang="es-MX"/>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D3B2D23E-0E20-463D-B653-104E53AE1ECA}" type="datetime1">
              <a:rPr lang="es-MX" smtClean="0"/>
              <a:pPr/>
              <a:t>17/06/2011</a:t>
            </a:fld>
            <a:endParaRPr lang="es-MX"/>
          </a:p>
        </p:txBody>
      </p:sp>
      <p:sp>
        <p:nvSpPr>
          <p:cNvPr id="19" name="18 Marcador de pie de página"/>
          <p:cNvSpPr>
            <a:spLocks noGrp="1"/>
          </p:cNvSpPr>
          <p:nvPr>
            <p:ph type="ftr" sz="quarter" idx="11"/>
          </p:nvPr>
        </p:nvSpPr>
        <p:spPr>
          <a:xfrm>
            <a:off x="3581400" y="76200"/>
            <a:ext cx="2895600" cy="288925"/>
          </a:xfrm>
        </p:spPr>
        <p:txBody>
          <a:bodyPr/>
          <a:lstStyle/>
          <a:p>
            <a:endParaRPr lang="es-MX"/>
          </a:p>
        </p:txBody>
      </p:sp>
      <p:sp>
        <p:nvSpPr>
          <p:cNvPr id="16" name="15 Marcador de número de diapositiva"/>
          <p:cNvSpPr>
            <a:spLocks noGrp="1"/>
          </p:cNvSpPr>
          <p:nvPr>
            <p:ph type="sldNum" sz="quarter" idx="12"/>
          </p:nvPr>
        </p:nvSpPr>
        <p:spPr>
          <a:xfrm>
            <a:off x="8229600" y="6473952"/>
            <a:ext cx="758952" cy="246888"/>
          </a:xfrm>
        </p:spPr>
        <p:txBody>
          <a:bodyPr/>
          <a:lstStyle/>
          <a:p>
            <a:fld id="{879B4795-4118-4DB6-9B42-FF3AC220F4C5}" type="slidenum">
              <a:rPr lang="es-MX" smtClean="0"/>
              <a:pPr/>
              <a:t>‹Nº›</a:t>
            </a:fld>
            <a:endParaRPr lang="es-MX"/>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084E05B4-C30C-4821-917E-A8DDCDA47639}" type="datetime1">
              <a:rPr lang="es-MX" smtClean="0"/>
              <a:pPr/>
              <a:t>17/06/2011</a:t>
            </a:fld>
            <a:endParaRPr lang="es-MX"/>
          </a:p>
        </p:txBody>
      </p:sp>
      <p:sp>
        <p:nvSpPr>
          <p:cNvPr id="11" name="10 Marcador de pie de página"/>
          <p:cNvSpPr>
            <a:spLocks noGrp="1"/>
          </p:cNvSpPr>
          <p:nvPr>
            <p:ph type="ftr" sz="quarter" idx="11"/>
          </p:nvPr>
        </p:nvSpPr>
        <p:spPr/>
        <p:txBody>
          <a:bodyPr/>
          <a:lstStyle/>
          <a:p>
            <a:endParaRPr lang="es-MX"/>
          </a:p>
        </p:txBody>
      </p:sp>
      <p:sp>
        <p:nvSpPr>
          <p:cNvPr id="16" name="15 Marcador de número de diapositiva"/>
          <p:cNvSpPr>
            <a:spLocks noGrp="1"/>
          </p:cNvSpPr>
          <p:nvPr>
            <p:ph type="sldNum" sz="quarter" idx="12"/>
          </p:nvPr>
        </p:nvSpPr>
        <p:spPr/>
        <p:txBody>
          <a:bodyPr/>
          <a:lstStyle/>
          <a:p>
            <a:fld id="{879B4795-4118-4DB6-9B42-FF3AC220F4C5}" type="slidenum">
              <a:rPr lang="es-MX" smtClean="0"/>
              <a:pPr/>
              <a:t>‹Nº›</a:t>
            </a:fld>
            <a:endParaRPr lang="es-MX"/>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68C0CA8C-BBCD-45B7-9661-F5BF93A9EC84}" type="datetime1">
              <a:rPr lang="es-MX" smtClean="0"/>
              <a:pPr/>
              <a:t>17/06/2011</a:t>
            </a:fld>
            <a:endParaRPr lang="es-MX"/>
          </a:p>
        </p:txBody>
      </p:sp>
      <p:sp>
        <p:nvSpPr>
          <p:cNvPr id="10" name="9 Marcador de pie de página"/>
          <p:cNvSpPr>
            <a:spLocks noGrp="1"/>
          </p:cNvSpPr>
          <p:nvPr>
            <p:ph type="ftr" sz="quarter" idx="11"/>
          </p:nvPr>
        </p:nvSpPr>
        <p:spPr/>
        <p:txBody>
          <a:bodyPr/>
          <a:lstStyle/>
          <a:p>
            <a:endParaRPr lang="es-MX"/>
          </a:p>
        </p:txBody>
      </p:sp>
      <p:sp>
        <p:nvSpPr>
          <p:cNvPr id="31" name="30 Marcador de número de diapositiva"/>
          <p:cNvSpPr>
            <a:spLocks noGrp="1"/>
          </p:cNvSpPr>
          <p:nvPr>
            <p:ph type="sldNum" sz="quarter" idx="12"/>
          </p:nvPr>
        </p:nvSpPr>
        <p:spPr/>
        <p:txBody>
          <a:bodyPr/>
          <a:lstStyle/>
          <a:p>
            <a:fld id="{879B4795-4118-4DB6-9B42-FF3AC220F4C5}" type="slidenum">
              <a:rPr lang="es-MX" smtClean="0"/>
              <a:pPr/>
              <a:t>‹Nº›</a:t>
            </a:fld>
            <a:endParaRPr lang="es-MX"/>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8D3043F9-0E77-45A3-A666-4F77040500C2}" type="datetime1">
              <a:rPr lang="es-MX" smtClean="0"/>
              <a:pPr/>
              <a:t>17/06/2011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a:xfrm>
            <a:off x="8229600" y="6477000"/>
            <a:ext cx="762000" cy="246888"/>
          </a:xfrm>
        </p:spPr>
        <p:txBody>
          <a:bodyPr/>
          <a:lstStyle/>
          <a:p>
            <a:fld id="{879B4795-4118-4DB6-9B42-FF3AC220F4C5}" type="slidenum">
              <a:rPr lang="es-MX" smtClean="0"/>
              <a:pPr/>
              <a:t>‹Nº›</a:t>
            </a:fld>
            <a:endParaRPr lang="es-MX"/>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80EBEB1C-EA5D-45EF-B10B-E69F37C09F53}" type="datetime1">
              <a:rPr lang="es-MX" smtClean="0"/>
              <a:pPr/>
              <a:t>17/06/2011</a:t>
            </a:fld>
            <a:endParaRPr lang="es-MX"/>
          </a:p>
        </p:txBody>
      </p:sp>
      <p:sp>
        <p:nvSpPr>
          <p:cNvPr id="21" name="20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79B4795-4118-4DB6-9B42-FF3AC220F4C5}" type="slidenum">
              <a:rPr lang="es-MX" smtClean="0"/>
              <a:pPr/>
              <a:t>‹Nº›</a:t>
            </a:fld>
            <a:endParaRPr lang="es-MX"/>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2E71BCBE-CB3C-4A86-AFB7-2AF3FF2883BE}" type="datetime1">
              <a:rPr lang="es-MX" smtClean="0"/>
              <a:pPr/>
              <a:t>17/06/2011</a:t>
            </a:fld>
            <a:endParaRPr lang="es-MX"/>
          </a:p>
        </p:txBody>
      </p:sp>
      <p:sp>
        <p:nvSpPr>
          <p:cNvPr id="24" name="23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79B4795-4118-4DB6-9B42-FF3AC220F4C5}" type="slidenum">
              <a:rPr lang="es-MX" smtClean="0"/>
              <a:pPr/>
              <a:t>‹Nº›</a:t>
            </a:fld>
            <a:endParaRPr lang="es-MX"/>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4C808B8C-AD0B-4645-854F-6FFDCF7E1F2B}" type="datetime1">
              <a:rPr lang="es-MX" smtClean="0"/>
              <a:pPr/>
              <a:t>17/06/2011</a:t>
            </a:fld>
            <a:endParaRPr lang="es-MX"/>
          </a:p>
        </p:txBody>
      </p:sp>
      <p:sp>
        <p:nvSpPr>
          <p:cNvPr id="29" name="28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79B4795-4118-4DB6-9B42-FF3AC220F4C5}" type="slidenum">
              <a:rPr lang="es-MX" smtClean="0"/>
              <a:pPr/>
              <a:t>‹Nº›</a:t>
            </a:fld>
            <a:endParaRPr lang="es-MX"/>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EA8C9AD7-4332-436C-A7E2-C42C769DBD6C}" type="datetime1">
              <a:rPr lang="es-MX" smtClean="0"/>
              <a:pPr/>
              <a:t>17/06/2011</a:t>
            </a:fld>
            <a:endParaRPr lang="es-MX"/>
          </a:p>
        </p:txBody>
      </p:sp>
      <p:sp>
        <p:nvSpPr>
          <p:cNvPr id="5" name="4 Marcador de pie de página"/>
          <p:cNvSpPr>
            <a:spLocks noGrp="1"/>
          </p:cNvSpPr>
          <p:nvPr>
            <p:ph type="ftr" sz="quarter" idx="11"/>
          </p:nvPr>
        </p:nvSpPr>
        <p:spPr/>
        <p:txBody>
          <a:bodyPr/>
          <a:lstStyle/>
          <a:p>
            <a:endParaRPr lang="es-MX"/>
          </a:p>
        </p:txBody>
      </p:sp>
      <p:sp>
        <p:nvSpPr>
          <p:cNvPr id="31" name="30 Marcador de número de diapositiva"/>
          <p:cNvSpPr>
            <a:spLocks noGrp="1"/>
          </p:cNvSpPr>
          <p:nvPr>
            <p:ph type="sldNum" sz="quarter" idx="12"/>
          </p:nvPr>
        </p:nvSpPr>
        <p:spPr/>
        <p:txBody>
          <a:bodyPr/>
          <a:lstStyle/>
          <a:p>
            <a:fld id="{879B4795-4118-4DB6-9B42-FF3AC220F4C5}" type="slidenum">
              <a:rPr lang="es-MX" smtClean="0"/>
              <a:pPr/>
              <a:t>‹Nº›</a:t>
            </a:fld>
            <a:endParaRPr lang="es-MX"/>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DBBF3E7-CA08-489B-ABCB-A9E0BD24C6F1}" type="datetime1">
              <a:rPr lang="es-MX" smtClean="0"/>
              <a:pPr/>
              <a:t>17/06/2011</a:t>
            </a:fld>
            <a:endParaRPr lang="es-MX"/>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MX"/>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79B4795-4118-4DB6-9B42-FF3AC220F4C5}" type="slidenum">
              <a:rPr lang="es-MX" smtClean="0"/>
              <a:pPr/>
              <a:t>‹Nº›</a:t>
            </a:fld>
            <a:endParaRPr lang="es-MX"/>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thruBlk="1"/>
  </p:transition>
  <p:hf sldNum="0"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audio" Target="file:///E:\33\tchaikowsky%20-%20el%20lago%20de%20los%20cisnes%20(completo).mp3" TargetMode="Externa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6.gif"/><Relationship Id="rId2" Type="http://schemas.openxmlformats.org/officeDocument/2006/relationships/slideLayout" Target="../slideLayouts/slideLayout2.xml"/><Relationship Id="rId1" Type="http://schemas.openxmlformats.org/officeDocument/2006/relationships/audio" Target="file:///E:\33\Liszt%20rapsodia%20hungara%20n&#176;%202439.mp3" TargetMode="External"/><Relationship Id="rId6" Type="http://schemas.openxmlformats.org/officeDocument/2006/relationships/image" Target="../media/image31.png"/><Relationship Id="rId5" Type="http://schemas.openxmlformats.org/officeDocument/2006/relationships/image" Target="../media/image30.gif"/><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4.gif"/><Relationship Id="rId4" Type="http://schemas.openxmlformats.org/officeDocument/2006/relationships/image" Target="../media/image33.gif"/></Relationships>
</file>

<file path=ppt/slides/_rels/slide1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7.gif"/><Relationship Id="rId4" Type="http://schemas.openxmlformats.org/officeDocument/2006/relationships/image" Target="../media/image36.gif"/></Relationships>
</file>

<file path=ppt/slides/_rels/slide17.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gif"/><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44.gi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3.gif"/><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8" Type="http://schemas.openxmlformats.org/officeDocument/2006/relationships/image" Target="../media/image37.gif"/><Relationship Id="rId3" Type="http://schemas.openxmlformats.org/officeDocument/2006/relationships/oleObject" Target="../embeddings/oleObject5.bin"/><Relationship Id="rId7" Type="http://schemas.openxmlformats.org/officeDocument/2006/relationships/image" Target="../media/image49.gi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8.gif"/><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9.gif"/><Relationship Id="rId3" Type="http://schemas.openxmlformats.org/officeDocument/2006/relationships/image" Target="../media/image52.jpeg"/><Relationship Id="rId7" Type="http://schemas.openxmlformats.org/officeDocument/2006/relationships/image" Target="../media/image54.jpe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53.jpeg"/><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2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oleObject" Target="../embeddings/oleObject10.bin"/><Relationship Id="rId7" Type="http://schemas.openxmlformats.org/officeDocument/2006/relationships/image" Target="../media/image59.jpe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58.gif"/><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3.bin"/><Relationship Id="rId7" Type="http://schemas.openxmlformats.org/officeDocument/2006/relationships/image" Target="../media/image34.gi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63.gif"/><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23.xml.rels><?xml version="1.0" encoding="UTF-8" standalone="yes"?>
<Relationships xmlns="http://schemas.openxmlformats.org/package/2006/relationships"><Relationship Id="rId3" Type="http://schemas.openxmlformats.org/officeDocument/2006/relationships/image" Target="../media/image66.jpeg"/><Relationship Id="rId7" Type="http://schemas.openxmlformats.org/officeDocument/2006/relationships/image" Target="../media/image33.gi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67.gif"/><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37.gif"/><Relationship Id="rId4" Type="http://schemas.openxmlformats.org/officeDocument/2006/relationships/image" Target="../media/image69.png"/></Relationships>
</file>

<file path=ppt/slides/_rels/slide25.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slideLayout" Target="../slideLayouts/slideLayout2.xml"/><Relationship Id="rId7" Type="http://schemas.openxmlformats.org/officeDocument/2006/relationships/image" Target="../media/image73.png"/><Relationship Id="rId2" Type="http://schemas.openxmlformats.org/officeDocument/2006/relationships/audio" Target="file:///E:\33\gioacchino%20rossini-%20el%20barbero%20de%20sevilla,%20obertura.mp3" TargetMode="External"/><Relationship Id="rId1" Type="http://schemas.openxmlformats.org/officeDocument/2006/relationships/vmlDrawing" Target="../drawings/vmlDrawing9.vml"/><Relationship Id="rId6" Type="http://schemas.openxmlformats.org/officeDocument/2006/relationships/image" Target="../media/image72.gif"/><Relationship Id="rId5" Type="http://schemas.openxmlformats.org/officeDocument/2006/relationships/image" Target="../media/image71.jpeg"/><Relationship Id="rId4" Type="http://schemas.openxmlformats.org/officeDocument/2006/relationships/oleObject" Target="../embeddings/oleObject19.bin"/></Relationships>
</file>

<file path=ppt/slides/_rels/slide26.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oleObject" Target="../embeddings/oleObject20.bin"/><Relationship Id="rId7" Type="http://schemas.openxmlformats.org/officeDocument/2006/relationships/image" Target="../media/image78.gi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77.png"/><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6.gif"/><Relationship Id="rId5" Type="http://schemas.openxmlformats.org/officeDocument/2006/relationships/image" Target="../media/image81.jpeg"/><Relationship Id="rId4" Type="http://schemas.openxmlformats.org/officeDocument/2006/relationships/image" Target="../media/image80.jpe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84.gif"/><Relationship Id="rId5" Type="http://schemas.openxmlformats.org/officeDocument/2006/relationships/image" Target="../media/image39.gif"/><Relationship Id="rId4" Type="http://schemas.openxmlformats.org/officeDocument/2006/relationships/image" Target="../media/image83.pn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87.gif"/><Relationship Id="rId4" Type="http://schemas.openxmlformats.org/officeDocument/2006/relationships/oleObject" Target="../embeddings/oleObject26.bin"/></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93.gif"/><Relationship Id="rId3" Type="http://schemas.openxmlformats.org/officeDocument/2006/relationships/oleObject" Target="../embeddings/oleObject27.bin"/><Relationship Id="rId7" Type="http://schemas.openxmlformats.org/officeDocument/2006/relationships/image" Target="../media/image92.gi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91.gif"/><Relationship Id="rId5" Type="http://schemas.openxmlformats.org/officeDocument/2006/relationships/oleObject" Target="../embeddings/oleObject29.bin"/><Relationship Id="rId4" Type="http://schemas.openxmlformats.org/officeDocument/2006/relationships/oleObject" Target="../embeddings/oleObject28.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97.jpeg"/><Relationship Id="rId5" Type="http://schemas.openxmlformats.org/officeDocument/2006/relationships/image" Target="../media/image96.jpeg"/><Relationship Id="rId4" Type="http://schemas.openxmlformats.org/officeDocument/2006/relationships/oleObject" Target="../embeddings/oleObject31.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101.gif"/><Relationship Id="rId5" Type="http://schemas.openxmlformats.org/officeDocument/2006/relationships/image" Target="../media/image100.gif"/><Relationship Id="rId4" Type="http://schemas.openxmlformats.org/officeDocument/2006/relationships/oleObject" Target="../embeddings/oleObject33.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4.bin"/><Relationship Id="rId7" Type="http://schemas.openxmlformats.org/officeDocument/2006/relationships/image" Target="../media/image106.jpeg"/><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105.jpeg"/><Relationship Id="rId5" Type="http://schemas.openxmlformats.org/officeDocument/2006/relationships/oleObject" Target="../embeddings/oleObject36.bin"/><Relationship Id="rId4" Type="http://schemas.openxmlformats.org/officeDocument/2006/relationships/oleObject" Target="../embeddings/oleObject35.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37.gif"/><Relationship Id="rId5" Type="http://schemas.openxmlformats.org/officeDocument/2006/relationships/image" Target="../media/image109.gif"/><Relationship Id="rId4" Type="http://schemas.openxmlformats.org/officeDocument/2006/relationships/oleObject" Target="../embeddings/oleObject38.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9.bin"/><Relationship Id="rId7" Type="http://schemas.openxmlformats.org/officeDocument/2006/relationships/image" Target="../media/image33.gi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84.gif"/><Relationship Id="rId5" Type="http://schemas.openxmlformats.org/officeDocument/2006/relationships/image" Target="../media/image112.gif"/><Relationship Id="rId4" Type="http://schemas.openxmlformats.org/officeDocument/2006/relationships/oleObject" Target="../embeddings/oleObject40.bin"/></Relationships>
</file>

<file path=ppt/slides/_rels/slide36.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oleObject" Target="../embeddings/oleObject41.bin"/><Relationship Id="rId7" Type="http://schemas.openxmlformats.org/officeDocument/2006/relationships/image" Target="../media/image117.jpeg"/><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116.jpeg"/><Relationship Id="rId5" Type="http://schemas.openxmlformats.org/officeDocument/2006/relationships/oleObject" Target="../embeddings/oleObject43.bin"/><Relationship Id="rId4" Type="http://schemas.openxmlformats.org/officeDocument/2006/relationships/oleObject" Target="../embeddings/oleObject42.bin"/></Relationships>
</file>

<file path=ppt/slides/_rels/slide37.xml.rels><?xml version="1.0" encoding="UTF-8" standalone="yes"?>
<Relationships xmlns="http://schemas.openxmlformats.org/package/2006/relationships"><Relationship Id="rId8" Type="http://schemas.openxmlformats.org/officeDocument/2006/relationships/image" Target="../media/image39.gif"/><Relationship Id="rId3" Type="http://schemas.openxmlformats.org/officeDocument/2006/relationships/slideLayout" Target="../slideLayouts/slideLayout2.xml"/><Relationship Id="rId7" Type="http://schemas.openxmlformats.org/officeDocument/2006/relationships/image" Target="../media/image121.png"/><Relationship Id="rId2" Type="http://schemas.openxmlformats.org/officeDocument/2006/relationships/audio" Target="file:///E:\33\Mozart%20-%20carmen.mp3" TargetMode="External"/><Relationship Id="rId1" Type="http://schemas.openxmlformats.org/officeDocument/2006/relationships/vmlDrawing" Target="../drawings/vmlDrawing21.vml"/><Relationship Id="rId6" Type="http://schemas.openxmlformats.org/officeDocument/2006/relationships/image" Target="../media/image120.gif"/><Relationship Id="rId5" Type="http://schemas.openxmlformats.org/officeDocument/2006/relationships/image" Target="../media/image119.jpeg"/><Relationship Id="rId4" Type="http://schemas.openxmlformats.org/officeDocument/2006/relationships/oleObject" Target="../embeddings/oleObject44.bin"/></Relationships>
</file>

<file path=ppt/slides/_rels/slide3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5.bin"/><Relationship Id="rId7" Type="http://schemas.openxmlformats.org/officeDocument/2006/relationships/image" Target="../media/image6.gi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126.jpeg"/><Relationship Id="rId5" Type="http://schemas.openxmlformats.org/officeDocument/2006/relationships/image" Target="../media/image125.jpeg"/><Relationship Id="rId4" Type="http://schemas.openxmlformats.org/officeDocument/2006/relationships/oleObject" Target="../embeddings/oleObject46.bin"/></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84.gif"/><Relationship Id="rId2" Type="http://schemas.openxmlformats.org/officeDocument/2006/relationships/image" Target="../media/image1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9.gif"/><Relationship Id="rId2" Type="http://schemas.openxmlformats.org/officeDocument/2006/relationships/image" Target="../media/image1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130.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37.gif"/><Relationship Id="rId5" Type="http://schemas.openxmlformats.org/officeDocument/2006/relationships/oleObject" Target="../embeddings/oleObject49.bin"/><Relationship Id="rId4" Type="http://schemas.openxmlformats.org/officeDocument/2006/relationships/oleObject" Target="../embeddings/oleObject48.bin"/></Relationships>
</file>

<file path=ppt/slides/_rels/slide44.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13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35.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84.gif"/><Relationship Id="rId5" Type="http://schemas.openxmlformats.org/officeDocument/2006/relationships/image" Target="../media/image6.gif"/><Relationship Id="rId4" Type="http://schemas.openxmlformats.org/officeDocument/2006/relationships/image" Target="../media/image137.jpeg"/></Relationships>
</file>

<file path=ppt/slides/_rels/slide47.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13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37.gif"/><Relationship Id="rId4" Type="http://schemas.openxmlformats.org/officeDocument/2006/relationships/image" Target="../media/image140.jpeg"/></Relationships>
</file>

<file path=ppt/slides/_rels/slide49.xml.rels><?xml version="1.0" encoding="UTF-8" standalone="yes"?>
<Relationships xmlns="http://schemas.openxmlformats.org/package/2006/relationships"><Relationship Id="rId8" Type="http://schemas.openxmlformats.org/officeDocument/2006/relationships/image" Target="../media/image84.gif"/><Relationship Id="rId3" Type="http://schemas.openxmlformats.org/officeDocument/2006/relationships/slideLayout" Target="../slideLayouts/slideLayout2.xml"/><Relationship Id="rId7" Type="http://schemas.openxmlformats.org/officeDocument/2006/relationships/image" Target="../media/image144.png"/><Relationship Id="rId2" Type="http://schemas.openxmlformats.org/officeDocument/2006/relationships/audio" Target="file:///E:\33\arturo%20marquez%20danzon%20-%20no%202.mp3" TargetMode="External"/><Relationship Id="rId1" Type="http://schemas.openxmlformats.org/officeDocument/2006/relationships/vmlDrawing" Target="../drawings/vmlDrawing26.vml"/><Relationship Id="rId6" Type="http://schemas.openxmlformats.org/officeDocument/2006/relationships/image" Target="../media/image143.jpeg"/><Relationship Id="rId5" Type="http://schemas.openxmlformats.org/officeDocument/2006/relationships/image" Target="../media/image142.jpeg"/><Relationship Id="rId4" Type="http://schemas.openxmlformats.org/officeDocument/2006/relationships/oleObject" Target="../embeddings/oleObject52.bin"/></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14.gif"/><Relationship Id="rId4" Type="http://schemas.openxmlformats.org/officeDocument/2006/relationships/image" Target="../media/image146.gi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image" Target="../media/image148.gif"/><Relationship Id="rId4" Type="http://schemas.openxmlformats.org/officeDocument/2006/relationships/image" Target="../media/image39.gi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image" Target="../media/image34.gif"/><Relationship Id="rId4" Type="http://schemas.openxmlformats.org/officeDocument/2006/relationships/image" Target="../media/image150.jpeg"/></Relationships>
</file>

<file path=ppt/slides/_rels/slide5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5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15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54.gif"/><Relationship Id="rId2" Type="http://schemas.openxmlformats.org/officeDocument/2006/relationships/image" Target="../media/image15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image" Target="../media/image33.gif"/><Relationship Id="rId4" Type="http://schemas.openxmlformats.org/officeDocument/2006/relationships/image" Target="../media/image156.jpeg"/></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6.gif"/><Relationship Id="rId5" Type="http://schemas.openxmlformats.org/officeDocument/2006/relationships/oleObject" Target="../embeddings/oleObject59.bin"/><Relationship Id="rId4" Type="http://schemas.openxmlformats.org/officeDocument/2006/relationships/oleObject" Target="../embeddings/oleObject58.bin"/></Relationships>
</file>

<file path=ppt/slides/_rels/slide5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16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5.gif"/><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11.gif"/></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E:\33\las%20cuatro%20estaciones.mp3" TargetMode="External"/><Relationship Id="rId1" Type="http://schemas.openxmlformats.org/officeDocument/2006/relationships/vmlDrawing" Target="../drawings/vmlDrawing32.vml"/><Relationship Id="rId6" Type="http://schemas.openxmlformats.org/officeDocument/2006/relationships/image" Target="../media/image163.png"/><Relationship Id="rId5" Type="http://schemas.openxmlformats.org/officeDocument/2006/relationships/image" Target="../media/image162.gif"/><Relationship Id="rId4" Type="http://schemas.openxmlformats.org/officeDocument/2006/relationships/oleObject" Target="../embeddings/oleObject60.bin"/></Relationships>
</file>

<file path=ppt/slides/_rels/slide6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6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66.jpeg"/><Relationship Id="rId2" Type="http://schemas.openxmlformats.org/officeDocument/2006/relationships/image" Target="../media/image16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68.jpeg"/><Relationship Id="rId2" Type="http://schemas.openxmlformats.org/officeDocument/2006/relationships/image" Target="../media/image16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70.jpeg"/><Relationship Id="rId2" Type="http://schemas.openxmlformats.org/officeDocument/2006/relationships/image" Target="../media/image16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72.jpeg"/><Relationship Id="rId2" Type="http://schemas.openxmlformats.org/officeDocument/2006/relationships/image" Target="../media/image17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74.jpeg"/><Relationship Id="rId2" Type="http://schemas.openxmlformats.org/officeDocument/2006/relationships/image" Target="../media/image17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175.jpeg"/><Relationship Id="rId1" Type="http://schemas.openxmlformats.org/officeDocument/2006/relationships/slideLayout" Target="../slideLayouts/slideLayout2.xml"/><Relationship Id="rId4" Type="http://schemas.openxmlformats.org/officeDocument/2006/relationships/image" Target="../media/image84.gif"/></Relationships>
</file>

<file path=ppt/slides/_rels/slide6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76.jpeg"/><Relationship Id="rId1" Type="http://schemas.openxmlformats.org/officeDocument/2006/relationships/slideLayout" Target="../slideLayouts/slideLayout2.xml"/><Relationship Id="rId4" Type="http://schemas.openxmlformats.org/officeDocument/2006/relationships/image" Target="../media/image177.gif"/></Relationships>
</file>

<file path=ppt/slides/_rels/slide69.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17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70.xml.rels><?xml version="1.0" encoding="UTF-8" standalone="yes"?>
<Relationships xmlns="http://schemas.openxmlformats.org/package/2006/relationships"><Relationship Id="rId3" Type="http://schemas.openxmlformats.org/officeDocument/2006/relationships/image" Target="../media/image180.jpeg"/><Relationship Id="rId2" Type="http://schemas.openxmlformats.org/officeDocument/2006/relationships/image" Target="../media/image17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81.jpeg"/><Relationship Id="rId2" Type="http://schemas.openxmlformats.org/officeDocument/2006/relationships/slideLayout" Target="../slideLayouts/slideLayout2.xml"/><Relationship Id="rId1" Type="http://schemas.openxmlformats.org/officeDocument/2006/relationships/audio" Target="file:///E:\33\maria%20callas%20-%20mozart%20-%20ave%20maria%20-%20opera.mp3" TargetMode="External"/><Relationship Id="rId5" Type="http://schemas.openxmlformats.org/officeDocument/2006/relationships/image" Target="../media/image33.gif"/><Relationship Id="rId4" Type="http://schemas.openxmlformats.org/officeDocument/2006/relationships/image" Target="../media/image182.png"/></Relationships>
</file>

<file path=ppt/slides/_rels/slide7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8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4.gif"/><Relationship Id="rId2" Type="http://schemas.openxmlformats.org/officeDocument/2006/relationships/image" Target="../media/image184.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185.jpeg"/><Relationship Id="rId1" Type="http://schemas.openxmlformats.org/officeDocument/2006/relationships/slideLayout" Target="../slideLayouts/slideLayout2.xml"/><Relationship Id="rId4" Type="http://schemas.openxmlformats.org/officeDocument/2006/relationships/image" Target="../media/image186.gif"/></Relationships>
</file>

<file path=ppt/slides/_rels/slide7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87.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89.gif"/><Relationship Id="rId2" Type="http://schemas.openxmlformats.org/officeDocument/2006/relationships/image" Target="../media/image188.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33.vml"/><Relationship Id="rId5" Type="http://schemas.openxmlformats.org/officeDocument/2006/relationships/image" Target="../media/image191.gif"/><Relationship Id="rId4" Type="http://schemas.openxmlformats.org/officeDocument/2006/relationships/image" Target="../media/image188.jpeg"/></Relationships>
</file>

<file path=ppt/slides/_rels/slide78.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19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9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80.xml.rels><?xml version="1.0" encoding="UTF-8" standalone="yes"?>
<Relationships xmlns="http://schemas.openxmlformats.org/package/2006/relationships"><Relationship Id="rId3" Type="http://schemas.openxmlformats.org/officeDocument/2006/relationships/image" Target="../media/image195.jpeg"/><Relationship Id="rId2" Type="http://schemas.openxmlformats.org/officeDocument/2006/relationships/image" Target="../media/image19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9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2.xml"/><Relationship Id="rId4" Type="http://schemas.openxmlformats.org/officeDocument/2006/relationships/image" Target="../media/image2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643042" y="4643446"/>
            <a:ext cx="6715172" cy="1714512"/>
          </a:xfrm>
        </p:spPr>
        <p:txBody>
          <a:bodyPr>
            <a:noAutofit/>
          </a:bodyPr>
          <a:lstStyle/>
          <a:p>
            <a:pPr algn="l"/>
            <a:r>
              <a:rPr lang="es-MX" sz="1600" dirty="0">
                <a:solidFill>
                  <a:schemeClr val="tx1"/>
                </a:solidFill>
              </a:rPr>
              <a:t>Materia: Formulación y Evaluación de Proyectos II</a:t>
            </a:r>
          </a:p>
          <a:p>
            <a:pPr algn="l"/>
            <a:r>
              <a:rPr lang="es-MX" sz="1600" dirty="0">
                <a:solidFill>
                  <a:schemeClr val="tx1"/>
                </a:solidFill>
              </a:rPr>
              <a:t>Semestre: 2011-2</a:t>
            </a:r>
          </a:p>
          <a:p>
            <a:pPr algn="l"/>
            <a:r>
              <a:rPr lang="es-MX" sz="1600" dirty="0">
                <a:solidFill>
                  <a:schemeClr val="tx1"/>
                </a:solidFill>
              </a:rPr>
              <a:t> </a:t>
            </a:r>
            <a:r>
              <a:rPr lang="es-MX" sz="1600" dirty="0" smtClean="0">
                <a:solidFill>
                  <a:schemeClr val="tx1"/>
                </a:solidFill>
              </a:rPr>
              <a:t>Alumno: Naranjo Márquez </a:t>
            </a:r>
            <a:r>
              <a:rPr lang="es-MX" sz="1600" dirty="0" err="1" smtClean="0">
                <a:solidFill>
                  <a:schemeClr val="tx1"/>
                </a:solidFill>
              </a:rPr>
              <a:t>Mariazel</a:t>
            </a:r>
            <a:r>
              <a:rPr lang="es-MX" sz="1600" dirty="0" smtClean="0">
                <a:solidFill>
                  <a:schemeClr val="tx1"/>
                </a:solidFill>
              </a:rPr>
              <a:t> NL 33</a:t>
            </a:r>
            <a:endParaRPr lang="es-MX" sz="1600" dirty="0">
              <a:solidFill>
                <a:schemeClr val="tx1"/>
              </a:solidFill>
            </a:endParaRPr>
          </a:p>
          <a:p>
            <a:pPr algn="l"/>
            <a:r>
              <a:rPr lang="es-MX" sz="1600" dirty="0">
                <a:solidFill>
                  <a:schemeClr val="tx1"/>
                </a:solidFill>
              </a:rPr>
              <a:t> </a:t>
            </a:r>
            <a:r>
              <a:rPr lang="es-MX" sz="1600" dirty="0" smtClean="0">
                <a:solidFill>
                  <a:schemeClr val="tx1"/>
                </a:solidFill>
              </a:rPr>
              <a:t>Profesores </a:t>
            </a:r>
            <a:r>
              <a:rPr lang="es-MX" sz="1600" dirty="0">
                <a:solidFill>
                  <a:schemeClr val="tx1"/>
                </a:solidFill>
              </a:rPr>
              <a:t>guía: Jaime M. Zurita Campos</a:t>
            </a:r>
          </a:p>
          <a:p>
            <a:pPr algn="l"/>
            <a:r>
              <a:rPr lang="es-MX" sz="1600" dirty="0">
                <a:solidFill>
                  <a:schemeClr val="tx1"/>
                </a:solidFill>
              </a:rPr>
              <a:t>   Claudia I. Trejo Gómez</a:t>
            </a:r>
          </a:p>
          <a:p>
            <a:pPr algn="l"/>
            <a:r>
              <a:rPr lang="es-MX" sz="1600" dirty="0">
                <a:solidFill>
                  <a:schemeClr val="tx1"/>
                </a:solidFill>
              </a:rPr>
              <a:t> </a:t>
            </a:r>
          </a:p>
          <a:p>
            <a:pPr algn="l"/>
            <a:endParaRPr lang="es-MX" sz="1600" dirty="0">
              <a:solidFill>
                <a:schemeClr val="tx1"/>
              </a:solidFill>
            </a:endParaRPr>
          </a:p>
        </p:txBody>
      </p:sp>
      <p:pic>
        <p:nvPicPr>
          <p:cNvPr id="24" name="23 Imagen" descr="escudoEconomia.png"/>
          <p:cNvPicPr>
            <a:picLocks noChangeAspect="1"/>
          </p:cNvPicPr>
          <p:nvPr/>
        </p:nvPicPr>
        <p:blipFill>
          <a:blip r:embed="rId3" cstate="print"/>
          <a:stretch>
            <a:fillRect/>
          </a:stretch>
        </p:blipFill>
        <p:spPr>
          <a:xfrm>
            <a:off x="428596" y="5357826"/>
            <a:ext cx="1000132" cy="1220911"/>
          </a:xfrm>
          <a:prstGeom prst="rect">
            <a:avLst/>
          </a:prstGeom>
        </p:spPr>
      </p:pic>
      <p:pic>
        <p:nvPicPr>
          <p:cNvPr id="25" name="24 Imagen" descr="escudoUNAM.jpg"/>
          <p:cNvPicPr>
            <a:picLocks noChangeAspect="1"/>
          </p:cNvPicPr>
          <p:nvPr/>
        </p:nvPicPr>
        <p:blipFill>
          <a:blip r:embed="rId4" cstate="print"/>
          <a:stretch>
            <a:fillRect/>
          </a:stretch>
        </p:blipFill>
        <p:spPr>
          <a:xfrm>
            <a:off x="214282" y="357166"/>
            <a:ext cx="1320083" cy="1117857"/>
          </a:xfrm>
          <a:prstGeom prst="rect">
            <a:avLst/>
          </a:prstGeom>
        </p:spPr>
      </p:pic>
      <p:sp>
        <p:nvSpPr>
          <p:cNvPr id="26" name="25 Rectángulo"/>
          <p:cNvSpPr/>
          <p:nvPr/>
        </p:nvSpPr>
        <p:spPr>
          <a:xfrm>
            <a:off x="714348" y="1582884"/>
            <a:ext cx="52824" cy="3230918"/>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27" name="26 Rectángulo"/>
          <p:cNvSpPr/>
          <p:nvPr/>
        </p:nvSpPr>
        <p:spPr>
          <a:xfrm>
            <a:off x="866531" y="1582884"/>
            <a:ext cx="52824" cy="3632066"/>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28" name="27 Rectángulo"/>
          <p:cNvSpPr/>
          <p:nvPr/>
        </p:nvSpPr>
        <p:spPr>
          <a:xfrm>
            <a:off x="1018714" y="1582884"/>
            <a:ext cx="52824" cy="3230918"/>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29" name="28 CuadroTexto"/>
          <p:cNvSpPr txBox="1"/>
          <p:nvPr/>
        </p:nvSpPr>
        <p:spPr>
          <a:xfrm>
            <a:off x="1928794" y="428604"/>
            <a:ext cx="6286544" cy="877163"/>
          </a:xfrm>
          <a:prstGeom prst="rect">
            <a:avLst/>
          </a:prstGeom>
          <a:noFill/>
        </p:spPr>
        <p:txBody>
          <a:bodyPr wrap="square" rtlCol="0">
            <a:spAutoFit/>
          </a:bodyPr>
          <a:lstStyle/>
          <a:p>
            <a:pPr lvl="0" algn="ctr">
              <a:spcBef>
                <a:spcPts val="600"/>
              </a:spcBef>
              <a:buClr>
                <a:srgbClr val="2DA2BF"/>
              </a:buClr>
              <a:buSzPct val="70000"/>
              <a:defRPr/>
            </a:pPr>
            <a:r>
              <a:rPr lang="es-ES" sz="2300" b="1" dirty="0" smtClean="0"/>
              <a:t>FACULTAD DE ECONOMÍA</a:t>
            </a:r>
          </a:p>
          <a:p>
            <a:pPr lvl="0" algn="ctr">
              <a:spcBef>
                <a:spcPts val="600"/>
              </a:spcBef>
              <a:buClr>
                <a:srgbClr val="2DA2BF"/>
              </a:buClr>
              <a:buSzPct val="70000"/>
              <a:defRPr/>
            </a:pPr>
            <a:r>
              <a:rPr lang="es-ES" sz="2300" b="1" dirty="0" smtClean="0"/>
              <a:t>UNAM</a:t>
            </a:r>
          </a:p>
        </p:txBody>
      </p:sp>
      <p:sp>
        <p:nvSpPr>
          <p:cNvPr id="32" name="31 Rectángulo"/>
          <p:cNvSpPr/>
          <p:nvPr/>
        </p:nvSpPr>
        <p:spPr>
          <a:xfrm rot="5400000" flipH="1">
            <a:off x="4920214" y="-2116140"/>
            <a:ext cx="36000" cy="6840000"/>
          </a:xfrm>
          <a:prstGeom prst="rect">
            <a:avLst/>
          </a:prstGeom>
          <a:ln cmpd="thickThin">
            <a:solidFill>
              <a:schemeClr val="tx1"/>
            </a:solid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coolSlan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33" name="32 Rectángulo"/>
          <p:cNvSpPr/>
          <p:nvPr/>
        </p:nvSpPr>
        <p:spPr>
          <a:xfrm>
            <a:off x="2428860" y="6334780"/>
            <a:ext cx="4572000" cy="523220"/>
          </a:xfrm>
          <a:prstGeom prst="rect">
            <a:avLst/>
          </a:prstGeom>
        </p:spPr>
        <p:txBody>
          <a:bodyPr>
            <a:spAutoFit/>
          </a:bodyPr>
          <a:lstStyle/>
          <a:p>
            <a:pPr algn="ctr"/>
            <a:r>
              <a:rPr lang="pt-BR" sz="1400" dirty="0" err="1" smtClean="0">
                <a:ln w="12700">
                  <a:noFill/>
                </a:ln>
                <a:solidFill>
                  <a:schemeClr val="bg2">
                    <a:lumMod val="10000"/>
                  </a:schemeClr>
                </a:solidFill>
                <a:effectLst/>
              </a:rPr>
              <a:t>Ciudad</a:t>
            </a:r>
            <a:r>
              <a:rPr lang="pt-BR" sz="1400" dirty="0" smtClean="0">
                <a:ln w="12700">
                  <a:noFill/>
                </a:ln>
                <a:solidFill>
                  <a:schemeClr val="bg2">
                    <a:lumMod val="10000"/>
                  </a:schemeClr>
                </a:solidFill>
                <a:effectLst/>
              </a:rPr>
              <a:t>  </a:t>
            </a:r>
            <a:r>
              <a:rPr lang="pt-BR" sz="1400" dirty="0" err="1" smtClean="0">
                <a:ln w="12700">
                  <a:noFill/>
                </a:ln>
                <a:solidFill>
                  <a:schemeClr val="bg2">
                    <a:lumMod val="10000"/>
                  </a:schemeClr>
                </a:solidFill>
                <a:effectLst/>
              </a:rPr>
              <a:t>Universitaria</a:t>
            </a:r>
            <a:r>
              <a:rPr lang="pt-BR" sz="1400" dirty="0" smtClean="0">
                <a:ln w="12700">
                  <a:noFill/>
                </a:ln>
                <a:solidFill>
                  <a:schemeClr val="bg2">
                    <a:lumMod val="10000"/>
                  </a:schemeClr>
                </a:solidFill>
                <a:effectLst/>
              </a:rPr>
              <a:t>, México D. F. </a:t>
            </a:r>
          </a:p>
          <a:p>
            <a:pPr algn="ctr"/>
            <a:r>
              <a:rPr lang="pt-BR" sz="1400" dirty="0" smtClean="0">
                <a:ln w="12700">
                  <a:noFill/>
                </a:ln>
                <a:solidFill>
                  <a:schemeClr val="bg2">
                    <a:lumMod val="10000"/>
                  </a:schemeClr>
                </a:solidFill>
                <a:effectLst/>
              </a:rPr>
              <a:t>2011</a:t>
            </a:r>
          </a:p>
        </p:txBody>
      </p:sp>
      <p:sp>
        <p:nvSpPr>
          <p:cNvPr id="34" name="33 Rectángulo"/>
          <p:cNvSpPr/>
          <p:nvPr/>
        </p:nvSpPr>
        <p:spPr>
          <a:xfrm>
            <a:off x="2071670" y="1643050"/>
            <a:ext cx="5715040" cy="2492990"/>
          </a:xfrm>
          <a:prstGeom prst="rect">
            <a:avLst/>
          </a:prstGeom>
        </p:spPr>
        <p:txBody>
          <a:bodyPr wrap="square">
            <a:spAutoFit/>
          </a:bodyPr>
          <a:lstStyle/>
          <a:p>
            <a:pPr algn="ctr">
              <a:spcAft>
                <a:spcPts val="0"/>
              </a:spcAft>
            </a:pPr>
            <a:r>
              <a:rPr lang="es-MX" sz="2800" dirty="0" smtClean="0">
                <a:ln>
                  <a:solidFill>
                    <a:schemeClr val="tx1"/>
                  </a:solidFill>
                </a:ln>
                <a:latin typeface="Arial"/>
              </a:rPr>
              <a:t>Trabajo de Investigación Final</a:t>
            </a:r>
            <a:endParaRPr lang="es-MX" dirty="0" smtClean="0">
              <a:ln>
                <a:solidFill>
                  <a:schemeClr val="tx1"/>
                </a:solidFill>
              </a:ln>
              <a:latin typeface="Times New Roman"/>
              <a:ea typeface="Times New Roman"/>
            </a:endParaRPr>
          </a:p>
          <a:p>
            <a:pPr algn="ctr">
              <a:spcAft>
                <a:spcPts val="0"/>
              </a:spcAft>
            </a:pPr>
            <a:r>
              <a:rPr lang="es-MX" sz="2800" dirty="0" smtClean="0">
                <a:ln>
                  <a:solidFill>
                    <a:schemeClr val="tx1"/>
                  </a:solidFill>
                </a:ln>
                <a:latin typeface="Arial"/>
              </a:rPr>
              <a:t>TINF</a:t>
            </a:r>
            <a:endParaRPr lang="es-MX" dirty="0" smtClean="0">
              <a:ln>
                <a:solidFill>
                  <a:schemeClr val="tx1"/>
                </a:solidFill>
              </a:ln>
              <a:latin typeface="Times New Roman"/>
              <a:ea typeface="Times New Roman"/>
            </a:endParaRPr>
          </a:p>
          <a:p>
            <a:pPr algn="ctr">
              <a:spcAft>
                <a:spcPts val="0"/>
              </a:spcAft>
            </a:pPr>
            <a:r>
              <a:rPr lang="es-MX" sz="2800" dirty="0" smtClean="0">
                <a:ln>
                  <a:solidFill>
                    <a:schemeClr val="tx1"/>
                  </a:solidFill>
                </a:ln>
                <a:latin typeface="Arial"/>
              </a:rPr>
              <a:t>Título:</a:t>
            </a:r>
            <a:endParaRPr lang="es-MX" dirty="0" smtClean="0">
              <a:ln>
                <a:solidFill>
                  <a:schemeClr val="tx1"/>
                </a:solidFill>
              </a:ln>
              <a:latin typeface="Times New Roman"/>
              <a:ea typeface="Times New Roman"/>
            </a:endParaRPr>
          </a:p>
          <a:p>
            <a:pPr algn="ctr">
              <a:spcAft>
                <a:spcPts val="0"/>
              </a:spcAft>
            </a:pPr>
            <a:r>
              <a:rPr lang="es-ES_tradnl" sz="2400" dirty="0" smtClean="0">
                <a:ln>
                  <a:solidFill>
                    <a:schemeClr val="tx1"/>
                  </a:solidFill>
                </a:ln>
                <a:latin typeface="Arial"/>
                <a:ea typeface="Times New Roman"/>
              </a:rPr>
              <a:t>Crítica de la política social ante la desnutrición en Argentina</a:t>
            </a:r>
          </a:p>
          <a:p>
            <a:pPr algn="ctr">
              <a:spcAft>
                <a:spcPts val="0"/>
              </a:spcAft>
            </a:pPr>
            <a:r>
              <a:rPr lang="es-ES_tradnl" sz="2400" dirty="0" smtClean="0">
                <a:ln>
                  <a:solidFill>
                    <a:schemeClr val="tx1"/>
                  </a:solidFill>
                </a:ln>
                <a:latin typeface="Arial"/>
                <a:ea typeface="Times New Roman"/>
              </a:rPr>
              <a:t>Tamaño: </a:t>
            </a:r>
            <a:r>
              <a:rPr lang="es-ES_tradnl" sz="2400" dirty="0" smtClean="0">
                <a:ln>
                  <a:solidFill>
                    <a:schemeClr val="tx1"/>
                  </a:solidFill>
                </a:ln>
                <a:latin typeface="Arial"/>
                <a:ea typeface="Times New Roman"/>
              </a:rPr>
              <a:t>3.12</a:t>
            </a:r>
            <a:r>
              <a:rPr lang="es-ES_tradnl" sz="2400" dirty="0" smtClean="0">
                <a:ln>
                  <a:solidFill>
                    <a:schemeClr val="tx1"/>
                  </a:solidFill>
                </a:ln>
                <a:latin typeface="Arial"/>
                <a:ea typeface="Times New Roman"/>
              </a:rPr>
              <a:t> </a:t>
            </a:r>
            <a:r>
              <a:rPr lang="es-ES_tradnl" sz="2400" dirty="0" smtClean="0">
                <a:ln>
                  <a:solidFill>
                    <a:schemeClr val="tx1"/>
                  </a:solidFill>
                </a:ln>
                <a:latin typeface="Arial"/>
                <a:ea typeface="Times New Roman"/>
              </a:rPr>
              <a:t>MB</a:t>
            </a:r>
            <a:endParaRPr lang="es-MX" dirty="0" smtClean="0">
              <a:ln>
                <a:solidFill>
                  <a:schemeClr val="tx1"/>
                </a:solidFill>
              </a:ln>
              <a:latin typeface="Times New Roman"/>
              <a:ea typeface="Times New Roman"/>
            </a:endParaRPr>
          </a:p>
        </p:txBody>
      </p:sp>
      <p:pic>
        <p:nvPicPr>
          <p:cNvPr id="15" name="tchaikowsky - el lago de los cisnes (completo).mp3">
            <a:hlinkClick r:id="" action="ppaction://media"/>
          </p:cNvPr>
          <p:cNvPicPr>
            <a:picLocks noRot="1" noChangeAspect="1"/>
          </p:cNvPicPr>
          <p:nvPr>
            <a:audioFile r:link="rId1"/>
          </p:nvPr>
        </p:nvPicPr>
        <p:blipFill>
          <a:blip r:embed="rId5"/>
          <a:stretch>
            <a:fillRect/>
          </a:stretch>
        </p:blipFill>
        <p:spPr>
          <a:xfrm>
            <a:off x="7858148" y="571480"/>
            <a:ext cx="304800" cy="30480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1)">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2" showWhenStopped="0">
                <p:cTn id="7" fill="hold" display="0">
                  <p:stCondLst>
                    <p:cond delay="indefinite"/>
                  </p:stCondLst>
                  <p:endCondLst>
                    <p:cond evt="onPrev" delay="0">
                      <p:tgtEl>
                        <p:sldTgt/>
                      </p:tgtEl>
                    </p:cond>
                    <p:cond evt="onStopAudio" delay="0">
                      <p:tgtEl>
                        <p:sldTgt/>
                      </p:tgtEl>
                    </p:cond>
                  </p:endCondLst>
                </p:cTn>
                <p:tgtEl>
                  <p:spTgt spid="1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gif 1.gif"/>
          <p:cNvPicPr>
            <a:picLocks noChangeAspect="1"/>
          </p:cNvPicPr>
          <p:nvPr/>
        </p:nvPicPr>
        <p:blipFill>
          <a:blip r:embed="rId2"/>
          <a:stretch>
            <a:fillRect/>
          </a:stretch>
        </p:blipFill>
        <p:spPr>
          <a:xfrm>
            <a:off x="1214414" y="3071810"/>
            <a:ext cx="1571636" cy="1571636"/>
          </a:xfrm>
          <a:prstGeom prst="rect">
            <a:avLst/>
          </a:prstGeom>
        </p:spPr>
      </p:pic>
      <p:pic>
        <p:nvPicPr>
          <p:cNvPr id="6" name="5 Imagen" descr="SMW2yoshi.gif"/>
          <p:cNvPicPr>
            <a:picLocks noChangeAspect="1"/>
          </p:cNvPicPr>
          <p:nvPr/>
        </p:nvPicPr>
        <p:blipFill>
          <a:blip r:embed="rId3"/>
          <a:stretch>
            <a:fillRect/>
          </a:stretch>
        </p:blipFill>
        <p:spPr>
          <a:xfrm>
            <a:off x="7286644" y="4857760"/>
            <a:ext cx="857256" cy="884045"/>
          </a:xfrm>
          <a:prstGeom prst="rect">
            <a:avLst/>
          </a:prstGeom>
        </p:spPr>
      </p:pic>
      <p:sp>
        <p:nvSpPr>
          <p:cNvPr id="14" name="13 CuadroTexto"/>
          <p:cNvSpPr txBox="1"/>
          <p:nvPr/>
        </p:nvSpPr>
        <p:spPr>
          <a:xfrm>
            <a:off x="571472" y="1571612"/>
            <a:ext cx="4286280" cy="1846659"/>
          </a:xfrm>
          <a:prstGeom prst="rect">
            <a:avLst/>
          </a:prstGeom>
          <a:noFill/>
        </p:spPr>
        <p:txBody>
          <a:bodyPr wrap="square" rtlCol="0">
            <a:spAutoFit/>
          </a:bodyPr>
          <a:lstStyle/>
          <a:p>
            <a:pPr lvl="0" algn="just"/>
            <a:r>
              <a:rPr lang="es-ES_tradnl" sz="1900" dirty="0" smtClean="0">
                <a:latin typeface="Arial" pitchFamily="34" charset="0"/>
                <a:cs typeface="Arial" pitchFamily="34" charset="0"/>
              </a:rPr>
              <a:t>Para la determinación de los sistemas se debe partir, por consiguiente del análisis de cada uno de los comedores escolares que conforman la muestra o universo de la evaluación.</a:t>
            </a:r>
            <a:endParaRPr lang="es-MX" sz="1900" dirty="0" smtClean="0">
              <a:latin typeface="Arial" pitchFamily="34" charset="0"/>
              <a:cs typeface="Arial" pitchFamily="34" charset="0"/>
            </a:endParaRPr>
          </a:p>
        </p:txBody>
      </p:sp>
      <p:sp>
        <p:nvSpPr>
          <p:cNvPr id="15" name="14 CuadroTexto"/>
          <p:cNvSpPr txBox="1"/>
          <p:nvPr/>
        </p:nvSpPr>
        <p:spPr>
          <a:xfrm>
            <a:off x="785786" y="4500570"/>
            <a:ext cx="6286544" cy="1631216"/>
          </a:xfrm>
          <a:prstGeom prst="rect">
            <a:avLst/>
          </a:prstGeom>
          <a:noFill/>
        </p:spPr>
        <p:txBody>
          <a:bodyPr wrap="square" rtlCol="0">
            <a:spAutoFit/>
          </a:bodyPr>
          <a:lstStyle/>
          <a:p>
            <a:pPr algn="just"/>
            <a:r>
              <a:rPr lang="es-ES_tradnl" sz="2000" dirty="0" smtClean="0">
                <a:latin typeface="Arial" pitchFamily="34" charset="0"/>
                <a:cs typeface="Arial" pitchFamily="34" charset="0"/>
              </a:rPr>
              <a:t>                                                  </a:t>
            </a:r>
            <a:r>
              <a:rPr lang="es-ES_tradnl" sz="1900" dirty="0" smtClean="0">
                <a:latin typeface="Arial" pitchFamily="34" charset="0"/>
                <a:cs typeface="Arial" pitchFamily="34" charset="0"/>
              </a:rPr>
              <a:t>El PPSN es un programa y cada</a:t>
            </a:r>
            <a:r>
              <a:rPr lang="es-MX" sz="1900" dirty="0" smtClean="0">
                <a:latin typeface="Arial" pitchFamily="34" charset="0"/>
                <a:cs typeface="Arial" pitchFamily="34" charset="0"/>
              </a:rPr>
              <a:t> </a:t>
            </a:r>
            <a:r>
              <a:rPr lang="es-ES_tradnl" sz="1900" dirty="0" smtClean="0">
                <a:latin typeface="Arial" pitchFamily="34" charset="0"/>
                <a:cs typeface="Arial" pitchFamily="34" charset="0"/>
              </a:rPr>
              <a:t>uno de los comedores escolares un proyecto, que constituye la unidad a base de la que se construirán y compararán los sistemas.</a:t>
            </a:r>
            <a:endParaRPr lang="es-MX" sz="1900" dirty="0" smtClean="0">
              <a:latin typeface="Arial" pitchFamily="34" charset="0"/>
              <a:cs typeface="Arial" pitchFamily="34" charset="0"/>
            </a:endParaRPr>
          </a:p>
          <a:p>
            <a:endParaRPr lang="es-MX" sz="2000" dirty="0"/>
          </a:p>
        </p:txBody>
      </p:sp>
      <p:pic>
        <p:nvPicPr>
          <p:cNvPr id="16" name="15 Imagen" descr="com.jpg"/>
          <p:cNvPicPr>
            <a:picLocks noChangeAspect="1"/>
          </p:cNvPicPr>
          <p:nvPr/>
        </p:nvPicPr>
        <p:blipFill>
          <a:blip r:embed="rId4"/>
          <a:stretch>
            <a:fillRect/>
          </a:stretch>
        </p:blipFill>
        <p:spPr>
          <a:xfrm>
            <a:off x="5286380" y="1428736"/>
            <a:ext cx="3206213" cy="2571768"/>
          </a:xfrm>
          <a:prstGeom prst="rect">
            <a:avLst/>
          </a:prstGeom>
        </p:spPr>
      </p:pic>
      <p:sp>
        <p:nvSpPr>
          <p:cNvPr id="9" name="1 Título"/>
          <p:cNvSpPr>
            <a:spLocks noGrp="1"/>
          </p:cNvSpPr>
          <p:nvPr>
            <p:ph type="title"/>
          </p:nvPr>
        </p:nvSpPr>
        <p:spPr>
          <a:xfrm>
            <a:off x="0"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642910" y="1071546"/>
            <a:ext cx="3786214" cy="400110"/>
          </a:xfrm>
          <a:prstGeom prst="rect">
            <a:avLst/>
          </a:prstGeom>
          <a:noFill/>
        </p:spPr>
        <p:txBody>
          <a:bodyPr wrap="square" rtlCol="0">
            <a:spAutoFit/>
          </a:bodyPr>
          <a:lstStyle/>
          <a:p>
            <a:r>
              <a:rPr lang="es-ES_tradnl" sz="2000" b="1" dirty="0" smtClean="0">
                <a:latin typeface="Arial" pitchFamily="34" charset="0"/>
                <a:cs typeface="Arial" pitchFamily="34" charset="0"/>
              </a:rPr>
              <a:t>Donde: </a:t>
            </a:r>
            <a:endParaRPr lang="es-MX" sz="2000" dirty="0" smtClean="0">
              <a:latin typeface="Arial" pitchFamily="34" charset="0"/>
              <a:cs typeface="Arial" pitchFamily="34" charset="0"/>
            </a:endParaRPr>
          </a:p>
        </p:txBody>
      </p:sp>
      <p:graphicFrame>
        <p:nvGraphicFramePr>
          <p:cNvPr id="7" name="6 Tabla"/>
          <p:cNvGraphicFramePr>
            <a:graphicFrameLocks noGrp="1"/>
          </p:cNvGraphicFramePr>
          <p:nvPr/>
        </p:nvGraphicFramePr>
        <p:xfrm>
          <a:off x="1357290" y="1428736"/>
          <a:ext cx="6500858" cy="2769108"/>
        </p:xfrm>
        <a:graphic>
          <a:graphicData uri="http://schemas.openxmlformats.org/drawingml/2006/table">
            <a:tbl>
              <a:tblPr firstRow="1" bandRow="1">
                <a:tableStyleId>{2D5ABB26-0587-4C30-8999-92F81FD0307C}</a:tableStyleId>
              </a:tblPr>
              <a:tblGrid>
                <a:gridCol w="1253178"/>
                <a:gridCol w="5247680"/>
              </a:tblGrid>
              <a:tr h="370840">
                <a:tc>
                  <a:txBody>
                    <a:bodyPr/>
                    <a:lstStyle/>
                    <a:p>
                      <a:pPr algn="l">
                        <a:lnSpc>
                          <a:spcPct val="115000"/>
                        </a:lnSpc>
                        <a:spcAft>
                          <a:spcPts val="0"/>
                        </a:spcAft>
                      </a:pPr>
                      <a:endParaRPr lang="es-ES_tradnl" sz="1800" dirty="0">
                        <a:latin typeface="Arial" pitchFamily="34" charset="0"/>
                        <a:ea typeface="Calibri"/>
                        <a:cs typeface="Arial" pitchFamily="34" charset="0"/>
                      </a:endParaRPr>
                    </a:p>
                    <a:p>
                      <a:pPr algn="ctr">
                        <a:lnSpc>
                          <a:spcPct val="115000"/>
                        </a:lnSpc>
                        <a:spcAft>
                          <a:spcPts val="0"/>
                        </a:spcAft>
                      </a:pPr>
                      <a:r>
                        <a:rPr lang="es-ES_tradnl" sz="4800" b="1" dirty="0">
                          <a:latin typeface="Arial" pitchFamily="34" charset="0"/>
                          <a:ea typeface="Calibri"/>
                          <a:cs typeface="Arial" pitchFamily="34" charset="0"/>
                        </a:rPr>
                        <a:t>(*)</a:t>
                      </a:r>
                      <a:endParaRPr lang="es-MX" sz="1600" dirty="0">
                        <a:latin typeface="Arial" pitchFamily="34" charset="0"/>
                        <a:ea typeface="Calibri"/>
                        <a:cs typeface="Arial"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lvl="1" algn="l">
                        <a:lnSpc>
                          <a:spcPct val="115000"/>
                        </a:lnSpc>
                        <a:spcAft>
                          <a:spcPts val="0"/>
                        </a:spcAft>
                      </a:pPr>
                      <a:endParaRPr lang="es-MX" sz="1600" dirty="0">
                        <a:latin typeface="Arial" pitchFamily="34" charset="0"/>
                        <a:ea typeface="Calibri"/>
                        <a:cs typeface="Arial" pitchFamily="34" charset="0"/>
                      </a:endParaRPr>
                    </a:p>
                    <a:p>
                      <a:pPr marL="800100" lvl="1" indent="-342900" algn="l">
                        <a:lnSpc>
                          <a:spcPct val="115000"/>
                        </a:lnSpc>
                        <a:spcAft>
                          <a:spcPts val="0"/>
                        </a:spcAft>
                        <a:buFont typeface="+mj-lt"/>
                        <a:buAutoNum type="arabicParenBoth"/>
                      </a:pPr>
                      <a:r>
                        <a:rPr lang="es-ES_tradnl" sz="1800" b="1" dirty="0">
                          <a:latin typeface="Arial" pitchFamily="34" charset="0"/>
                          <a:ea typeface="Calibri"/>
                          <a:cs typeface="Arial" pitchFamily="34" charset="0"/>
                        </a:rPr>
                        <a:t>El PPSN-MEX*2001 = Es un programa</a:t>
                      </a:r>
                      <a:endParaRPr lang="es-MX" sz="1600" dirty="0">
                        <a:latin typeface="Arial" pitchFamily="34" charset="0"/>
                        <a:ea typeface="Calibri"/>
                        <a:cs typeface="Arial" pitchFamily="34" charset="0"/>
                      </a:endParaRPr>
                    </a:p>
                    <a:p>
                      <a:pPr marL="800100" lvl="1" indent="-342900" algn="l">
                        <a:lnSpc>
                          <a:spcPct val="115000"/>
                        </a:lnSpc>
                        <a:spcAft>
                          <a:spcPts val="0"/>
                        </a:spcAft>
                        <a:buFont typeface="+mj-lt"/>
                        <a:buAutoNum type="arabicParenBoth"/>
                      </a:pPr>
                      <a:r>
                        <a:rPr lang="es-ES_tradnl" sz="1800" b="1" dirty="0">
                          <a:latin typeface="Arial" pitchFamily="34" charset="0"/>
                          <a:ea typeface="Calibri"/>
                          <a:cs typeface="Arial" pitchFamily="34" charset="0"/>
                        </a:rPr>
                        <a:t>Cada comedor escolar = Un proyecto.</a:t>
                      </a:r>
                      <a:endParaRPr lang="es-MX" sz="1600" dirty="0">
                        <a:latin typeface="Arial" pitchFamily="34" charset="0"/>
                        <a:ea typeface="Calibri"/>
                        <a:cs typeface="Arial" pitchFamily="34" charset="0"/>
                      </a:endParaRPr>
                    </a:p>
                    <a:p>
                      <a:pPr marL="800100" lvl="1" indent="-342900" algn="l">
                        <a:lnSpc>
                          <a:spcPct val="115000"/>
                        </a:lnSpc>
                        <a:spcAft>
                          <a:spcPts val="0"/>
                        </a:spcAft>
                        <a:buFont typeface="+mj-lt"/>
                        <a:buAutoNum type="arabicParenBoth"/>
                      </a:pPr>
                      <a:r>
                        <a:rPr lang="es-ES_tradnl" sz="1800" b="1" dirty="0">
                          <a:latin typeface="Arial" pitchFamily="34" charset="0"/>
                          <a:ea typeface="Calibri"/>
                          <a:cs typeface="Arial" pitchFamily="34" charset="0"/>
                        </a:rPr>
                        <a:t>Cada proyecto</a:t>
                      </a:r>
                      <a:endParaRPr lang="es-MX" sz="1600" dirty="0">
                        <a:latin typeface="Arial" pitchFamily="34" charset="0"/>
                        <a:ea typeface="Calibri"/>
                        <a:cs typeface="Arial" pitchFamily="34" charset="0"/>
                      </a:endParaRPr>
                    </a:p>
                    <a:p>
                      <a:pPr lvl="1" algn="l">
                        <a:lnSpc>
                          <a:spcPct val="115000"/>
                        </a:lnSpc>
                        <a:spcAft>
                          <a:spcPts val="0"/>
                        </a:spcAft>
                      </a:pPr>
                      <a:r>
                        <a:rPr lang="es-MX" sz="1600" dirty="0">
                          <a:latin typeface="Arial" pitchFamily="34" charset="0"/>
                          <a:cs typeface="Arial" pitchFamily="34" charset="0"/>
                        </a:rPr>
                        <a:t/>
                      </a:r>
                      <a:br>
                        <a:rPr lang="es-MX" sz="1600" dirty="0">
                          <a:latin typeface="Arial" pitchFamily="34" charset="0"/>
                          <a:cs typeface="Arial" pitchFamily="34" charset="0"/>
                        </a:rPr>
                      </a:br>
                      <a:r>
                        <a:rPr lang="es-ES_tradnl" sz="1800" dirty="0">
                          <a:latin typeface="Arial" pitchFamily="34" charset="0"/>
                          <a:ea typeface="Calibri"/>
                          <a:cs typeface="Arial" pitchFamily="34" charset="0"/>
                        </a:rPr>
                        <a:t>                               </a:t>
                      </a:r>
                      <a:r>
                        <a:rPr lang="es-ES_tradnl" sz="1800" dirty="0" smtClean="0">
                          <a:latin typeface="Arial" pitchFamily="34" charset="0"/>
                          <a:ea typeface="Calibri"/>
                          <a:cs typeface="Arial" pitchFamily="34" charset="0"/>
                        </a:rPr>
                        <a:t>     </a:t>
                      </a:r>
                      <a:r>
                        <a:rPr lang="es-ES_tradnl" sz="1800" dirty="0">
                          <a:latin typeface="Arial" pitchFamily="34" charset="0"/>
                          <a:ea typeface="Calibri"/>
                          <a:cs typeface="Arial" pitchFamily="34" charset="0"/>
                        </a:rPr>
                        <a:t>Unidad básica de</a:t>
                      </a:r>
                      <a:endParaRPr lang="es-MX" sz="1600" dirty="0">
                        <a:latin typeface="Arial" pitchFamily="34" charset="0"/>
                        <a:ea typeface="Calibri"/>
                        <a:cs typeface="Arial" pitchFamily="34" charset="0"/>
                      </a:endParaRPr>
                    </a:p>
                    <a:p>
                      <a:pPr lvl="1" algn="l">
                        <a:lnSpc>
                          <a:spcPct val="115000"/>
                        </a:lnSpc>
                        <a:spcAft>
                          <a:spcPts val="0"/>
                        </a:spcAft>
                      </a:pPr>
                      <a:r>
                        <a:rPr lang="es-ES_tradnl" sz="1800" dirty="0">
                          <a:latin typeface="Arial" pitchFamily="34" charset="0"/>
                          <a:ea typeface="Calibri"/>
                          <a:cs typeface="Arial" pitchFamily="34" charset="0"/>
                        </a:rPr>
                        <a:t>     (A, B, C = UB) =   </a:t>
                      </a:r>
                      <a:r>
                        <a:rPr lang="es-ES_tradnl" sz="1800" dirty="0" smtClean="0">
                          <a:latin typeface="Arial" pitchFamily="34" charset="0"/>
                          <a:ea typeface="Calibri"/>
                          <a:cs typeface="Arial" pitchFamily="34" charset="0"/>
                        </a:rPr>
                        <a:t>comparación </a:t>
                      </a:r>
                      <a:r>
                        <a:rPr lang="es-ES_tradnl" sz="1800" dirty="0">
                          <a:latin typeface="Arial" pitchFamily="34" charset="0"/>
                          <a:ea typeface="Calibri"/>
                          <a:cs typeface="Arial" pitchFamily="34" charset="0"/>
                        </a:rPr>
                        <a:t>entre</a:t>
                      </a:r>
                      <a:endParaRPr lang="es-MX" sz="1600" dirty="0">
                        <a:latin typeface="Arial" pitchFamily="34" charset="0"/>
                        <a:ea typeface="Calibri"/>
                        <a:cs typeface="Arial" pitchFamily="34" charset="0"/>
                      </a:endParaRPr>
                    </a:p>
                    <a:p>
                      <a:pPr lvl="1" algn="l">
                        <a:lnSpc>
                          <a:spcPct val="115000"/>
                        </a:lnSpc>
                        <a:spcAft>
                          <a:spcPts val="0"/>
                        </a:spcAft>
                      </a:pPr>
                      <a:r>
                        <a:rPr lang="es-ES_tradnl" sz="1800" dirty="0">
                          <a:latin typeface="Arial" pitchFamily="34" charset="0"/>
                          <a:ea typeface="Calibri"/>
                          <a:cs typeface="Arial" pitchFamily="34" charset="0"/>
                        </a:rPr>
                        <a:t>                                    Los sistemas                  </a:t>
                      </a:r>
                      <a:endParaRPr lang="es-MX" sz="1600" dirty="0">
                        <a:latin typeface="Arial" pitchFamily="34" charset="0"/>
                        <a:ea typeface="Calibri"/>
                        <a:cs typeface="Arial" pitchFamily="34" charset="0"/>
                      </a:endParaRPr>
                    </a:p>
                    <a:p>
                      <a:pPr lvl="1" algn="l">
                        <a:lnSpc>
                          <a:spcPct val="115000"/>
                        </a:lnSpc>
                        <a:spcAft>
                          <a:spcPts val="0"/>
                        </a:spcAft>
                      </a:pPr>
                      <a:r>
                        <a:rPr lang="es-ES_tradnl" sz="1800" dirty="0">
                          <a:latin typeface="Arial" pitchFamily="34" charset="0"/>
                          <a:ea typeface="Calibri"/>
                          <a:cs typeface="Arial" pitchFamily="34" charset="0"/>
                        </a:rPr>
                        <a:t>            </a:t>
                      </a:r>
                      <a:endParaRPr lang="es-MX" sz="16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tcPr>
                </a:tc>
              </a:tr>
            </a:tbl>
          </a:graphicData>
        </a:graphic>
      </p:graphicFrame>
      <p:sp>
        <p:nvSpPr>
          <p:cNvPr id="9217" name="AutoShape 1"/>
          <p:cNvSpPr>
            <a:spLocks/>
          </p:cNvSpPr>
          <p:nvPr/>
        </p:nvSpPr>
        <p:spPr bwMode="auto">
          <a:xfrm>
            <a:off x="5214942" y="3000372"/>
            <a:ext cx="117157" cy="857256"/>
          </a:xfrm>
          <a:prstGeom prst="leftBrace">
            <a:avLst>
              <a:gd name="adj1" fmla="val 52924"/>
              <a:gd name="adj2" fmla="val 50000"/>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9" name="8 CuadroTexto"/>
          <p:cNvSpPr txBox="1"/>
          <p:nvPr/>
        </p:nvSpPr>
        <p:spPr>
          <a:xfrm>
            <a:off x="571472" y="4714884"/>
            <a:ext cx="7429552" cy="1538883"/>
          </a:xfrm>
          <a:prstGeom prst="rect">
            <a:avLst/>
          </a:prstGeom>
          <a:noFill/>
        </p:spPr>
        <p:txBody>
          <a:bodyPr wrap="square" rtlCol="0">
            <a:spAutoFit/>
          </a:bodyPr>
          <a:lstStyle/>
          <a:p>
            <a:pPr algn="just"/>
            <a:r>
              <a:rPr lang="es-ES_tradnl" sz="1900" dirty="0" smtClean="0">
                <a:latin typeface="Arial" pitchFamily="34" charset="0"/>
                <a:cs typeface="Arial" pitchFamily="34" charset="0"/>
              </a:rPr>
              <a:t>En este caso se consideran </a:t>
            </a:r>
            <a:r>
              <a:rPr lang="es-ES_tradnl" sz="1900" b="1" dirty="0" smtClean="0">
                <a:latin typeface="Arial" pitchFamily="34" charset="0"/>
                <a:cs typeface="Arial" pitchFamily="34" charset="0"/>
              </a:rPr>
              <a:t>tres posibles alternativas </a:t>
            </a:r>
            <a:r>
              <a:rPr lang="es-ES_tradnl" sz="1900" dirty="0" smtClean="0">
                <a:latin typeface="Arial" pitchFamily="34" charset="0"/>
                <a:cs typeface="Arial" pitchFamily="34" charset="0"/>
              </a:rPr>
              <a:t>de intervención, de las cuales solamente se desarrollará una (en el caso de una real evaluación deberá efectuarse el análisis de todas y cada una las alternativas consideradas).</a:t>
            </a:r>
            <a:endParaRPr lang="es-MX" sz="1900" dirty="0" smtClean="0">
              <a:latin typeface="Arial" pitchFamily="34" charset="0"/>
              <a:cs typeface="Arial" pitchFamily="34" charset="0"/>
            </a:endParaRPr>
          </a:p>
          <a:p>
            <a:endParaRPr lang="es-MX" dirty="0"/>
          </a:p>
        </p:txBody>
      </p:sp>
      <p:pic>
        <p:nvPicPr>
          <p:cNvPr id="10" name="9 Imagen" descr="images (3).jpg"/>
          <p:cNvPicPr>
            <a:picLocks noChangeAspect="1"/>
          </p:cNvPicPr>
          <p:nvPr/>
        </p:nvPicPr>
        <p:blipFill>
          <a:blip r:embed="rId2"/>
          <a:stretch>
            <a:fillRect/>
          </a:stretch>
        </p:blipFill>
        <p:spPr>
          <a:xfrm>
            <a:off x="1000100" y="2857496"/>
            <a:ext cx="1214446" cy="1619261"/>
          </a:xfrm>
          <a:prstGeom prst="rect">
            <a:avLst/>
          </a:prstGeom>
        </p:spPr>
      </p:pic>
      <p:sp>
        <p:nvSpPr>
          <p:cNvPr id="11" name="Text Box 2"/>
          <p:cNvSpPr txBox="1">
            <a:spLocks noChangeArrowheads="1"/>
          </p:cNvSpPr>
          <p:nvPr/>
        </p:nvSpPr>
        <p:spPr bwMode="auto">
          <a:xfrm>
            <a:off x="8001024" y="4929198"/>
            <a:ext cx="642942" cy="522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_tradnl" sz="3600" b="1" i="0" u="none" strike="noStrike" cap="none" normalizeH="0" baseline="0" dirty="0" smtClean="0">
                <a:ln>
                  <a:noFill/>
                </a:ln>
                <a:solidFill>
                  <a:schemeClr val="tx1"/>
                </a:solidFill>
                <a:effectLst/>
                <a:latin typeface="Arial" pitchFamily="34" charset="0"/>
              </a:rPr>
              <a:t>*</a:t>
            </a:r>
            <a:r>
              <a:rPr kumimoji="0" lang="es-ES_tradnl" sz="2800" b="1" i="0" u="none" strike="noStrike" cap="none" normalizeH="0" baseline="0" dirty="0" smtClean="0">
                <a:ln>
                  <a:noFill/>
                </a:ln>
                <a:solidFill>
                  <a:schemeClr val="tx1"/>
                </a:solidFill>
                <a:effectLst/>
                <a:latin typeface="Arial" pitchFamily="34" charset="0"/>
              </a:rPr>
              <a:t>3</a:t>
            </a:r>
            <a:endParaRPr kumimoji="0" lang="es-MX" sz="1800" b="0" i="0" u="none" strike="noStrike" cap="none" normalizeH="0" baseline="0" dirty="0" smtClean="0">
              <a:ln>
                <a:noFill/>
              </a:ln>
              <a:solidFill>
                <a:schemeClr val="tx1"/>
              </a:solidFill>
              <a:effectLst/>
              <a:latin typeface="Arial" pitchFamily="34" charset="0"/>
            </a:endParaRPr>
          </a:p>
        </p:txBody>
      </p:sp>
      <p:sp>
        <p:nvSpPr>
          <p:cNvPr id="13" name="1 Título"/>
          <p:cNvSpPr>
            <a:spLocks noGrp="1"/>
          </p:cNvSpPr>
          <p:nvPr>
            <p:ph type="title"/>
          </p:nvPr>
        </p:nvSpPr>
        <p:spPr>
          <a:xfrm>
            <a:off x="2714612"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12" name="11 Imagen" descr="gifs-estrellas.gif"/>
          <p:cNvPicPr>
            <a:picLocks noChangeAspect="1"/>
          </p:cNvPicPr>
          <p:nvPr/>
        </p:nvPicPr>
        <p:blipFill>
          <a:blip r:embed="rId3"/>
          <a:stretch>
            <a:fillRect/>
          </a:stretch>
        </p:blipFill>
        <p:spPr>
          <a:xfrm>
            <a:off x="785787" y="0"/>
            <a:ext cx="1143008" cy="1093312"/>
          </a:xfrm>
          <a:prstGeom prst="rect">
            <a:avLst/>
          </a:prstGeom>
        </p:spPr>
      </p:pic>
      <p:pic>
        <p:nvPicPr>
          <p:cNvPr id="14" name="13 Imagen" descr="estrellas (26).gif"/>
          <p:cNvPicPr>
            <a:picLocks noChangeAspect="1"/>
          </p:cNvPicPr>
          <p:nvPr/>
        </p:nvPicPr>
        <p:blipFill>
          <a:blip r:embed="rId4"/>
          <a:stretch>
            <a:fillRect/>
          </a:stretch>
        </p:blipFill>
        <p:spPr>
          <a:xfrm>
            <a:off x="7715272" y="2643182"/>
            <a:ext cx="1160868" cy="928694"/>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714348" y="1357298"/>
            <a:ext cx="7500990" cy="1846659"/>
          </a:xfrm>
          <a:prstGeom prst="rect">
            <a:avLst/>
          </a:prstGeom>
          <a:noFill/>
        </p:spPr>
        <p:txBody>
          <a:bodyPr wrap="square" rtlCol="0">
            <a:spAutoFit/>
          </a:bodyPr>
          <a:lstStyle/>
          <a:p>
            <a:pPr algn="just"/>
            <a:r>
              <a:rPr lang="es-ES_tradnl" sz="2000" dirty="0" smtClean="0">
                <a:latin typeface="Arial" pitchFamily="34" charset="0"/>
                <a:cs typeface="Arial" pitchFamily="34" charset="0"/>
              </a:rPr>
              <a:t>          </a:t>
            </a:r>
            <a:r>
              <a:rPr lang="es-ES_tradnl" sz="1900" dirty="0" smtClean="0">
                <a:latin typeface="Arial" pitchFamily="34" charset="0"/>
                <a:cs typeface="Arial" pitchFamily="34" charset="0"/>
              </a:rPr>
              <a:t>La tercera de las alternativas consideradas (sistema C) contempla la instalación de una cocina y su correspondiente bodega, en el recinto de la escuela. Además prevé la infraestructura para atender a aproximadamente 450 niños al día. La construcción considerada (prefabricada) tiene una vida útil de 7 años.</a:t>
            </a:r>
            <a:endParaRPr lang="es-MX" sz="1900" dirty="0" smtClean="0">
              <a:latin typeface="Arial" pitchFamily="34" charset="0"/>
              <a:cs typeface="Arial" pitchFamily="34" charset="0"/>
            </a:endParaRPr>
          </a:p>
          <a:p>
            <a:endParaRPr lang="es-MX" dirty="0"/>
          </a:p>
        </p:txBody>
      </p:sp>
      <p:sp>
        <p:nvSpPr>
          <p:cNvPr id="10" name="9 CuadroTexto"/>
          <p:cNvSpPr txBox="1"/>
          <p:nvPr/>
        </p:nvSpPr>
        <p:spPr>
          <a:xfrm>
            <a:off x="4714876" y="3429000"/>
            <a:ext cx="3571900" cy="2708434"/>
          </a:xfrm>
          <a:prstGeom prst="rect">
            <a:avLst/>
          </a:prstGeom>
          <a:noFill/>
        </p:spPr>
        <p:txBody>
          <a:bodyPr wrap="square" rtlCol="0">
            <a:spAutoFit/>
          </a:bodyPr>
          <a:lstStyle/>
          <a:p>
            <a:pPr algn="just"/>
            <a:r>
              <a:rPr lang="es-ES_tradnl" sz="1900" dirty="0" smtClean="0">
                <a:latin typeface="Arial" pitchFamily="34" charset="0"/>
                <a:cs typeface="Arial" pitchFamily="34" charset="0"/>
              </a:rPr>
              <a:t>          La estimación de los impactos esperados se hace sobre la base de las evaluaciones </a:t>
            </a:r>
            <a:r>
              <a:rPr lang="es-ES_tradnl" sz="1900" i="1" dirty="0" smtClean="0">
                <a:latin typeface="Arial" pitchFamily="34" charset="0"/>
                <a:cs typeface="Arial" pitchFamily="34" charset="0"/>
              </a:rPr>
              <a:t>ex post</a:t>
            </a:r>
            <a:r>
              <a:rPr lang="es-ES_tradnl" sz="1900" dirty="0" smtClean="0">
                <a:latin typeface="Arial" pitchFamily="34" charset="0"/>
                <a:cs typeface="Arial" pitchFamily="34" charset="0"/>
              </a:rPr>
              <a:t> que han permitido calcular los efectos que, en situaciones similares, resultaron de proyectos análogos.</a:t>
            </a:r>
            <a:endParaRPr lang="es-MX" sz="1900" dirty="0" smtClean="0">
              <a:latin typeface="Arial" pitchFamily="34" charset="0"/>
              <a:cs typeface="Arial" pitchFamily="34" charset="0"/>
            </a:endParaRPr>
          </a:p>
          <a:p>
            <a:endParaRPr lang="es-MX" dirty="0"/>
          </a:p>
        </p:txBody>
      </p:sp>
      <p:pic>
        <p:nvPicPr>
          <p:cNvPr id="11" name="12 Marcador de contenido" descr="images (4).jpg"/>
          <p:cNvPicPr>
            <a:picLocks noChangeAspect="1"/>
          </p:cNvPicPr>
          <p:nvPr/>
        </p:nvPicPr>
        <p:blipFill>
          <a:blip r:embed="rId2">
            <a:lum bright="-10000"/>
          </a:blip>
          <a:stretch>
            <a:fillRect/>
          </a:stretch>
        </p:blipFill>
        <p:spPr>
          <a:xfrm>
            <a:off x="857224" y="3214686"/>
            <a:ext cx="3600860" cy="2571768"/>
          </a:xfrm>
          <a:prstGeom prst="rect">
            <a:avLst/>
          </a:prstGeom>
        </p:spPr>
      </p:pic>
      <p:sp>
        <p:nvSpPr>
          <p:cNvPr id="12" name="1 Título"/>
          <p:cNvSpPr>
            <a:spLocks noGrp="1"/>
          </p:cNvSpPr>
          <p:nvPr>
            <p:ph type="title"/>
          </p:nvPr>
        </p:nvSpPr>
        <p:spPr>
          <a:xfrm>
            <a:off x="0"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6" name="5 Imagen" descr="FLORES4.gif"/>
          <p:cNvPicPr>
            <a:picLocks noChangeAspect="1"/>
          </p:cNvPicPr>
          <p:nvPr/>
        </p:nvPicPr>
        <p:blipFill>
          <a:blip r:embed="rId3" cstate="print"/>
          <a:stretch>
            <a:fillRect/>
          </a:stretch>
        </p:blipFill>
        <p:spPr>
          <a:xfrm>
            <a:off x="7072331" y="142852"/>
            <a:ext cx="1500198" cy="1200158"/>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785786" y="1357298"/>
            <a:ext cx="5286412" cy="1554272"/>
          </a:xfrm>
          <a:prstGeom prst="rect">
            <a:avLst/>
          </a:prstGeom>
          <a:noFill/>
        </p:spPr>
        <p:txBody>
          <a:bodyPr wrap="square" rtlCol="0">
            <a:spAutoFit/>
          </a:bodyPr>
          <a:lstStyle/>
          <a:p>
            <a:pPr algn="just"/>
            <a:r>
              <a:rPr lang="es-ES_tradnl" sz="1900" dirty="0" smtClean="0">
                <a:latin typeface="Arial" pitchFamily="34" charset="0"/>
                <a:cs typeface="Arial" pitchFamily="34" charset="0"/>
              </a:rPr>
              <a:t>  Utilizando</a:t>
            </a:r>
            <a:r>
              <a:rPr lang="es-MX" sz="1900" dirty="0" smtClean="0">
                <a:latin typeface="Arial" pitchFamily="34" charset="0"/>
                <a:cs typeface="Arial" pitchFamily="34" charset="0"/>
              </a:rPr>
              <a:t> </a:t>
            </a:r>
            <a:r>
              <a:rPr lang="es-ES_tradnl" sz="1900" dirty="0" smtClean="0">
                <a:latin typeface="Arial" pitchFamily="34" charset="0"/>
                <a:cs typeface="Arial" pitchFamily="34" charset="0"/>
              </a:rPr>
              <a:t>dichas evaluaciones, grupos de expertos determinaron el impacto predecible (dentro de márgenes) de los proyectos en consideración. Para lograr el acuerdo entre los expertos se utilizó la técnica </a:t>
            </a:r>
            <a:r>
              <a:rPr lang="es-ES_tradnl" sz="1900" dirty="0" err="1" smtClean="0">
                <a:latin typeface="Arial" pitchFamily="34" charset="0"/>
                <a:cs typeface="Arial" pitchFamily="34" charset="0"/>
              </a:rPr>
              <a:t>Delphin</a:t>
            </a:r>
            <a:r>
              <a:rPr lang="es-ES_tradnl" sz="1900" dirty="0" smtClean="0">
                <a:latin typeface="Arial" pitchFamily="34" charset="0"/>
                <a:cs typeface="Arial" pitchFamily="34" charset="0"/>
              </a:rPr>
              <a:t>. </a:t>
            </a:r>
            <a:r>
              <a:rPr lang="es-ES_tradnl" sz="1900" b="1" baseline="30000" dirty="0" smtClean="0">
                <a:latin typeface="Arial" pitchFamily="34" charset="0"/>
                <a:cs typeface="Arial" pitchFamily="34" charset="0"/>
              </a:rPr>
              <a:t>(</a:t>
            </a:r>
            <a:r>
              <a:rPr lang="es-ES_tradnl" sz="1900" b="1" baseline="30000" dirty="0" smtClean="0">
                <a:latin typeface="Arial" pitchFamily="34" charset="0"/>
                <a:cs typeface="Arial" pitchFamily="34" charset="0"/>
                <a:sym typeface="Symbol"/>
                <a:hlinkClick r:id="" action="ppaction://hlinkfile"/>
              </a:rPr>
              <a:t></a:t>
            </a:r>
            <a:r>
              <a:rPr lang="es-ES_tradnl" sz="1900" b="1" baseline="30000" dirty="0" smtClean="0">
                <a:latin typeface="Arial" pitchFamily="34" charset="0"/>
                <a:cs typeface="Arial" pitchFamily="34" charset="0"/>
              </a:rPr>
              <a:t>)</a:t>
            </a:r>
            <a:r>
              <a:rPr lang="es-ES_tradnl" sz="1900" b="1" dirty="0" smtClean="0">
                <a:latin typeface="Arial" pitchFamily="34" charset="0"/>
                <a:cs typeface="Arial" pitchFamily="34" charset="0"/>
              </a:rPr>
              <a:t> </a:t>
            </a:r>
            <a:endParaRPr lang="es-MX" sz="1900" dirty="0" smtClean="0">
              <a:latin typeface="Arial" pitchFamily="34" charset="0"/>
              <a:cs typeface="Arial" pitchFamily="34" charset="0"/>
            </a:endParaRPr>
          </a:p>
        </p:txBody>
      </p:sp>
      <p:sp>
        <p:nvSpPr>
          <p:cNvPr id="7" name="6 CuadroTexto"/>
          <p:cNvSpPr txBox="1"/>
          <p:nvPr/>
        </p:nvSpPr>
        <p:spPr>
          <a:xfrm>
            <a:off x="2928926" y="3500438"/>
            <a:ext cx="3857652" cy="1846659"/>
          </a:xfrm>
          <a:prstGeom prst="rect">
            <a:avLst/>
          </a:prstGeom>
          <a:noFill/>
        </p:spPr>
        <p:txBody>
          <a:bodyPr wrap="square" rtlCol="0">
            <a:spAutoFit/>
          </a:bodyPr>
          <a:lstStyle/>
          <a:p>
            <a:pPr algn="just"/>
            <a:r>
              <a:rPr lang="es-ES_tradnl" sz="1900" dirty="0" smtClean="0">
                <a:latin typeface="Arial" pitchFamily="34" charset="0"/>
                <a:cs typeface="Arial" pitchFamily="34" charset="0"/>
              </a:rPr>
              <a:t>Las tres alternativas proporcionan la misma cobertura: otorgar una ración diaria al grupo focal (440 alumnos), durante cinco días a la semana y por nueve meses en el año.</a:t>
            </a:r>
            <a:r>
              <a:rPr lang="es-MX" sz="1900" dirty="0" smtClean="0">
                <a:latin typeface="Arial" pitchFamily="34" charset="0"/>
                <a:cs typeface="Arial" pitchFamily="34" charset="0"/>
              </a:rPr>
              <a:t> </a:t>
            </a:r>
            <a:endParaRPr lang="es-MX" sz="1900" dirty="0"/>
          </a:p>
        </p:txBody>
      </p:sp>
      <p:sp>
        <p:nvSpPr>
          <p:cNvPr id="1026" name="Text Box 2"/>
          <p:cNvSpPr txBox="1">
            <a:spLocks noChangeArrowheads="1"/>
          </p:cNvSpPr>
          <p:nvPr/>
        </p:nvSpPr>
        <p:spPr bwMode="auto">
          <a:xfrm>
            <a:off x="6786579" y="4000504"/>
            <a:ext cx="571504" cy="9286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_tradnl" sz="3600" b="1" i="0" u="none" strike="noStrike" cap="none" normalizeH="0" baseline="0" dirty="0" smtClean="0">
                <a:ln>
                  <a:noFill/>
                </a:ln>
                <a:solidFill>
                  <a:schemeClr val="tx1"/>
                </a:solidFill>
                <a:effectLst/>
                <a:latin typeface="Arial" pitchFamily="34" charset="0"/>
              </a:rPr>
              <a:t>*</a:t>
            </a:r>
            <a:r>
              <a:rPr kumimoji="0" lang="es-ES_tradnl" sz="2800" b="1" i="0" u="none" strike="noStrike" cap="none" normalizeH="0" baseline="0" dirty="0" smtClean="0">
                <a:ln>
                  <a:noFill/>
                </a:ln>
                <a:solidFill>
                  <a:schemeClr val="tx1"/>
                </a:solidFill>
                <a:effectLst/>
                <a:latin typeface="Arial" pitchFamily="34" charset="0"/>
              </a:rPr>
              <a:t>3</a:t>
            </a:r>
            <a:endParaRPr kumimoji="0" lang="es-MX" sz="1800" b="0" i="0" u="none" strike="noStrike" cap="none" normalizeH="0" baseline="0" dirty="0" smtClean="0">
              <a:ln>
                <a:noFill/>
              </a:ln>
              <a:solidFill>
                <a:schemeClr val="tx1"/>
              </a:solidFill>
              <a:effectLst/>
              <a:latin typeface="Arial" pitchFamily="34" charset="0"/>
            </a:endParaRPr>
          </a:p>
        </p:txBody>
      </p:sp>
      <p:sp>
        <p:nvSpPr>
          <p:cNvPr id="9" name="8 Marcador de pie de página"/>
          <p:cNvSpPr>
            <a:spLocks noGrp="1"/>
          </p:cNvSpPr>
          <p:nvPr>
            <p:ph type="ftr" sz="quarter" idx="11"/>
          </p:nvPr>
        </p:nvSpPr>
        <p:spPr>
          <a:xfrm>
            <a:off x="428596" y="6505597"/>
            <a:ext cx="8072494" cy="352403"/>
          </a:xfrm>
        </p:spPr>
        <p:txBody>
          <a:bodyPr/>
          <a:lstStyle/>
          <a:p>
            <a:r>
              <a:rPr lang="es-MX" baseline="30000" dirty="0" smtClean="0">
                <a:solidFill>
                  <a:schemeClr val="tx1"/>
                </a:solidFill>
                <a:latin typeface="Arial" pitchFamily="34" charset="0"/>
                <a:cs typeface="Arial" pitchFamily="34" charset="0"/>
              </a:rPr>
              <a:t>(*) </a:t>
            </a:r>
            <a:r>
              <a:rPr lang="es-ES_tradnl" dirty="0" smtClean="0">
                <a:solidFill>
                  <a:schemeClr val="tx1"/>
                </a:solidFill>
                <a:latin typeface="Arial" pitchFamily="34" charset="0"/>
                <a:cs typeface="Arial" pitchFamily="34" charset="0"/>
              </a:rPr>
              <a:t>Véase: Zurita C, Jaime M. “Mercado y Comercialización en un proyecto”. </a:t>
            </a:r>
            <a:r>
              <a:rPr lang="es-ES_tradnl" dirty="0" err="1" smtClean="0">
                <a:solidFill>
                  <a:schemeClr val="tx1"/>
                </a:solidFill>
                <a:latin typeface="Arial" pitchFamily="34" charset="0"/>
                <a:cs typeface="Arial" pitchFamily="34" charset="0"/>
              </a:rPr>
              <a:t>Mimeo</a:t>
            </a:r>
            <a:r>
              <a:rPr lang="es-ES_tradnl" dirty="0" smtClean="0">
                <a:solidFill>
                  <a:schemeClr val="tx1"/>
                </a:solidFill>
                <a:latin typeface="Arial" pitchFamily="34" charset="0"/>
                <a:cs typeface="Arial" pitchFamily="34" charset="0"/>
              </a:rPr>
              <a:t>. FE- UNAM.1998 (N. del Co)</a:t>
            </a:r>
            <a:endParaRPr lang="es-MX" dirty="0" smtClean="0">
              <a:solidFill>
                <a:schemeClr val="tx1"/>
              </a:solidFill>
              <a:latin typeface="Arial" pitchFamily="34" charset="0"/>
              <a:cs typeface="Arial" pitchFamily="34" charset="0"/>
            </a:endParaRPr>
          </a:p>
          <a:p>
            <a:endParaRPr lang="es-MX" dirty="0"/>
          </a:p>
        </p:txBody>
      </p:sp>
      <p:pic>
        <p:nvPicPr>
          <p:cNvPr id="10" name="9 Imagen" descr="images (5).jpg"/>
          <p:cNvPicPr>
            <a:picLocks noChangeAspect="1"/>
          </p:cNvPicPr>
          <p:nvPr/>
        </p:nvPicPr>
        <p:blipFill>
          <a:blip r:embed="rId3"/>
          <a:stretch>
            <a:fillRect/>
          </a:stretch>
        </p:blipFill>
        <p:spPr>
          <a:xfrm>
            <a:off x="6357950" y="1500174"/>
            <a:ext cx="1714512" cy="1735943"/>
          </a:xfrm>
          <a:prstGeom prst="rect">
            <a:avLst/>
          </a:prstGeom>
        </p:spPr>
      </p:pic>
      <p:pic>
        <p:nvPicPr>
          <p:cNvPr id="12" name="11 Marcador de contenido" descr="images (6).jpg"/>
          <p:cNvPicPr>
            <a:picLocks noGrp="1" noChangeAspect="1"/>
          </p:cNvPicPr>
          <p:nvPr>
            <p:ph idx="1"/>
          </p:nvPr>
        </p:nvPicPr>
        <p:blipFill>
          <a:blip r:embed="rId4"/>
          <a:stretch>
            <a:fillRect/>
          </a:stretch>
        </p:blipFill>
        <p:spPr>
          <a:xfrm>
            <a:off x="1000100" y="3643314"/>
            <a:ext cx="1571636" cy="1571636"/>
          </a:xfrm>
        </p:spPr>
      </p:pic>
      <p:pic>
        <p:nvPicPr>
          <p:cNvPr id="13" name="12 Imagen" descr="gifs-animados-comida-pollo.gif"/>
          <p:cNvPicPr>
            <a:picLocks noChangeAspect="1"/>
          </p:cNvPicPr>
          <p:nvPr/>
        </p:nvPicPr>
        <p:blipFill>
          <a:blip r:embed="rId5"/>
          <a:stretch>
            <a:fillRect/>
          </a:stretch>
        </p:blipFill>
        <p:spPr>
          <a:xfrm>
            <a:off x="7215206" y="5286388"/>
            <a:ext cx="771525" cy="771525"/>
          </a:xfrm>
          <a:prstGeom prst="rect">
            <a:avLst/>
          </a:prstGeom>
        </p:spPr>
      </p:pic>
      <p:cxnSp>
        <p:nvCxnSpPr>
          <p:cNvPr id="11" name="10 Conector recto"/>
          <p:cNvCxnSpPr/>
          <p:nvPr/>
        </p:nvCxnSpPr>
        <p:spPr>
          <a:xfrm>
            <a:off x="285720" y="6500834"/>
            <a:ext cx="8501122" cy="1588"/>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5" name="1 Título"/>
          <p:cNvSpPr>
            <a:spLocks noGrp="1"/>
          </p:cNvSpPr>
          <p:nvPr>
            <p:ph type="title"/>
          </p:nvPr>
        </p:nvSpPr>
        <p:spPr>
          <a:xfrm>
            <a:off x="2714612"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16" name="Liszt rapsodia hungara n° 2439.mp3">
            <a:hlinkClick r:id="" action="ppaction://media"/>
          </p:cNvPr>
          <p:cNvPicPr>
            <a:picLocks noRot="1" noChangeAspect="1"/>
          </p:cNvPicPr>
          <p:nvPr>
            <a:audioFile r:link="rId1"/>
          </p:nvPr>
        </p:nvPicPr>
        <p:blipFill>
          <a:blip r:embed="rId6"/>
          <a:stretch>
            <a:fillRect/>
          </a:stretch>
        </p:blipFill>
        <p:spPr>
          <a:xfrm>
            <a:off x="785786" y="142852"/>
            <a:ext cx="304800" cy="304800"/>
          </a:xfrm>
          <a:prstGeom prst="rect">
            <a:avLst/>
          </a:prstGeom>
        </p:spPr>
      </p:pic>
      <p:pic>
        <p:nvPicPr>
          <p:cNvPr id="14" name="13 Imagen" descr="estrellas (26).gif"/>
          <p:cNvPicPr>
            <a:picLocks noChangeAspect="1"/>
          </p:cNvPicPr>
          <p:nvPr/>
        </p:nvPicPr>
        <p:blipFill>
          <a:blip r:embed="rId7"/>
          <a:stretch>
            <a:fillRect/>
          </a:stretch>
        </p:blipFill>
        <p:spPr>
          <a:xfrm>
            <a:off x="1214414" y="357166"/>
            <a:ext cx="881065" cy="70485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1)">
                                      <p:cBhvr>
                                        <p:cTn id="6" dur="1" fill="hold"/>
                                        <p:tgtEl>
                                          <p:spTgt spid="16"/>
                                        </p:tgtEl>
                                      </p:cBhvr>
                                    </p:cmd>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1000"/>
                                        <p:tgtEl>
                                          <p:spTgt spid="10"/>
                                        </p:tgtEl>
                                      </p:cBhvr>
                                    </p:animEffect>
                                  </p:childTnLst>
                                </p:cTn>
                              </p:par>
                            </p:childTnLst>
                          </p:cTn>
                        </p:par>
                        <p:par>
                          <p:cTn id="10" fill="hold">
                            <p:stCondLst>
                              <p:cond delay="1000"/>
                            </p:stCondLst>
                            <p:childTnLst>
                              <p:par>
                                <p:cTn id="11" presetID="13" presetClass="entr" presetSubtype="16"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plus(in)">
                                      <p:cBhvr>
                                        <p:cTn id="1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12" showWhenStopped="0">
                <p:cTn id="14" fill="hold" display="0">
                  <p:stCondLst>
                    <p:cond delay="indefinite"/>
                  </p:stCondLst>
                  <p:endCondLst>
                    <p:cond evt="onPrev" delay="0">
                      <p:tgtEl>
                        <p:sldTgt/>
                      </p:tgtEl>
                    </p:cond>
                    <p:cond evt="onStopAudio" delay="0">
                      <p:tgtEl>
                        <p:sldTgt/>
                      </p:tgtEl>
                    </p:cond>
                  </p:endCondLst>
                </p:cTn>
                <p:tgtEl>
                  <p:spTgt spid="1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428596" y="1428736"/>
            <a:ext cx="8072494" cy="2708434"/>
          </a:xfrm>
          <a:prstGeom prst="rect">
            <a:avLst/>
          </a:prstGeom>
          <a:noFill/>
        </p:spPr>
        <p:txBody>
          <a:bodyPr wrap="square" rtlCol="0">
            <a:spAutoFit/>
          </a:bodyPr>
          <a:lstStyle/>
          <a:p>
            <a:r>
              <a:rPr lang="es-ES_tradnl" sz="1900" b="1" dirty="0" smtClean="0">
                <a:latin typeface="Arial" pitchFamily="34" charset="0"/>
                <a:cs typeface="Arial" pitchFamily="34" charset="0"/>
              </a:rPr>
              <a:t>e) Costos</a:t>
            </a:r>
            <a:endParaRPr lang="es-MX" sz="1900" dirty="0" smtClean="0">
              <a:latin typeface="Arial" pitchFamily="34" charset="0"/>
              <a:cs typeface="Arial" pitchFamily="34" charset="0"/>
            </a:endParaRPr>
          </a:p>
          <a:p>
            <a:r>
              <a:rPr lang="es-ES_tradnl" sz="1900" i="1" dirty="0" smtClean="0">
                <a:latin typeface="Arial" pitchFamily="34" charset="0"/>
                <a:cs typeface="Arial" pitchFamily="34" charset="0"/>
              </a:rPr>
              <a:t> </a:t>
            </a:r>
            <a:endParaRPr lang="es-MX" sz="1900" dirty="0" smtClean="0">
              <a:latin typeface="Arial" pitchFamily="34" charset="0"/>
              <a:cs typeface="Arial" pitchFamily="34" charset="0"/>
            </a:endParaRPr>
          </a:p>
          <a:p>
            <a:pPr algn="just"/>
            <a:r>
              <a:rPr lang="es-ES_tradnl" sz="1900" dirty="0" smtClean="0">
                <a:latin typeface="Arial" pitchFamily="34" charset="0"/>
                <a:cs typeface="Arial" pitchFamily="34" charset="0"/>
              </a:rPr>
              <a:t>     La primera tarea consiste en construir la matriz de costos, para lo cual hay que identificar los correspondientes a cada alternativa.</a:t>
            </a:r>
            <a:endParaRPr lang="es-MX" sz="1900" dirty="0" smtClean="0">
              <a:latin typeface="Arial" pitchFamily="34" charset="0"/>
              <a:cs typeface="Arial" pitchFamily="34" charset="0"/>
            </a:endParaRPr>
          </a:p>
          <a:p>
            <a:pPr algn="just"/>
            <a:r>
              <a:rPr lang="es-ES_tradnl" sz="1900" dirty="0" smtClean="0">
                <a:latin typeface="Arial" pitchFamily="34" charset="0"/>
                <a:cs typeface="Arial" pitchFamily="34" charset="0"/>
              </a:rPr>
              <a:t> </a:t>
            </a:r>
            <a:endParaRPr lang="es-MX" sz="1900" dirty="0" smtClean="0">
              <a:latin typeface="Arial" pitchFamily="34" charset="0"/>
              <a:cs typeface="Arial" pitchFamily="34" charset="0"/>
            </a:endParaRPr>
          </a:p>
          <a:p>
            <a:pPr algn="just"/>
            <a:r>
              <a:rPr lang="es-ES_tradnl" sz="1900" dirty="0" smtClean="0">
                <a:latin typeface="Arial" pitchFamily="34" charset="0"/>
                <a:cs typeface="Arial" pitchFamily="34" charset="0"/>
              </a:rPr>
              <a:t>                                                                                                El objetivo</a:t>
            </a:r>
            <a:endParaRPr lang="es-MX" sz="1900" dirty="0" smtClean="0">
              <a:latin typeface="Arial" pitchFamily="34" charset="0"/>
              <a:cs typeface="Arial" pitchFamily="34" charset="0"/>
            </a:endParaRPr>
          </a:p>
          <a:p>
            <a:pPr algn="just"/>
            <a:r>
              <a:rPr lang="es-ES_tradnl" sz="1900" dirty="0" smtClean="0">
                <a:latin typeface="Arial" pitchFamily="34" charset="0"/>
                <a:cs typeface="Arial" pitchFamily="34" charset="0"/>
              </a:rPr>
              <a:t>es determinar el costo total anual (CTA) y el costo por unidad de producto (CUP), para cada una de los sistemas.</a:t>
            </a:r>
            <a:endParaRPr lang="es-MX" sz="1900" dirty="0" smtClean="0">
              <a:latin typeface="Arial" pitchFamily="34" charset="0"/>
              <a:cs typeface="Arial" pitchFamily="34" charset="0"/>
            </a:endParaRPr>
          </a:p>
          <a:p>
            <a:endParaRPr lang="es-MX" dirty="0"/>
          </a:p>
        </p:txBody>
      </p:sp>
      <p:graphicFrame>
        <p:nvGraphicFramePr>
          <p:cNvPr id="8" name="7 Tabla"/>
          <p:cNvGraphicFramePr>
            <a:graphicFrameLocks noGrp="1"/>
          </p:cNvGraphicFramePr>
          <p:nvPr/>
        </p:nvGraphicFramePr>
        <p:xfrm>
          <a:off x="1571604" y="4214818"/>
          <a:ext cx="6096000" cy="1357322"/>
        </p:xfrm>
        <a:graphic>
          <a:graphicData uri="http://schemas.openxmlformats.org/drawingml/2006/table">
            <a:tbl>
              <a:tblPr firstRow="1" bandRow="1">
                <a:tableStyleId>{2D5ABB26-0587-4C30-8999-92F81FD0307C}</a:tableStyleId>
              </a:tblPr>
              <a:tblGrid>
                <a:gridCol w="1500198"/>
                <a:gridCol w="2643206"/>
                <a:gridCol w="1952596"/>
              </a:tblGrid>
              <a:tr h="1357322">
                <a:tc>
                  <a:txBody>
                    <a:bodyPr/>
                    <a:lstStyle/>
                    <a:p>
                      <a:pPr algn="ctr">
                        <a:lnSpc>
                          <a:spcPct val="115000"/>
                        </a:lnSpc>
                        <a:spcAft>
                          <a:spcPts val="0"/>
                        </a:spcAft>
                      </a:pPr>
                      <a:endParaRPr lang="es-ES_tradnl" sz="1600" b="1" dirty="0" smtClean="0">
                        <a:latin typeface="Arial" pitchFamily="34" charset="0"/>
                        <a:ea typeface="Calibri"/>
                        <a:cs typeface="Arial" pitchFamily="34" charset="0"/>
                      </a:endParaRPr>
                    </a:p>
                    <a:p>
                      <a:pPr algn="ctr">
                        <a:lnSpc>
                          <a:spcPct val="115000"/>
                        </a:lnSpc>
                        <a:spcAft>
                          <a:spcPts val="0"/>
                        </a:spcAft>
                      </a:pPr>
                      <a:r>
                        <a:rPr lang="es-ES_tradnl" sz="3200" b="1" dirty="0" smtClean="0">
                          <a:latin typeface="Arial" pitchFamily="34" charset="0"/>
                          <a:ea typeface="Calibri"/>
                          <a:cs typeface="Arial" pitchFamily="34" charset="0"/>
                        </a:rPr>
                        <a:t>(*)</a:t>
                      </a:r>
                      <a:endParaRPr lang="es-MX" sz="1400" dirty="0">
                        <a:latin typeface="Arial" pitchFamily="34" charset="0"/>
                        <a:ea typeface="Calibri"/>
                        <a:cs typeface="Arial"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just">
                        <a:lnSpc>
                          <a:spcPct val="115000"/>
                        </a:lnSpc>
                        <a:spcAft>
                          <a:spcPts val="0"/>
                        </a:spcAft>
                      </a:pPr>
                      <a:endParaRPr lang="es-ES_tradnl" sz="1900" b="1" dirty="0" smtClean="0">
                        <a:latin typeface="Arial" pitchFamily="34" charset="0"/>
                        <a:ea typeface="Calibri"/>
                        <a:cs typeface="Arial" pitchFamily="34" charset="0"/>
                      </a:endParaRPr>
                    </a:p>
                    <a:p>
                      <a:pPr algn="just">
                        <a:lnSpc>
                          <a:spcPct val="115000"/>
                        </a:lnSpc>
                        <a:spcAft>
                          <a:spcPts val="0"/>
                        </a:spcAft>
                      </a:pPr>
                      <a:r>
                        <a:rPr lang="es-ES_tradnl" sz="1900" b="1" dirty="0" smtClean="0">
                          <a:latin typeface="Arial" pitchFamily="34" charset="0"/>
                          <a:ea typeface="Calibri"/>
                          <a:cs typeface="Arial" pitchFamily="34" charset="0"/>
                        </a:rPr>
                        <a:t>CTA</a:t>
                      </a:r>
                      <a:r>
                        <a:rPr lang="es-ES_tradnl" sz="1900" b="1" dirty="0">
                          <a:latin typeface="Arial" pitchFamily="34" charset="0"/>
                          <a:ea typeface="Calibri"/>
                          <a:cs typeface="Arial" pitchFamily="34" charset="0"/>
                        </a:rPr>
                        <a:t>= CK + CO</a:t>
                      </a:r>
                      <a:endParaRPr lang="es-MX" sz="1900" dirty="0">
                        <a:latin typeface="Arial" pitchFamily="34" charset="0"/>
                        <a:ea typeface="Calibri"/>
                        <a:cs typeface="Arial" pitchFamily="34" charset="0"/>
                      </a:endParaRPr>
                    </a:p>
                    <a:p>
                      <a:pPr algn="just">
                        <a:lnSpc>
                          <a:spcPct val="115000"/>
                        </a:lnSpc>
                        <a:spcAft>
                          <a:spcPts val="0"/>
                        </a:spcAft>
                      </a:pPr>
                      <a:r>
                        <a:rPr lang="es-ES_tradnl" sz="1900" b="1" dirty="0">
                          <a:latin typeface="Arial" pitchFamily="34" charset="0"/>
                          <a:ea typeface="Calibri"/>
                          <a:cs typeface="Arial" pitchFamily="34" charset="0"/>
                        </a:rPr>
                        <a:t>CUP = CTA: OFERTA</a:t>
                      </a:r>
                      <a:endParaRPr lang="es-MX" sz="19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ES_tradnl" sz="1900" i="1" dirty="0">
                          <a:latin typeface="Arial" pitchFamily="34" charset="0"/>
                          <a:ea typeface="Calibri"/>
                          <a:cs typeface="Arial" pitchFamily="34" charset="0"/>
                        </a:rPr>
                        <a:t>Para</a:t>
                      </a:r>
                      <a:endParaRPr lang="es-MX" sz="1900" dirty="0">
                        <a:latin typeface="Arial" pitchFamily="34" charset="0"/>
                        <a:ea typeface="Calibri"/>
                        <a:cs typeface="Arial" pitchFamily="34" charset="0"/>
                      </a:endParaRPr>
                    </a:p>
                    <a:p>
                      <a:pPr algn="ctr">
                        <a:lnSpc>
                          <a:spcPct val="115000"/>
                        </a:lnSpc>
                        <a:spcAft>
                          <a:spcPts val="0"/>
                        </a:spcAft>
                      </a:pPr>
                      <a:r>
                        <a:rPr lang="es-ES_tradnl" sz="1900" i="1" dirty="0" smtClean="0">
                          <a:latin typeface="Arial" pitchFamily="34" charset="0"/>
                          <a:ea typeface="Calibri"/>
                          <a:cs typeface="Arial" pitchFamily="34" charset="0"/>
                        </a:rPr>
                        <a:t>A</a:t>
                      </a:r>
                      <a:endParaRPr lang="es-MX" sz="1900" dirty="0">
                        <a:latin typeface="Arial" pitchFamily="34" charset="0"/>
                        <a:ea typeface="Calibri"/>
                        <a:cs typeface="Arial" pitchFamily="34" charset="0"/>
                      </a:endParaRPr>
                    </a:p>
                    <a:p>
                      <a:pPr algn="ctr">
                        <a:lnSpc>
                          <a:spcPct val="115000"/>
                        </a:lnSpc>
                        <a:spcAft>
                          <a:spcPts val="0"/>
                        </a:spcAft>
                      </a:pPr>
                      <a:r>
                        <a:rPr lang="es-ES_tradnl" sz="1900" i="1" dirty="0">
                          <a:latin typeface="Arial" pitchFamily="34" charset="0"/>
                          <a:ea typeface="Calibri"/>
                          <a:cs typeface="Arial" pitchFamily="34" charset="0"/>
                        </a:rPr>
                        <a:t>B</a:t>
                      </a:r>
                      <a:endParaRPr lang="es-MX" sz="1900" dirty="0">
                        <a:latin typeface="Arial" pitchFamily="34" charset="0"/>
                        <a:ea typeface="Calibri"/>
                        <a:cs typeface="Arial" pitchFamily="34" charset="0"/>
                      </a:endParaRPr>
                    </a:p>
                    <a:p>
                      <a:pPr algn="ctr">
                        <a:lnSpc>
                          <a:spcPct val="115000"/>
                        </a:lnSpc>
                        <a:spcAft>
                          <a:spcPts val="0"/>
                        </a:spcAft>
                      </a:pPr>
                      <a:r>
                        <a:rPr lang="es-ES_tradnl" sz="1900" i="1" dirty="0">
                          <a:latin typeface="Arial" pitchFamily="34" charset="0"/>
                          <a:ea typeface="Calibri"/>
                          <a:cs typeface="Arial" pitchFamily="34" charset="0"/>
                        </a:rPr>
                        <a:t>C</a:t>
                      </a:r>
                      <a:endParaRPr lang="es-MX" sz="19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tcPr>
                </a:tc>
              </a:tr>
            </a:tbl>
          </a:graphicData>
        </a:graphic>
      </p:graphicFrame>
      <p:sp>
        <p:nvSpPr>
          <p:cNvPr id="2050" name="AutoShape 2"/>
          <p:cNvSpPr>
            <a:spLocks/>
          </p:cNvSpPr>
          <p:nvPr/>
        </p:nvSpPr>
        <p:spPr bwMode="auto">
          <a:xfrm>
            <a:off x="6072198" y="4214818"/>
            <a:ext cx="142876" cy="1285884"/>
          </a:xfrm>
          <a:prstGeom prst="leftBrace">
            <a:avLst>
              <a:gd name="adj1" fmla="val 50000"/>
              <a:gd name="adj2" fmla="val 50000"/>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pic>
        <p:nvPicPr>
          <p:cNvPr id="9" name="8 Imagen" descr="sesamestreet41.gif"/>
          <p:cNvPicPr>
            <a:picLocks noChangeAspect="1"/>
          </p:cNvPicPr>
          <p:nvPr/>
        </p:nvPicPr>
        <p:blipFill>
          <a:blip r:embed="rId3"/>
          <a:stretch>
            <a:fillRect/>
          </a:stretch>
        </p:blipFill>
        <p:spPr>
          <a:xfrm>
            <a:off x="6643702" y="642918"/>
            <a:ext cx="1500198" cy="1242025"/>
          </a:xfrm>
          <a:prstGeom prst="rect">
            <a:avLst/>
          </a:prstGeom>
        </p:spPr>
      </p:pic>
      <p:sp>
        <p:nvSpPr>
          <p:cNvPr id="12" name="1 Título"/>
          <p:cNvSpPr>
            <a:spLocks noGrp="1"/>
          </p:cNvSpPr>
          <p:nvPr>
            <p:ph type="title"/>
          </p:nvPr>
        </p:nvSpPr>
        <p:spPr>
          <a:xfrm>
            <a:off x="0"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10" name="9 Imagen" descr="Gatos-02.gif"/>
          <p:cNvPicPr>
            <a:picLocks noChangeAspect="1"/>
          </p:cNvPicPr>
          <p:nvPr/>
        </p:nvPicPr>
        <p:blipFill>
          <a:blip r:embed="rId4"/>
          <a:stretch>
            <a:fillRect/>
          </a:stretch>
        </p:blipFill>
        <p:spPr>
          <a:xfrm>
            <a:off x="428596" y="5072074"/>
            <a:ext cx="1500198" cy="1260522"/>
          </a:xfrm>
          <a:prstGeom prst="rect">
            <a:avLst/>
          </a:prstGeom>
        </p:spPr>
      </p:pic>
      <p:pic>
        <p:nvPicPr>
          <p:cNvPr id="11" name="10 Imagen" descr="estrella89.gif"/>
          <p:cNvPicPr>
            <a:picLocks noChangeAspect="1"/>
          </p:cNvPicPr>
          <p:nvPr/>
        </p:nvPicPr>
        <p:blipFill>
          <a:blip r:embed="rId5"/>
          <a:stretch>
            <a:fillRect/>
          </a:stretch>
        </p:blipFill>
        <p:spPr>
          <a:xfrm>
            <a:off x="7403472" y="5214949"/>
            <a:ext cx="1026179" cy="1000133"/>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Tabla"/>
          <p:cNvGraphicFramePr>
            <a:graphicFrameLocks noGrp="1"/>
          </p:cNvGraphicFramePr>
          <p:nvPr/>
        </p:nvGraphicFramePr>
        <p:xfrm>
          <a:off x="928662" y="1357298"/>
          <a:ext cx="7143800" cy="1467200"/>
        </p:xfrm>
        <a:graphic>
          <a:graphicData uri="http://schemas.openxmlformats.org/drawingml/2006/table">
            <a:tbl>
              <a:tblPr firstRow="1" bandRow="1">
                <a:tableStyleId>{5C22544A-7EE6-4342-B048-85BDC9FD1C3A}</a:tableStyleId>
              </a:tblPr>
              <a:tblGrid>
                <a:gridCol w="6015833"/>
                <a:gridCol w="1127967"/>
              </a:tblGrid>
              <a:tr h="251373">
                <a:tc>
                  <a:txBody>
                    <a:bodyPr/>
                    <a:lstStyle/>
                    <a:p>
                      <a:pPr>
                        <a:lnSpc>
                          <a:spcPct val="115000"/>
                        </a:lnSpc>
                        <a:spcAft>
                          <a:spcPts val="0"/>
                        </a:spcAft>
                      </a:pPr>
                      <a:r>
                        <a:rPr lang="es-ES_tradnl" sz="1500" dirty="0">
                          <a:latin typeface="Arial"/>
                          <a:ea typeface="Calibri"/>
                          <a:cs typeface="Times New Roman"/>
                        </a:rPr>
                        <a:t>Los datos básicos del proyecto son:</a:t>
                      </a:r>
                      <a:endParaRPr lang="es-MX" sz="1500" dirty="0">
                        <a:latin typeface="Calibri"/>
                        <a:ea typeface="Calibri"/>
                        <a:cs typeface="Times New Roman"/>
                      </a:endParaRPr>
                    </a:p>
                  </a:txBody>
                  <a:tcPr marL="68580" marR="68580" marT="0" marB="0" anchor="ctr"/>
                </a:tc>
                <a:tc>
                  <a:txBody>
                    <a:bodyPr/>
                    <a:lstStyle/>
                    <a:p>
                      <a:pPr>
                        <a:lnSpc>
                          <a:spcPct val="115000"/>
                        </a:lnSpc>
                        <a:spcAft>
                          <a:spcPts val="0"/>
                        </a:spcAft>
                      </a:pPr>
                      <a:endParaRPr lang="es-ES_tradnl" sz="1500">
                        <a:latin typeface="Arial"/>
                        <a:ea typeface="Calibri"/>
                        <a:cs typeface="Times New Roman"/>
                      </a:endParaRPr>
                    </a:p>
                  </a:txBody>
                  <a:tcPr marL="68580" marR="68580" marT="0" marB="0" anchor="ctr"/>
                </a:tc>
              </a:tr>
              <a:tr h="277801">
                <a:tc>
                  <a:txBody>
                    <a:bodyPr/>
                    <a:lstStyle/>
                    <a:p>
                      <a:pPr>
                        <a:lnSpc>
                          <a:spcPct val="115000"/>
                        </a:lnSpc>
                        <a:spcAft>
                          <a:spcPts val="0"/>
                        </a:spcAft>
                      </a:pPr>
                      <a:r>
                        <a:rPr lang="es-ES_tradnl" sz="1500" dirty="0">
                          <a:latin typeface="Arial"/>
                          <a:ea typeface="Calibri"/>
                          <a:cs typeface="Times New Roman"/>
                        </a:rPr>
                        <a:t>Duración prevista                                                                                              </a:t>
                      </a:r>
                      <a:endParaRPr lang="es-MX" sz="15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500" dirty="0">
                          <a:latin typeface="Arial"/>
                          <a:ea typeface="Calibri"/>
                          <a:cs typeface="Times New Roman"/>
                        </a:rPr>
                        <a:t>7 años</a:t>
                      </a:r>
                      <a:endParaRPr lang="es-MX" sz="1500" dirty="0">
                        <a:latin typeface="Calibri"/>
                        <a:ea typeface="Calibri"/>
                        <a:cs typeface="Times New Roman"/>
                      </a:endParaRPr>
                    </a:p>
                  </a:txBody>
                  <a:tcPr marL="68580" marR="68580" marT="0" marB="0" anchor="ctr"/>
                </a:tc>
              </a:tr>
              <a:tr h="251373">
                <a:tc>
                  <a:txBody>
                    <a:bodyPr/>
                    <a:lstStyle/>
                    <a:p>
                      <a:pPr>
                        <a:lnSpc>
                          <a:spcPct val="115000"/>
                        </a:lnSpc>
                        <a:spcAft>
                          <a:spcPts val="0"/>
                        </a:spcAft>
                      </a:pPr>
                      <a:r>
                        <a:rPr lang="es-ES_tradnl" sz="1500" dirty="0">
                          <a:latin typeface="Arial"/>
                          <a:ea typeface="Calibri"/>
                          <a:cs typeface="Times New Roman"/>
                        </a:rPr>
                        <a:t>Tasa social de descuento a utilizar                                                                  </a:t>
                      </a:r>
                      <a:endParaRPr lang="es-MX" sz="15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500" dirty="0">
                          <a:latin typeface="Arial"/>
                          <a:ea typeface="Calibri"/>
                          <a:cs typeface="Times New Roman"/>
                        </a:rPr>
                        <a:t>10 %</a:t>
                      </a:r>
                      <a:endParaRPr lang="es-MX" sz="1500" dirty="0">
                        <a:latin typeface="Calibri"/>
                        <a:ea typeface="Calibri"/>
                        <a:cs typeface="Times New Roman"/>
                      </a:endParaRPr>
                    </a:p>
                  </a:txBody>
                  <a:tcPr marL="68580" marR="68580" marT="0" marB="0" anchor="ctr"/>
                </a:tc>
              </a:tr>
              <a:tr h="251373">
                <a:tc>
                  <a:txBody>
                    <a:bodyPr/>
                    <a:lstStyle/>
                    <a:p>
                      <a:pPr>
                        <a:lnSpc>
                          <a:spcPct val="115000"/>
                        </a:lnSpc>
                        <a:spcAft>
                          <a:spcPts val="0"/>
                        </a:spcAft>
                      </a:pPr>
                      <a:r>
                        <a:rPr lang="es-ES_tradnl" sz="1500" dirty="0">
                          <a:latin typeface="Arial"/>
                          <a:ea typeface="Calibri"/>
                          <a:cs typeface="Times New Roman"/>
                        </a:rPr>
                        <a:t>Tasa de inflación</a:t>
                      </a:r>
                      <a:r>
                        <a:rPr lang="es-ES_tradnl" sz="1500" b="1" dirty="0">
                          <a:latin typeface="Arial"/>
                          <a:ea typeface="Calibri"/>
                          <a:cs typeface="Times New Roman"/>
                        </a:rPr>
                        <a:t>*</a:t>
                      </a:r>
                      <a:r>
                        <a:rPr lang="es-ES_tradnl" sz="1500" dirty="0">
                          <a:latin typeface="Arial"/>
                          <a:ea typeface="Calibri"/>
                          <a:cs typeface="Times New Roman"/>
                        </a:rPr>
                        <a:t> (mensual) estimada                                                              </a:t>
                      </a:r>
                      <a:endParaRPr lang="es-MX" sz="15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500" dirty="0">
                          <a:latin typeface="Arial"/>
                          <a:ea typeface="Calibri"/>
                          <a:cs typeface="Times New Roman"/>
                        </a:rPr>
                        <a:t>2 %</a:t>
                      </a:r>
                      <a:endParaRPr lang="es-MX" sz="1500" dirty="0">
                        <a:latin typeface="Calibri"/>
                        <a:ea typeface="Calibri"/>
                        <a:cs typeface="Times New Roman"/>
                      </a:endParaRPr>
                    </a:p>
                  </a:txBody>
                  <a:tcPr marL="68580" marR="68580" marT="0" marB="0" anchor="ctr"/>
                </a:tc>
              </a:tr>
              <a:tr h="400729">
                <a:tc>
                  <a:txBody>
                    <a:bodyPr/>
                    <a:lstStyle/>
                    <a:p>
                      <a:pPr>
                        <a:lnSpc>
                          <a:spcPct val="115000"/>
                        </a:lnSpc>
                        <a:spcAft>
                          <a:spcPts val="0"/>
                        </a:spcAft>
                      </a:pPr>
                      <a:r>
                        <a:rPr lang="es-ES_tradnl" sz="1500" dirty="0">
                          <a:latin typeface="Arial"/>
                          <a:ea typeface="Calibri"/>
                          <a:cs typeface="Times New Roman"/>
                        </a:rPr>
                        <a:t>Número de meses de funcionamiento del comedor (marzo-diciembre)            </a:t>
                      </a:r>
                      <a:endParaRPr lang="es-MX" sz="15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500" dirty="0">
                          <a:latin typeface="Arial"/>
                          <a:ea typeface="Calibri"/>
                          <a:cs typeface="Times New Roman"/>
                        </a:rPr>
                        <a:t>9</a:t>
                      </a:r>
                      <a:endParaRPr lang="es-MX" sz="1500" dirty="0">
                        <a:latin typeface="Calibri"/>
                        <a:ea typeface="Calibri"/>
                        <a:cs typeface="Times New Roman"/>
                      </a:endParaRPr>
                    </a:p>
                  </a:txBody>
                  <a:tcPr marL="68580" marR="68580" marT="0" marB="0" anchor="ctr"/>
                </a:tc>
              </a:tr>
            </a:tbl>
          </a:graphicData>
        </a:graphic>
      </p:graphicFrame>
      <p:sp>
        <p:nvSpPr>
          <p:cNvPr id="9" name="8 CuadroTexto"/>
          <p:cNvSpPr txBox="1"/>
          <p:nvPr/>
        </p:nvSpPr>
        <p:spPr>
          <a:xfrm>
            <a:off x="785786" y="3000372"/>
            <a:ext cx="7500990" cy="461665"/>
          </a:xfrm>
          <a:prstGeom prst="rect">
            <a:avLst/>
          </a:prstGeom>
          <a:noFill/>
        </p:spPr>
        <p:txBody>
          <a:bodyPr wrap="square" rtlCol="0">
            <a:spAutoFit/>
          </a:bodyPr>
          <a:lstStyle/>
          <a:p>
            <a:pPr algn="just"/>
            <a:r>
              <a:rPr lang="es-ES_tradnl" sz="1200" dirty="0" smtClean="0">
                <a:latin typeface="Arial" pitchFamily="34" charset="0"/>
                <a:cs typeface="Arial" pitchFamily="34" charset="0"/>
              </a:rPr>
              <a:t> </a:t>
            </a:r>
            <a:r>
              <a:rPr lang="es-ES_tradnl" sz="1200" b="1" dirty="0" smtClean="0">
                <a:latin typeface="Arial" pitchFamily="34" charset="0"/>
                <a:cs typeface="Arial" pitchFamily="34" charset="0"/>
              </a:rPr>
              <a:t>*</a:t>
            </a:r>
            <a:r>
              <a:rPr lang="es-ES_tradnl" sz="1200" dirty="0" smtClean="0">
                <a:latin typeface="Arial" pitchFamily="34" charset="0"/>
                <a:cs typeface="Arial" pitchFamily="34" charset="0"/>
              </a:rPr>
              <a:t>Se refiere a la inflación estimada que afecta el precio de los insumos que requiere al proyecto, la cual no necesariamente coincidirá con el índice nacional.</a:t>
            </a:r>
            <a:endParaRPr lang="es-MX" sz="1200" dirty="0" smtClean="0">
              <a:latin typeface="Arial" pitchFamily="34" charset="0"/>
              <a:cs typeface="Arial" pitchFamily="34" charset="0"/>
            </a:endParaRPr>
          </a:p>
        </p:txBody>
      </p:sp>
      <p:sp>
        <p:nvSpPr>
          <p:cNvPr id="10" name="9 CuadroTexto"/>
          <p:cNvSpPr txBox="1"/>
          <p:nvPr/>
        </p:nvSpPr>
        <p:spPr>
          <a:xfrm>
            <a:off x="928662" y="3786190"/>
            <a:ext cx="7215238" cy="707886"/>
          </a:xfrm>
          <a:prstGeom prst="rect">
            <a:avLst/>
          </a:prstGeom>
          <a:noFill/>
        </p:spPr>
        <p:txBody>
          <a:bodyPr wrap="square" rtlCol="0">
            <a:spAutoFit/>
          </a:bodyPr>
          <a:lstStyle/>
          <a:p>
            <a:pPr algn="just"/>
            <a:r>
              <a:rPr lang="es-ES_tradnl" sz="2000" dirty="0" smtClean="0">
                <a:latin typeface="Arial" pitchFamily="34" charset="0"/>
                <a:cs typeface="Arial" pitchFamily="34" charset="0"/>
              </a:rPr>
              <a:t> Las inversiones (costos de capital) necesarias para que el comedor escolar pueda funcionar son:</a:t>
            </a:r>
            <a:endParaRPr lang="es-MX" sz="2000" dirty="0">
              <a:latin typeface="Arial" pitchFamily="34" charset="0"/>
              <a:cs typeface="Arial" pitchFamily="34" charset="0"/>
            </a:endParaRPr>
          </a:p>
        </p:txBody>
      </p:sp>
      <p:graphicFrame>
        <p:nvGraphicFramePr>
          <p:cNvPr id="11" name="10 Tabla"/>
          <p:cNvGraphicFramePr>
            <a:graphicFrameLocks noGrp="1"/>
          </p:cNvGraphicFramePr>
          <p:nvPr/>
        </p:nvGraphicFramePr>
        <p:xfrm>
          <a:off x="1000100" y="5143512"/>
          <a:ext cx="7358115" cy="1234440"/>
        </p:xfrm>
        <a:graphic>
          <a:graphicData uri="http://schemas.openxmlformats.org/drawingml/2006/table">
            <a:tbl>
              <a:tblPr firstRow="1" bandRow="1">
                <a:tableStyleId>{5C22544A-7EE6-4342-B048-85BDC9FD1C3A}</a:tableStyleId>
              </a:tblPr>
              <a:tblGrid>
                <a:gridCol w="1357322"/>
                <a:gridCol w="1571636"/>
                <a:gridCol w="1000132"/>
                <a:gridCol w="1071570"/>
                <a:gridCol w="2357455"/>
              </a:tblGrid>
              <a:tr h="430741">
                <a:tc>
                  <a:txBody>
                    <a:bodyPr/>
                    <a:lstStyle/>
                    <a:p>
                      <a:endParaRPr lang="es-MX" sz="1500" dirty="0">
                        <a:latin typeface="Arial" pitchFamily="34" charset="0"/>
                        <a:cs typeface="Arial" pitchFamily="34" charset="0"/>
                      </a:endParaRPr>
                    </a:p>
                  </a:txBody>
                  <a:tcPr/>
                </a:tc>
                <a:tc>
                  <a:txBody>
                    <a:bodyPr/>
                    <a:lstStyle/>
                    <a:p>
                      <a:pPr algn="ctr">
                        <a:spcAft>
                          <a:spcPts val="0"/>
                        </a:spcAft>
                      </a:pPr>
                      <a:r>
                        <a:rPr lang="es-ES_tradnl" sz="1500" b="0" dirty="0">
                          <a:latin typeface="Arial" pitchFamily="34" charset="0"/>
                          <a:ea typeface="Calibri"/>
                          <a:cs typeface="Arial" pitchFamily="34" charset="0"/>
                        </a:rPr>
                        <a:t>Vida útil</a:t>
                      </a:r>
                      <a:endParaRPr lang="es-MX" sz="1500" b="0" dirty="0">
                        <a:latin typeface="Arial" pitchFamily="34" charset="0"/>
                        <a:ea typeface="Calibri"/>
                        <a:cs typeface="Arial" pitchFamily="34" charset="0"/>
                      </a:endParaRPr>
                    </a:p>
                    <a:p>
                      <a:pPr algn="ctr">
                        <a:spcAft>
                          <a:spcPts val="0"/>
                        </a:spcAft>
                      </a:pPr>
                      <a:r>
                        <a:rPr lang="es-ES_tradnl" sz="1500" b="0" dirty="0">
                          <a:latin typeface="Arial" pitchFamily="34" charset="0"/>
                          <a:ea typeface="Calibri"/>
                          <a:cs typeface="Arial" pitchFamily="34" charset="0"/>
                        </a:rPr>
                        <a:t>Inversión (años)</a:t>
                      </a:r>
                      <a:endParaRPr lang="es-MX" sz="1500" b="0" dirty="0">
                        <a:latin typeface="Arial" pitchFamily="34" charset="0"/>
                        <a:ea typeface="Calibri"/>
                        <a:cs typeface="Arial" pitchFamily="34" charset="0"/>
                      </a:endParaRPr>
                    </a:p>
                  </a:txBody>
                  <a:tcPr marL="68580" marR="68580" marT="0" marB="0" anchor="ctr"/>
                </a:tc>
                <a:tc>
                  <a:txBody>
                    <a:bodyPr/>
                    <a:lstStyle/>
                    <a:p>
                      <a:pPr algn="ctr">
                        <a:spcAft>
                          <a:spcPts val="0"/>
                        </a:spcAft>
                      </a:pPr>
                      <a:r>
                        <a:rPr lang="es-ES_tradnl" sz="1500" b="0" dirty="0">
                          <a:latin typeface="Arial" pitchFamily="34" charset="0"/>
                          <a:ea typeface="Calibri"/>
                          <a:cs typeface="Arial" pitchFamily="34" charset="0"/>
                        </a:rPr>
                        <a:t>Valor</a:t>
                      </a:r>
                      <a:endParaRPr lang="es-MX" sz="1500" b="0" dirty="0">
                        <a:latin typeface="Arial" pitchFamily="34" charset="0"/>
                        <a:ea typeface="Calibri"/>
                        <a:cs typeface="Arial" pitchFamily="34" charset="0"/>
                      </a:endParaRPr>
                    </a:p>
                    <a:p>
                      <a:pPr algn="ctr">
                        <a:spcAft>
                          <a:spcPts val="0"/>
                        </a:spcAft>
                      </a:pPr>
                      <a:r>
                        <a:rPr lang="es-ES_tradnl" sz="1500" b="0" dirty="0">
                          <a:latin typeface="Arial" pitchFamily="34" charset="0"/>
                          <a:ea typeface="Calibri"/>
                          <a:cs typeface="Arial" pitchFamily="34" charset="0"/>
                        </a:rPr>
                        <a:t>inicial</a:t>
                      </a:r>
                      <a:endParaRPr lang="es-MX" sz="1500" b="0" dirty="0">
                        <a:latin typeface="Arial" pitchFamily="34" charset="0"/>
                        <a:ea typeface="Calibri"/>
                        <a:cs typeface="Arial" pitchFamily="34" charset="0"/>
                      </a:endParaRPr>
                    </a:p>
                  </a:txBody>
                  <a:tcPr marL="68580" marR="68580" marT="0" marB="0" anchor="ctr"/>
                </a:tc>
                <a:tc>
                  <a:txBody>
                    <a:bodyPr/>
                    <a:lstStyle/>
                    <a:p>
                      <a:pPr algn="ctr">
                        <a:spcAft>
                          <a:spcPts val="0"/>
                        </a:spcAft>
                      </a:pPr>
                      <a:r>
                        <a:rPr lang="es-ES_tradnl" sz="1500" b="0" dirty="0">
                          <a:latin typeface="Arial" pitchFamily="34" charset="0"/>
                          <a:ea typeface="Calibri"/>
                          <a:cs typeface="Arial" pitchFamily="34" charset="0"/>
                        </a:rPr>
                        <a:t>Valor</a:t>
                      </a:r>
                      <a:endParaRPr lang="es-MX" sz="1500" b="0" dirty="0">
                        <a:latin typeface="Arial" pitchFamily="34" charset="0"/>
                        <a:ea typeface="Calibri"/>
                        <a:cs typeface="Arial" pitchFamily="34" charset="0"/>
                      </a:endParaRPr>
                    </a:p>
                    <a:p>
                      <a:pPr algn="ctr">
                        <a:spcAft>
                          <a:spcPts val="0"/>
                        </a:spcAft>
                      </a:pPr>
                      <a:r>
                        <a:rPr lang="es-ES_tradnl" sz="1500" b="0" dirty="0">
                          <a:latin typeface="Arial" pitchFamily="34" charset="0"/>
                          <a:ea typeface="Calibri"/>
                          <a:cs typeface="Arial" pitchFamily="34" charset="0"/>
                        </a:rPr>
                        <a:t>residual</a:t>
                      </a:r>
                      <a:endParaRPr lang="es-MX" sz="1500" b="0" dirty="0">
                        <a:latin typeface="Arial" pitchFamily="34" charset="0"/>
                        <a:ea typeface="Calibri"/>
                        <a:cs typeface="Arial" pitchFamily="34" charset="0"/>
                      </a:endParaRPr>
                    </a:p>
                  </a:txBody>
                  <a:tcPr marL="68580" marR="68580" marT="0" marB="0" anchor="ctr"/>
                </a:tc>
                <a:tc>
                  <a:txBody>
                    <a:bodyPr/>
                    <a:lstStyle/>
                    <a:p>
                      <a:pPr algn="ctr">
                        <a:spcAft>
                          <a:spcPts val="0"/>
                        </a:spcAft>
                      </a:pPr>
                      <a:r>
                        <a:rPr lang="es-ES_tradnl" sz="1500" b="0" dirty="0">
                          <a:latin typeface="Arial" pitchFamily="34" charset="0"/>
                          <a:ea typeface="Calibri"/>
                          <a:cs typeface="Arial" pitchFamily="34" charset="0"/>
                        </a:rPr>
                        <a:t>Porcentaje</a:t>
                      </a:r>
                      <a:endParaRPr lang="es-MX" sz="1500" b="0" dirty="0">
                        <a:latin typeface="Arial" pitchFamily="34" charset="0"/>
                        <a:ea typeface="Calibri"/>
                        <a:cs typeface="Arial" pitchFamily="34" charset="0"/>
                      </a:endParaRPr>
                    </a:p>
                    <a:p>
                      <a:pPr algn="ctr">
                        <a:spcAft>
                          <a:spcPts val="0"/>
                        </a:spcAft>
                      </a:pPr>
                      <a:r>
                        <a:rPr lang="es-ES_tradnl" sz="1500" b="0" dirty="0">
                          <a:latin typeface="Arial" pitchFamily="34" charset="0"/>
                          <a:ea typeface="Calibri"/>
                          <a:cs typeface="Arial" pitchFamily="34" charset="0"/>
                        </a:rPr>
                        <a:t>Imputable al proyecto (*)</a:t>
                      </a:r>
                      <a:endParaRPr lang="es-MX" sz="1500" b="0" dirty="0">
                        <a:latin typeface="Arial" pitchFamily="34" charset="0"/>
                        <a:ea typeface="Calibri"/>
                        <a:cs typeface="Arial" pitchFamily="34" charset="0"/>
                      </a:endParaRPr>
                    </a:p>
                  </a:txBody>
                  <a:tcPr marL="68580" marR="68580" marT="0" marB="0" anchor="ctr"/>
                </a:tc>
              </a:tr>
              <a:tr h="732261">
                <a:tc>
                  <a:txBody>
                    <a:bodyPr/>
                    <a:lstStyle/>
                    <a:p>
                      <a:r>
                        <a:rPr kumimoji="0" lang="es-ES_tradnl" sz="1500" kern="1200" dirty="0" smtClean="0">
                          <a:solidFill>
                            <a:schemeClr val="dk1"/>
                          </a:solidFill>
                          <a:latin typeface="Arial" pitchFamily="34" charset="0"/>
                          <a:ea typeface="+mn-ea"/>
                          <a:cs typeface="Arial" pitchFamily="34" charset="0"/>
                        </a:rPr>
                        <a:t>Terreno</a:t>
                      </a:r>
                      <a:endParaRPr kumimoji="0" lang="es-MX" sz="1500" kern="1200" dirty="0" smtClean="0">
                        <a:solidFill>
                          <a:schemeClr val="dk1"/>
                        </a:solidFill>
                        <a:latin typeface="Arial" pitchFamily="34" charset="0"/>
                        <a:ea typeface="+mn-ea"/>
                        <a:cs typeface="Arial" pitchFamily="34" charset="0"/>
                      </a:endParaRPr>
                    </a:p>
                    <a:p>
                      <a:r>
                        <a:rPr kumimoji="0" lang="es-ES_tradnl" sz="1500" kern="1200" dirty="0" smtClean="0">
                          <a:solidFill>
                            <a:schemeClr val="dk1"/>
                          </a:solidFill>
                          <a:latin typeface="Arial" pitchFamily="34" charset="0"/>
                          <a:ea typeface="+mn-ea"/>
                          <a:cs typeface="Arial" pitchFamily="34" charset="0"/>
                        </a:rPr>
                        <a:t>Construcción</a:t>
                      </a:r>
                      <a:endParaRPr kumimoji="0" lang="es-MX" sz="1500" kern="1200" dirty="0" smtClean="0">
                        <a:solidFill>
                          <a:schemeClr val="dk1"/>
                        </a:solidFill>
                        <a:latin typeface="Arial" pitchFamily="34" charset="0"/>
                        <a:ea typeface="+mn-ea"/>
                        <a:cs typeface="Arial" pitchFamily="34" charset="0"/>
                      </a:endParaRPr>
                    </a:p>
                    <a:p>
                      <a:r>
                        <a:rPr kumimoji="0" lang="es-ES_tradnl" sz="1500" kern="1200" dirty="0" smtClean="0">
                          <a:solidFill>
                            <a:schemeClr val="dk1"/>
                          </a:solidFill>
                          <a:latin typeface="Arial" pitchFamily="34" charset="0"/>
                          <a:ea typeface="+mn-ea"/>
                          <a:cs typeface="Arial" pitchFamily="34" charset="0"/>
                        </a:rPr>
                        <a:t>Equipamiento</a:t>
                      </a:r>
                      <a:endParaRPr lang="es-MX" sz="1500" dirty="0">
                        <a:latin typeface="Arial" pitchFamily="34" charset="0"/>
                        <a:cs typeface="Arial" pitchFamily="34" charset="0"/>
                      </a:endParaRPr>
                    </a:p>
                  </a:txBody>
                  <a:tcPr/>
                </a:tc>
                <a:tc>
                  <a:txBody>
                    <a:bodyPr/>
                    <a:lstStyle/>
                    <a:p>
                      <a:pPr algn="ctr">
                        <a:spcAft>
                          <a:spcPts val="0"/>
                        </a:spcAft>
                      </a:pPr>
                      <a:r>
                        <a:rPr lang="es-ES_tradnl" sz="1500" dirty="0">
                          <a:latin typeface="Arial" pitchFamily="34" charset="0"/>
                          <a:ea typeface="Calibri"/>
                          <a:cs typeface="Arial" pitchFamily="34" charset="0"/>
                        </a:rPr>
                        <a:t>-</a:t>
                      </a:r>
                      <a:endParaRPr lang="es-MX" sz="1500" dirty="0">
                        <a:latin typeface="Arial" pitchFamily="34" charset="0"/>
                        <a:ea typeface="Calibri"/>
                        <a:cs typeface="Arial" pitchFamily="34" charset="0"/>
                      </a:endParaRPr>
                    </a:p>
                    <a:p>
                      <a:pPr algn="ctr">
                        <a:spcAft>
                          <a:spcPts val="0"/>
                        </a:spcAft>
                      </a:pPr>
                      <a:r>
                        <a:rPr lang="es-ES_tradnl" sz="1500" dirty="0">
                          <a:latin typeface="Arial" pitchFamily="34" charset="0"/>
                          <a:ea typeface="Calibri"/>
                          <a:cs typeface="Arial" pitchFamily="34" charset="0"/>
                        </a:rPr>
                        <a:t>7</a:t>
                      </a:r>
                      <a:endParaRPr lang="es-MX" sz="1500" dirty="0">
                        <a:latin typeface="Arial" pitchFamily="34" charset="0"/>
                        <a:ea typeface="Calibri"/>
                        <a:cs typeface="Arial" pitchFamily="34" charset="0"/>
                      </a:endParaRPr>
                    </a:p>
                    <a:p>
                      <a:pPr algn="ctr">
                        <a:spcAft>
                          <a:spcPts val="0"/>
                        </a:spcAft>
                      </a:pPr>
                      <a:r>
                        <a:rPr lang="es-ES_tradnl" sz="1500" dirty="0">
                          <a:latin typeface="Arial" pitchFamily="34" charset="0"/>
                          <a:ea typeface="Calibri"/>
                          <a:cs typeface="Arial" pitchFamily="34" charset="0"/>
                        </a:rPr>
                        <a:t>5</a:t>
                      </a:r>
                      <a:endParaRPr lang="es-MX" sz="1500" dirty="0">
                        <a:latin typeface="Arial" pitchFamily="34" charset="0"/>
                        <a:ea typeface="Calibri"/>
                        <a:cs typeface="Arial" pitchFamily="34" charset="0"/>
                      </a:endParaRPr>
                    </a:p>
                  </a:txBody>
                  <a:tcPr marL="68580" marR="68580" marT="0" marB="0" anchor="ctr"/>
                </a:tc>
                <a:tc>
                  <a:txBody>
                    <a:bodyPr/>
                    <a:lstStyle/>
                    <a:p>
                      <a:pPr algn="ctr">
                        <a:spcAft>
                          <a:spcPts val="0"/>
                        </a:spcAft>
                      </a:pPr>
                      <a:r>
                        <a:rPr lang="es-ES_tradnl" sz="1500" dirty="0" smtClean="0">
                          <a:latin typeface="Arial" pitchFamily="34" charset="0"/>
                          <a:ea typeface="Calibri"/>
                          <a:cs typeface="Arial" pitchFamily="34" charset="0"/>
                        </a:rPr>
                        <a:t>6,250</a:t>
                      </a:r>
                      <a:endParaRPr lang="es-MX" sz="1500" dirty="0">
                        <a:latin typeface="Arial" pitchFamily="34" charset="0"/>
                        <a:ea typeface="Calibri"/>
                        <a:cs typeface="Arial" pitchFamily="34" charset="0"/>
                      </a:endParaRPr>
                    </a:p>
                    <a:p>
                      <a:pPr algn="ctr">
                        <a:spcAft>
                          <a:spcPts val="0"/>
                        </a:spcAft>
                      </a:pPr>
                      <a:r>
                        <a:rPr lang="es-ES_tradnl" sz="1500" dirty="0" smtClean="0">
                          <a:latin typeface="Arial" pitchFamily="34" charset="0"/>
                          <a:ea typeface="Calibri"/>
                          <a:cs typeface="Arial" pitchFamily="34" charset="0"/>
                        </a:rPr>
                        <a:t>22,165</a:t>
                      </a:r>
                      <a:endParaRPr lang="es-MX" sz="1500" dirty="0">
                        <a:latin typeface="Arial" pitchFamily="34" charset="0"/>
                        <a:ea typeface="Calibri"/>
                        <a:cs typeface="Arial" pitchFamily="34" charset="0"/>
                      </a:endParaRPr>
                    </a:p>
                    <a:p>
                      <a:pPr algn="ctr">
                        <a:spcAft>
                          <a:spcPts val="0"/>
                        </a:spcAft>
                      </a:pPr>
                      <a:r>
                        <a:rPr lang="es-ES_tradnl" sz="1500" dirty="0" smtClean="0">
                          <a:latin typeface="Arial" pitchFamily="34" charset="0"/>
                          <a:ea typeface="Calibri"/>
                          <a:cs typeface="Arial" pitchFamily="34" charset="0"/>
                        </a:rPr>
                        <a:t>4,160</a:t>
                      </a:r>
                      <a:endParaRPr lang="es-MX" sz="1500" dirty="0">
                        <a:latin typeface="Arial" pitchFamily="34" charset="0"/>
                        <a:ea typeface="Calibri"/>
                        <a:cs typeface="Arial" pitchFamily="34" charset="0"/>
                      </a:endParaRPr>
                    </a:p>
                  </a:txBody>
                  <a:tcPr marL="68580" marR="68580" marT="0" marB="0" anchor="ctr"/>
                </a:tc>
                <a:tc>
                  <a:txBody>
                    <a:bodyPr/>
                    <a:lstStyle/>
                    <a:p>
                      <a:pPr algn="ctr">
                        <a:spcAft>
                          <a:spcPts val="0"/>
                        </a:spcAft>
                      </a:pPr>
                      <a:r>
                        <a:rPr lang="es-ES_tradnl" sz="1500" dirty="0" smtClean="0">
                          <a:latin typeface="Arial" pitchFamily="34" charset="0"/>
                          <a:ea typeface="Calibri"/>
                          <a:cs typeface="Arial" pitchFamily="34" charset="0"/>
                        </a:rPr>
                        <a:t>3,125</a:t>
                      </a:r>
                      <a:endParaRPr lang="es-MX" sz="1500" dirty="0">
                        <a:latin typeface="Arial" pitchFamily="34" charset="0"/>
                        <a:ea typeface="Calibri"/>
                        <a:cs typeface="Arial" pitchFamily="34" charset="0"/>
                      </a:endParaRPr>
                    </a:p>
                    <a:p>
                      <a:pPr algn="ctr">
                        <a:spcAft>
                          <a:spcPts val="0"/>
                        </a:spcAft>
                      </a:pPr>
                      <a:r>
                        <a:rPr lang="es-ES_tradnl" sz="1500" dirty="0" smtClean="0">
                          <a:latin typeface="Arial" pitchFamily="34" charset="0"/>
                          <a:ea typeface="Calibri"/>
                          <a:cs typeface="Arial" pitchFamily="34" charset="0"/>
                        </a:rPr>
                        <a:t>3,700</a:t>
                      </a:r>
                      <a:endParaRPr lang="es-MX" sz="1500" dirty="0">
                        <a:latin typeface="Arial" pitchFamily="34" charset="0"/>
                        <a:ea typeface="Calibri"/>
                        <a:cs typeface="Arial" pitchFamily="34" charset="0"/>
                      </a:endParaRPr>
                    </a:p>
                    <a:p>
                      <a:pPr algn="ctr">
                        <a:spcAft>
                          <a:spcPts val="0"/>
                        </a:spcAft>
                      </a:pPr>
                      <a:r>
                        <a:rPr lang="es-ES_tradnl" sz="1500" dirty="0">
                          <a:latin typeface="Arial" pitchFamily="34" charset="0"/>
                          <a:ea typeface="Calibri"/>
                          <a:cs typeface="Arial" pitchFamily="34" charset="0"/>
                        </a:rPr>
                        <a:t>-</a:t>
                      </a:r>
                      <a:endParaRPr lang="es-MX" sz="1500" dirty="0">
                        <a:latin typeface="Arial" pitchFamily="34" charset="0"/>
                        <a:ea typeface="Calibri"/>
                        <a:cs typeface="Arial" pitchFamily="34" charset="0"/>
                      </a:endParaRPr>
                    </a:p>
                  </a:txBody>
                  <a:tcPr marL="68580" marR="68580" marT="0" marB="0" anchor="ctr"/>
                </a:tc>
                <a:tc>
                  <a:txBody>
                    <a:bodyPr/>
                    <a:lstStyle/>
                    <a:p>
                      <a:pPr algn="ctr">
                        <a:spcAft>
                          <a:spcPts val="0"/>
                        </a:spcAft>
                      </a:pPr>
                      <a:r>
                        <a:rPr lang="es-ES_tradnl" sz="1500" dirty="0">
                          <a:latin typeface="Arial" pitchFamily="34" charset="0"/>
                          <a:ea typeface="Calibri"/>
                          <a:cs typeface="Arial" pitchFamily="34" charset="0"/>
                        </a:rPr>
                        <a:t>5 %</a:t>
                      </a:r>
                      <a:endParaRPr lang="es-MX" sz="1500" dirty="0">
                        <a:latin typeface="Arial" pitchFamily="34" charset="0"/>
                        <a:ea typeface="Calibri"/>
                        <a:cs typeface="Arial" pitchFamily="34" charset="0"/>
                      </a:endParaRPr>
                    </a:p>
                    <a:p>
                      <a:pPr algn="ctr">
                        <a:spcAft>
                          <a:spcPts val="0"/>
                        </a:spcAft>
                      </a:pPr>
                      <a:r>
                        <a:rPr lang="es-ES_tradnl" sz="1500" dirty="0">
                          <a:latin typeface="Arial" pitchFamily="34" charset="0"/>
                          <a:ea typeface="Calibri"/>
                          <a:cs typeface="Arial" pitchFamily="34" charset="0"/>
                        </a:rPr>
                        <a:t>20 %</a:t>
                      </a:r>
                      <a:endParaRPr lang="es-MX" sz="1500" dirty="0">
                        <a:latin typeface="Arial" pitchFamily="34" charset="0"/>
                        <a:ea typeface="Calibri"/>
                        <a:cs typeface="Arial" pitchFamily="34" charset="0"/>
                      </a:endParaRPr>
                    </a:p>
                    <a:p>
                      <a:pPr algn="ctr">
                        <a:spcAft>
                          <a:spcPts val="0"/>
                        </a:spcAft>
                      </a:pPr>
                      <a:r>
                        <a:rPr lang="es-ES_tradnl" sz="1500" dirty="0">
                          <a:latin typeface="Arial" pitchFamily="34" charset="0"/>
                          <a:ea typeface="Calibri"/>
                          <a:cs typeface="Arial" pitchFamily="34" charset="0"/>
                        </a:rPr>
                        <a:t>100 %</a:t>
                      </a:r>
                      <a:endParaRPr lang="es-MX" sz="1500" dirty="0">
                        <a:latin typeface="Arial" pitchFamily="34" charset="0"/>
                        <a:ea typeface="Calibri"/>
                        <a:cs typeface="Arial" pitchFamily="34" charset="0"/>
                      </a:endParaRPr>
                    </a:p>
                  </a:txBody>
                  <a:tcPr marL="68580" marR="68580" marT="0" marB="0" anchor="ctr"/>
                </a:tc>
              </a:tr>
            </a:tbl>
          </a:graphicData>
        </a:graphic>
      </p:graphicFrame>
      <p:sp>
        <p:nvSpPr>
          <p:cNvPr id="12" name="11 CuadroTexto"/>
          <p:cNvSpPr txBox="1"/>
          <p:nvPr/>
        </p:nvSpPr>
        <p:spPr>
          <a:xfrm>
            <a:off x="928662" y="1071546"/>
            <a:ext cx="7143800" cy="338554"/>
          </a:xfrm>
          <a:prstGeom prst="rect">
            <a:avLst/>
          </a:prstGeom>
          <a:noFill/>
        </p:spPr>
        <p:txBody>
          <a:bodyPr wrap="square" rtlCol="0">
            <a:spAutoFit/>
          </a:bodyPr>
          <a:lstStyle/>
          <a:p>
            <a:pPr algn="ctr"/>
            <a:r>
              <a:rPr lang="es-MX" sz="1600" b="1" dirty="0" smtClean="0">
                <a:latin typeface="Arial" pitchFamily="34" charset="0"/>
                <a:cs typeface="Arial" pitchFamily="34" charset="0"/>
              </a:rPr>
              <a:t>Cuadro de datos básicos del proyecto</a:t>
            </a:r>
            <a:endParaRPr lang="es-MX" sz="1600" b="1" dirty="0">
              <a:latin typeface="Arial" pitchFamily="34" charset="0"/>
              <a:cs typeface="Arial" pitchFamily="34" charset="0"/>
            </a:endParaRPr>
          </a:p>
        </p:txBody>
      </p:sp>
      <p:sp>
        <p:nvSpPr>
          <p:cNvPr id="13" name="12 CuadroTexto"/>
          <p:cNvSpPr txBox="1"/>
          <p:nvPr/>
        </p:nvSpPr>
        <p:spPr>
          <a:xfrm>
            <a:off x="1071538" y="4857760"/>
            <a:ext cx="7286676" cy="338554"/>
          </a:xfrm>
          <a:prstGeom prst="rect">
            <a:avLst/>
          </a:prstGeom>
          <a:noFill/>
        </p:spPr>
        <p:txBody>
          <a:bodyPr wrap="square" rtlCol="0">
            <a:spAutoFit/>
          </a:bodyPr>
          <a:lstStyle/>
          <a:p>
            <a:pPr algn="ctr"/>
            <a:r>
              <a:rPr lang="es-MX" sz="1600" b="1" dirty="0" smtClean="0">
                <a:latin typeface="Arial" pitchFamily="34" charset="0"/>
                <a:cs typeface="Arial" pitchFamily="34" charset="0"/>
              </a:rPr>
              <a:t>Cuadro de inversiones de capital</a:t>
            </a:r>
            <a:endParaRPr lang="es-MX" sz="1600" b="1" dirty="0">
              <a:latin typeface="Arial" pitchFamily="34" charset="0"/>
              <a:cs typeface="Arial" pitchFamily="34" charset="0"/>
            </a:endParaRPr>
          </a:p>
        </p:txBody>
      </p:sp>
      <p:sp>
        <p:nvSpPr>
          <p:cNvPr id="14" name="1 Título"/>
          <p:cNvSpPr>
            <a:spLocks noGrp="1"/>
          </p:cNvSpPr>
          <p:nvPr>
            <p:ph type="title"/>
          </p:nvPr>
        </p:nvSpPr>
        <p:spPr>
          <a:xfrm>
            <a:off x="2714612"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15" name="14 Imagen" descr="ncvnb.gif"/>
          <p:cNvPicPr>
            <a:picLocks noChangeAspect="1"/>
          </p:cNvPicPr>
          <p:nvPr/>
        </p:nvPicPr>
        <p:blipFill>
          <a:blip r:embed="rId2"/>
          <a:stretch>
            <a:fillRect/>
          </a:stretch>
        </p:blipFill>
        <p:spPr>
          <a:xfrm>
            <a:off x="714348" y="142852"/>
            <a:ext cx="1142980" cy="1000108"/>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Horizontal)">
                                      <p:cBhvr>
                                        <p:cTn id="7" dur="500"/>
                                        <p:tgtEl>
                                          <p:spTgt spid="8"/>
                                        </p:tgtEl>
                                      </p:cBhvr>
                                    </p:animEffect>
                                  </p:childTnLst>
                                </p:cTn>
                              </p:par>
                            </p:childTnLst>
                          </p:cTn>
                        </p:par>
                        <p:par>
                          <p:cTn id="8" fill="hold">
                            <p:stCondLst>
                              <p:cond delay="500"/>
                            </p:stCondLst>
                            <p:childTnLst>
                              <p:par>
                                <p:cTn id="9" presetID="7"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285984" y="1142984"/>
            <a:ext cx="6286544" cy="1508105"/>
          </a:xfrm>
          <a:prstGeom prst="rect">
            <a:avLst/>
          </a:prstGeom>
          <a:noFill/>
        </p:spPr>
        <p:txBody>
          <a:bodyPr wrap="square" rtlCol="0">
            <a:spAutoFit/>
          </a:bodyPr>
          <a:lstStyle/>
          <a:p>
            <a:r>
              <a:rPr lang="es-ES_tradnl" sz="2000" b="1" dirty="0" smtClean="0">
                <a:latin typeface="Arial" pitchFamily="34" charset="0"/>
                <a:cs typeface="Arial" pitchFamily="34" charset="0"/>
              </a:rPr>
              <a:t>(*) </a:t>
            </a:r>
            <a:r>
              <a:rPr lang="es-ES_tradnl" b="1" dirty="0" smtClean="0">
                <a:latin typeface="Arial" pitchFamily="34" charset="0"/>
                <a:cs typeface="Arial" pitchFamily="34" charset="0"/>
              </a:rPr>
              <a:t>Explicación (% imputable al proyecto):</a:t>
            </a:r>
            <a:endParaRPr lang="es-MX" dirty="0" smtClean="0">
              <a:latin typeface="Arial" pitchFamily="34" charset="0"/>
              <a:cs typeface="Arial" pitchFamily="34" charset="0"/>
            </a:endParaRPr>
          </a:p>
          <a:p>
            <a:pPr algn="just"/>
            <a:r>
              <a:rPr lang="es-ES_tradnl" dirty="0" smtClean="0">
                <a:latin typeface="Arial" pitchFamily="34" charset="0"/>
                <a:cs typeface="Arial" pitchFamily="34" charset="0"/>
              </a:rPr>
              <a:t>                                                                                                      </a:t>
            </a:r>
            <a:r>
              <a:rPr lang="es-MX" dirty="0" smtClean="0">
                <a:latin typeface="Arial" pitchFamily="34" charset="0"/>
                <a:cs typeface="Arial" pitchFamily="34" charset="0"/>
              </a:rPr>
              <a:t>                                                                                        Para </a:t>
            </a:r>
            <a:r>
              <a:rPr lang="es-ES_tradnl" dirty="0" smtClean="0">
                <a:latin typeface="Arial" pitchFamily="34" charset="0"/>
                <a:cs typeface="Arial" pitchFamily="34" charset="0"/>
              </a:rPr>
              <a:t>incorporar el Comedor Escolar es necesario utilizar una parte del terreno (5%); ocupar un espacio para cocina que representará aproximadamente 20% de la </a:t>
            </a:r>
            <a:endParaRPr lang="es-MX" dirty="0" smtClean="0">
              <a:latin typeface="Arial" pitchFamily="34" charset="0"/>
              <a:cs typeface="Arial" pitchFamily="34" charset="0"/>
            </a:endParaRPr>
          </a:p>
        </p:txBody>
      </p:sp>
      <p:sp>
        <p:nvSpPr>
          <p:cNvPr id="8" name="7 CuadroTexto"/>
          <p:cNvSpPr txBox="1"/>
          <p:nvPr/>
        </p:nvSpPr>
        <p:spPr>
          <a:xfrm>
            <a:off x="571472" y="2928934"/>
            <a:ext cx="8215370" cy="923330"/>
          </a:xfrm>
          <a:prstGeom prst="rect">
            <a:avLst/>
          </a:prstGeom>
          <a:noFill/>
        </p:spPr>
        <p:txBody>
          <a:bodyPr wrap="square" rtlCol="0">
            <a:spAutoFit/>
          </a:bodyPr>
          <a:lstStyle/>
          <a:p>
            <a:pPr algn="just"/>
            <a:r>
              <a:rPr lang="es-ES_tradnl" dirty="0" smtClean="0">
                <a:latin typeface="Arial" pitchFamily="34" charset="0"/>
                <a:cs typeface="Arial" pitchFamily="34" charset="0"/>
              </a:rPr>
              <a:t>construcción total, e incurrir en costos de equipamiento (utensilios de cocina, vajilla, etc.), que representan 4,160 dólares, que se emplean totalmente (100%) en el proyecto.</a:t>
            </a:r>
            <a:endParaRPr lang="es-MX" dirty="0"/>
          </a:p>
        </p:txBody>
      </p:sp>
      <p:sp>
        <p:nvSpPr>
          <p:cNvPr id="9" name="8 CuadroTexto"/>
          <p:cNvSpPr txBox="1"/>
          <p:nvPr/>
        </p:nvSpPr>
        <p:spPr>
          <a:xfrm>
            <a:off x="642910" y="4000504"/>
            <a:ext cx="7858180" cy="1785104"/>
          </a:xfrm>
          <a:prstGeom prst="rect">
            <a:avLst/>
          </a:prstGeom>
          <a:noFill/>
        </p:spPr>
        <p:txBody>
          <a:bodyPr wrap="square" rtlCol="0">
            <a:spAutoFit/>
          </a:bodyPr>
          <a:lstStyle/>
          <a:p>
            <a:pPr algn="just"/>
            <a:r>
              <a:rPr lang="es-ES_tradnl" dirty="0" smtClean="0">
                <a:latin typeface="Arial" pitchFamily="34" charset="0"/>
                <a:cs typeface="Arial" pitchFamily="34" charset="0"/>
              </a:rPr>
              <a:t>Asimismo, para simplificar el ejemplo (asumiendo que no existen indivisibilidades) y dado que la vida útil del equipamiento fue estimada en 5 años, se puede calcular que representa aproximadamente 832 dólares al año.</a:t>
            </a:r>
          </a:p>
          <a:p>
            <a:pPr algn="just"/>
            <a:r>
              <a:rPr lang="es-ES_tradnl" dirty="0" smtClean="0">
                <a:latin typeface="Arial" pitchFamily="34" charset="0"/>
                <a:cs typeface="Arial" pitchFamily="34" charset="0"/>
              </a:rPr>
              <a:t>               O sea:</a:t>
            </a:r>
            <a:endParaRPr lang="es-MX" dirty="0" smtClean="0">
              <a:latin typeface="Arial" pitchFamily="34" charset="0"/>
              <a:cs typeface="Arial" pitchFamily="34" charset="0"/>
            </a:endParaRPr>
          </a:p>
          <a:p>
            <a:pPr algn="just"/>
            <a:endParaRPr lang="es-MX" sz="2000" dirty="0">
              <a:latin typeface="Arial" pitchFamily="34" charset="0"/>
              <a:cs typeface="Arial" pitchFamily="34" charset="0"/>
            </a:endParaRP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3" name="12 CuadroTexto"/>
          <p:cNvSpPr txBox="1"/>
          <p:nvPr/>
        </p:nvSpPr>
        <p:spPr>
          <a:xfrm>
            <a:off x="1714480" y="5286388"/>
            <a:ext cx="4786346" cy="369332"/>
          </a:xfrm>
          <a:prstGeom prst="rect">
            <a:avLst/>
          </a:prstGeom>
          <a:noFill/>
        </p:spPr>
        <p:txBody>
          <a:bodyPr wrap="square" rtlCol="0">
            <a:spAutoFit/>
          </a:bodyPr>
          <a:lstStyle/>
          <a:p>
            <a:r>
              <a:rPr lang="es-ES_tradnl" dirty="0" smtClean="0"/>
              <a:t>              * </a:t>
            </a:r>
            <a:endParaRPr lang="es-MX" dirty="0" smtClean="0"/>
          </a:p>
        </p:txBody>
      </p:sp>
      <p:graphicFrame>
        <p:nvGraphicFramePr>
          <p:cNvPr id="3075" name="Object 3"/>
          <p:cNvGraphicFramePr>
            <a:graphicFrameLocks noChangeAspect="1"/>
          </p:cNvGraphicFramePr>
          <p:nvPr/>
        </p:nvGraphicFramePr>
        <p:xfrm>
          <a:off x="2786050" y="5357826"/>
          <a:ext cx="3227939" cy="714380"/>
        </p:xfrm>
        <a:graphic>
          <a:graphicData uri="http://schemas.openxmlformats.org/presentationml/2006/ole">
            <p:oleObj spid="_x0000_s3075" name="Ecuación" r:id="rId3" imgW="1549080" imgH="342720" progId="Equation.3">
              <p:embed/>
            </p:oleObj>
          </a:graphicData>
        </a:graphic>
      </p:graphicFrame>
      <p:pic>
        <p:nvPicPr>
          <p:cNvPr id="12" name="11 Marcador de contenido" descr="Garfield ratones.gif"/>
          <p:cNvPicPr>
            <a:picLocks noGrp="1" noChangeAspect="1"/>
          </p:cNvPicPr>
          <p:nvPr>
            <p:ph idx="1"/>
          </p:nvPr>
        </p:nvPicPr>
        <p:blipFill>
          <a:blip r:embed="rId4"/>
          <a:stretch>
            <a:fillRect/>
          </a:stretch>
        </p:blipFill>
        <p:spPr>
          <a:xfrm>
            <a:off x="0" y="1214422"/>
            <a:ext cx="2441600" cy="2269340"/>
          </a:xfrm>
        </p:spPr>
      </p:pic>
      <p:sp>
        <p:nvSpPr>
          <p:cNvPr id="14" name="13 CuadroTexto"/>
          <p:cNvSpPr txBox="1"/>
          <p:nvPr/>
        </p:nvSpPr>
        <p:spPr>
          <a:xfrm>
            <a:off x="6000760" y="5500702"/>
            <a:ext cx="2071702" cy="338554"/>
          </a:xfrm>
          <a:prstGeom prst="rect">
            <a:avLst/>
          </a:prstGeom>
          <a:noFill/>
        </p:spPr>
        <p:txBody>
          <a:bodyPr wrap="square" rtlCol="0">
            <a:spAutoFit/>
          </a:bodyPr>
          <a:lstStyle/>
          <a:p>
            <a:r>
              <a:rPr lang="es-ES_tradnl" sz="1600" dirty="0" smtClean="0">
                <a:latin typeface="Arial" pitchFamily="34" charset="0"/>
                <a:cs typeface="Arial" pitchFamily="34" charset="0"/>
              </a:rPr>
              <a:t>= 832 (</a:t>
            </a:r>
            <a:r>
              <a:rPr lang="es-ES_tradnl" sz="1600" i="1" dirty="0" err="1" smtClean="0">
                <a:latin typeface="Arial" pitchFamily="34" charset="0"/>
                <a:cs typeface="Arial" pitchFamily="34" charset="0"/>
              </a:rPr>
              <a:t>Dls.</a:t>
            </a:r>
            <a:r>
              <a:rPr lang="es-ES_tradnl" sz="1600" i="1" dirty="0" smtClean="0">
                <a:latin typeface="Arial" pitchFamily="34" charset="0"/>
                <a:cs typeface="Arial" pitchFamily="34" charset="0"/>
              </a:rPr>
              <a:t> / Año)</a:t>
            </a:r>
            <a:endParaRPr lang="es-MX" sz="1600" dirty="0">
              <a:latin typeface="Arial" pitchFamily="34" charset="0"/>
              <a:cs typeface="Arial" pitchFamily="34" charset="0"/>
            </a:endParaRPr>
          </a:p>
        </p:txBody>
      </p:sp>
      <p:sp>
        <p:nvSpPr>
          <p:cNvPr id="11" name="1 Título"/>
          <p:cNvSpPr>
            <a:spLocks noGrp="1"/>
          </p:cNvSpPr>
          <p:nvPr>
            <p:ph type="title"/>
          </p:nvPr>
        </p:nvSpPr>
        <p:spPr>
          <a:xfrm>
            <a:off x="0"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16" name="15 Imagen" descr="imagenes-estrellas.gif"/>
          <p:cNvPicPr>
            <a:picLocks noChangeAspect="1"/>
          </p:cNvPicPr>
          <p:nvPr/>
        </p:nvPicPr>
        <p:blipFill>
          <a:blip r:embed="rId5"/>
          <a:stretch>
            <a:fillRect/>
          </a:stretch>
        </p:blipFill>
        <p:spPr>
          <a:xfrm>
            <a:off x="7000892" y="214290"/>
            <a:ext cx="1976441" cy="1275123"/>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comidas05.gif"/>
          <p:cNvPicPr>
            <a:picLocks noGrp="1" noChangeAspect="1"/>
          </p:cNvPicPr>
          <p:nvPr>
            <p:ph idx="1"/>
          </p:nvPr>
        </p:nvPicPr>
        <p:blipFill>
          <a:blip r:embed="rId2"/>
          <a:stretch>
            <a:fillRect/>
          </a:stretch>
        </p:blipFill>
        <p:spPr>
          <a:xfrm>
            <a:off x="6715140" y="1428736"/>
            <a:ext cx="2289680" cy="1785950"/>
          </a:xfrm>
        </p:spPr>
      </p:pic>
      <p:sp>
        <p:nvSpPr>
          <p:cNvPr id="7" name="6 CuadroTexto"/>
          <p:cNvSpPr txBox="1"/>
          <p:nvPr/>
        </p:nvSpPr>
        <p:spPr>
          <a:xfrm>
            <a:off x="642910" y="1142984"/>
            <a:ext cx="5857916" cy="1877437"/>
          </a:xfrm>
          <a:prstGeom prst="rect">
            <a:avLst/>
          </a:prstGeom>
          <a:noFill/>
        </p:spPr>
        <p:txBody>
          <a:bodyPr wrap="square" rtlCol="0">
            <a:spAutoFit/>
          </a:bodyPr>
          <a:lstStyle/>
          <a:p>
            <a:pPr algn="just"/>
            <a:r>
              <a:rPr lang="es-ES_tradnl" sz="1900" dirty="0" smtClean="0">
                <a:latin typeface="Arial" pitchFamily="34" charset="0"/>
                <a:cs typeface="Arial" pitchFamily="34" charset="0"/>
              </a:rPr>
              <a:t>En consecuencia, a comienzos del año 6 habrá que realizar una inversión adicional en este rubro de 1,664 dólares para completar el tiempo previsto para el proyecto (7 años).</a:t>
            </a:r>
          </a:p>
          <a:p>
            <a:pPr algn="just"/>
            <a:endParaRPr lang="es-ES_tradnl" sz="1900" dirty="0" smtClean="0">
              <a:latin typeface="Arial" pitchFamily="34" charset="0"/>
              <a:cs typeface="Arial" pitchFamily="34" charset="0"/>
            </a:endParaRPr>
          </a:p>
          <a:p>
            <a:pPr algn="just"/>
            <a:r>
              <a:rPr lang="es-ES_tradnl" sz="1900" dirty="0" smtClean="0">
                <a:latin typeface="Arial" pitchFamily="34" charset="0"/>
                <a:cs typeface="Arial" pitchFamily="34" charset="0"/>
              </a:rPr>
              <a:t>       Entonces:</a:t>
            </a:r>
            <a:endParaRPr lang="es-MX" sz="1900" dirty="0" smtClean="0">
              <a:latin typeface="Arial" pitchFamily="34" charset="0"/>
              <a:cs typeface="Arial" pitchFamily="34" charset="0"/>
            </a:endParaRPr>
          </a:p>
        </p:txBody>
      </p:sp>
      <p:graphicFrame>
        <p:nvGraphicFramePr>
          <p:cNvPr id="8" name="7 Tabla"/>
          <p:cNvGraphicFramePr>
            <a:graphicFrameLocks noGrp="1"/>
          </p:cNvGraphicFramePr>
          <p:nvPr/>
        </p:nvGraphicFramePr>
        <p:xfrm>
          <a:off x="1714480" y="3071810"/>
          <a:ext cx="5000660" cy="1463040"/>
        </p:xfrm>
        <a:graphic>
          <a:graphicData uri="http://schemas.openxmlformats.org/drawingml/2006/table">
            <a:tbl>
              <a:tblPr firstRow="1" bandRow="1">
                <a:tableStyleId>{2D5ABB26-0587-4C30-8999-92F81FD0307C}</a:tableStyleId>
              </a:tblPr>
              <a:tblGrid>
                <a:gridCol w="5000660"/>
              </a:tblGrid>
              <a:tr h="928694">
                <a:tc>
                  <a:txBody>
                    <a:bodyPr/>
                    <a:lstStyle/>
                    <a:p>
                      <a:pPr marL="1257300" lvl="2" indent="-342900">
                        <a:buAutoNum type="arabicParenBoth"/>
                      </a:pPr>
                      <a:r>
                        <a:rPr kumimoji="0" lang="es-ES_tradnl" sz="1800" b="1" kern="1200" dirty="0" smtClean="0">
                          <a:solidFill>
                            <a:schemeClr val="tx1"/>
                          </a:solidFill>
                          <a:latin typeface="Arial" pitchFamily="34" charset="0"/>
                          <a:ea typeface="+mn-ea"/>
                          <a:cs typeface="Arial" pitchFamily="34" charset="0"/>
                        </a:rPr>
                        <a:t> En cualquier año (1 al 5) = $832</a:t>
                      </a:r>
                      <a:endParaRPr kumimoji="0" lang="es-MX" sz="1800" b="1" kern="1200" dirty="0" smtClean="0">
                        <a:solidFill>
                          <a:schemeClr val="tx1"/>
                        </a:solidFill>
                        <a:latin typeface="Arial" pitchFamily="34" charset="0"/>
                        <a:ea typeface="+mn-ea"/>
                        <a:cs typeface="Arial" pitchFamily="34" charset="0"/>
                      </a:endParaRPr>
                    </a:p>
                    <a:p>
                      <a:pPr marL="1257300" lvl="2" indent="-342900">
                        <a:buAutoNum type="arabicParenBoth"/>
                      </a:pPr>
                      <a:r>
                        <a:rPr kumimoji="0" lang="es-ES_tradnl" sz="1800" b="1" kern="1200" dirty="0" smtClean="0">
                          <a:solidFill>
                            <a:schemeClr val="tx1"/>
                          </a:solidFill>
                          <a:latin typeface="Arial" pitchFamily="34" charset="0"/>
                          <a:ea typeface="+mn-ea"/>
                          <a:cs typeface="Arial" pitchFamily="34" charset="0"/>
                        </a:rPr>
                        <a:t> Año 6 = $832</a:t>
                      </a:r>
                      <a:endParaRPr kumimoji="0" lang="es-MX" sz="1800" b="1" kern="1200" dirty="0" smtClean="0">
                        <a:solidFill>
                          <a:schemeClr val="tx1"/>
                        </a:solidFill>
                        <a:latin typeface="Arial" pitchFamily="34" charset="0"/>
                        <a:ea typeface="+mn-ea"/>
                        <a:cs typeface="Arial" pitchFamily="34" charset="0"/>
                      </a:endParaRPr>
                    </a:p>
                    <a:p>
                      <a:pPr marL="1257300" lvl="2" indent="-342900">
                        <a:buAutoNum type="arabicParenBoth"/>
                      </a:pPr>
                      <a:r>
                        <a:rPr kumimoji="0" lang="es-ES_tradnl" sz="1800" b="1" kern="1200" dirty="0" smtClean="0">
                          <a:solidFill>
                            <a:schemeClr val="tx1"/>
                          </a:solidFill>
                          <a:latin typeface="Arial" pitchFamily="34" charset="0"/>
                          <a:ea typeface="+mn-ea"/>
                          <a:cs typeface="Arial" pitchFamily="34" charset="0"/>
                        </a:rPr>
                        <a:t> Año 7 = $832</a:t>
                      </a:r>
                      <a:r>
                        <a:rPr kumimoji="0" lang="es-ES_tradnl" sz="1800" b="1" kern="1200" baseline="0" dirty="0" smtClean="0">
                          <a:solidFill>
                            <a:schemeClr val="tx1"/>
                          </a:solidFill>
                          <a:latin typeface="Arial" pitchFamily="34" charset="0"/>
                          <a:ea typeface="+mn-ea"/>
                          <a:cs typeface="Arial" pitchFamily="34" charset="0"/>
                        </a:rPr>
                        <a:t>                               </a:t>
                      </a:r>
                    </a:p>
                    <a:p>
                      <a:pPr marL="800100" lvl="1" indent="-342900">
                        <a:buNone/>
                      </a:pPr>
                      <a:r>
                        <a:rPr kumimoji="0" lang="es-ES_tradnl" sz="1800" b="1" kern="1200" baseline="0" dirty="0" smtClean="0">
                          <a:solidFill>
                            <a:schemeClr val="tx1"/>
                          </a:solidFill>
                          <a:latin typeface="Arial" pitchFamily="34" charset="0"/>
                          <a:ea typeface="+mn-ea"/>
                          <a:cs typeface="Arial" pitchFamily="34" charset="0"/>
                        </a:rPr>
                        <a:t>      </a:t>
                      </a:r>
                      <a:r>
                        <a:rPr kumimoji="0" lang="es-ES_tradnl" sz="1800" b="1" kern="1200" dirty="0" smtClean="0">
                          <a:solidFill>
                            <a:schemeClr val="tx1"/>
                          </a:solidFill>
                          <a:latin typeface="Arial" pitchFamily="34" charset="0"/>
                          <a:ea typeface="+mn-ea"/>
                          <a:cs typeface="Arial" pitchFamily="34" charset="0"/>
                        </a:rPr>
                        <a:t>Año (6 + 7) = $1,664</a:t>
                      </a:r>
                      <a:endParaRPr kumimoji="0" lang="es-MX" sz="1800" kern="1200" dirty="0" smtClean="0">
                        <a:solidFill>
                          <a:schemeClr val="tx1"/>
                        </a:solidFill>
                        <a:latin typeface="Arial" pitchFamily="34" charset="0"/>
                        <a:ea typeface="+mn-ea"/>
                        <a:cs typeface="Arial" pitchFamily="34" charset="0"/>
                      </a:endParaRPr>
                    </a:p>
                    <a:p>
                      <a:pPr lvl="2"/>
                      <a:endParaRPr lang="es-MX" dirty="0"/>
                    </a:p>
                  </a:txBody>
                  <a:tcPr/>
                </a:tc>
              </a:tr>
            </a:tbl>
          </a:graphicData>
        </a:graphic>
      </p:graphicFrame>
      <p:cxnSp>
        <p:nvCxnSpPr>
          <p:cNvPr id="10" name="9 Conector recto"/>
          <p:cNvCxnSpPr/>
          <p:nvPr/>
        </p:nvCxnSpPr>
        <p:spPr>
          <a:xfrm>
            <a:off x="2643174" y="3929066"/>
            <a:ext cx="3857652" cy="1588"/>
          </a:xfrm>
          <a:prstGeom prst="line">
            <a:avLst/>
          </a:prstGeom>
          <a:ln w="28575"/>
        </p:spPr>
        <p:style>
          <a:lnRef idx="2">
            <a:schemeClr val="dk1"/>
          </a:lnRef>
          <a:fillRef idx="0">
            <a:schemeClr val="dk1"/>
          </a:fillRef>
          <a:effectRef idx="1">
            <a:schemeClr val="dk1"/>
          </a:effectRef>
          <a:fontRef idx="minor">
            <a:schemeClr val="tx1"/>
          </a:fontRef>
        </p:style>
      </p:cxnSp>
      <p:sp>
        <p:nvSpPr>
          <p:cNvPr id="12" name="11 CuadroTexto"/>
          <p:cNvSpPr txBox="1"/>
          <p:nvPr/>
        </p:nvSpPr>
        <p:spPr>
          <a:xfrm>
            <a:off x="1214414" y="4643446"/>
            <a:ext cx="7215238" cy="1538883"/>
          </a:xfrm>
          <a:prstGeom prst="rect">
            <a:avLst/>
          </a:prstGeom>
          <a:noFill/>
        </p:spPr>
        <p:txBody>
          <a:bodyPr wrap="square" rtlCol="0">
            <a:spAutoFit/>
          </a:bodyPr>
          <a:lstStyle/>
          <a:p>
            <a:pPr lvl="0" algn="just"/>
            <a:r>
              <a:rPr lang="es-ES_tradnl" sz="1900" b="1" i="1" dirty="0" smtClean="0">
                <a:latin typeface="Arial" pitchFamily="34" charset="0"/>
                <a:cs typeface="Arial" pitchFamily="34" charset="0"/>
              </a:rPr>
              <a:t>i) Costos de capital </a:t>
            </a:r>
            <a:r>
              <a:rPr lang="es-ES_tradnl" sz="1900" b="1" dirty="0" smtClean="0">
                <a:latin typeface="Arial" pitchFamily="34" charset="0"/>
                <a:cs typeface="Arial" pitchFamily="34" charset="0"/>
              </a:rPr>
              <a:t>(CK). </a:t>
            </a:r>
            <a:r>
              <a:rPr lang="es-ES_tradnl" sz="1900" dirty="0" smtClean="0">
                <a:latin typeface="Arial" pitchFamily="34" charset="0"/>
                <a:cs typeface="Arial" pitchFamily="34" charset="0"/>
              </a:rPr>
              <a:t>El cálculo de los costos anuales de capital se realiza siguiendo la metodología convencional de evaluación de proyectos. (Significa calcular los (CEA) de los BK en el proyecto = Desgaste = Costo = ($/Anual)</a:t>
            </a:r>
            <a:endParaRPr lang="es-MX" sz="1900" dirty="0" smtClean="0">
              <a:latin typeface="Arial" pitchFamily="34" charset="0"/>
              <a:cs typeface="Arial" pitchFamily="34" charset="0"/>
            </a:endParaRPr>
          </a:p>
          <a:p>
            <a:endParaRPr lang="es-MX" dirty="0"/>
          </a:p>
        </p:txBody>
      </p:sp>
      <p:sp>
        <p:nvSpPr>
          <p:cNvPr id="9" name="1 Título"/>
          <p:cNvSpPr>
            <a:spLocks noGrp="1"/>
          </p:cNvSpPr>
          <p:nvPr>
            <p:ph type="title"/>
          </p:nvPr>
        </p:nvSpPr>
        <p:spPr>
          <a:xfrm>
            <a:off x="2714612"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11" name="10 Imagen" descr="gifs-luna-estrellas.gif"/>
          <p:cNvPicPr>
            <a:picLocks noChangeAspect="1"/>
          </p:cNvPicPr>
          <p:nvPr/>
        </p:nvPicPr>
        <p:blipFill>
          <a:blip r:embed="rId3"/>
          <a:stretch>
            <a:fillRect/>
          </a:stretch>
        </p:blipFill>
        <p:spPr>
          <a:xfrm>
            <a:off x="642910" y="2714620"/>
            <a:ext cx="952500" cy="1333500"/>
          </a:xfrm>
          <a:prstGeom prst="rect">
            <a:avLst/>
          </a:prstGeom>
        </p:spPr>
      </p:pic>
      <p:pic>
        <p:nvPicPr>
          <p:cNvPr id="13" name="12 Imagen" descr="gifs-estrellas.gif"/>
          <p:cNvPicPr>
            <a:picLocks noChangeAspect="1"/>
          </p:cNvPicPr>
          <p:nvPr/>
        </p:nvPicPr>
        <p:blipFill>
          <a:blip r:embed="rId4"/>
          <a:stretch>
            <a:fillRect/>
          </a:stretch>
        </p:blipFill>
        <p:spPr>
          <a:xfrm>
            <a:off x="857224" y="142852"/>
            <a:ext cx="1244745" cy="1190626"/>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42910" y="1142984"/>
            <a:ext cx="4143404" cy="400110"/>
          </a:xfrm>
          <a:prstGeom prst="rect">
            <a:avLst/>
          </a:prstGeom>
          <a:noFill/>
        </p:spPr>
        <p:txBody>
          <a:bodyPr wrap="square" rtlCol="0">
            <a:spAutoFit/>
          </a:bodyPr>
          <a:lstStyle/>
          <a:p>
            <a:r>
              <a:rPr lang="es-ES_tradnl" sz="2000" dirty="0" smtClean="0">
                <a:latin typeface="Arial" pitchFamily="34" charset="0"/>
                <a:cs typeface="Arial" pitchFamily="34" charset="0"/>
              </a:rPr>
              <a:t>Recordando que</a:t>
            </a:r>
            <a:r>
              <a:rPr lang="es-ES_tradnl" dirty="0" smtClean="0"/>
              <a:t>:</a:t>
            </a:r>
            <a:endParaRPr lang="es-MX" dirty="0" smtClean="0"/>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31745" name="Object 1"/>
          <p:cNvGraphicFramePr>
            <a:graphicFrameLocks noChangeAspect="1"/>
          </p:cNvGraphicFramePr>
          <p:nvPr/>
        </p:nvGraphicFramePr>
        <p:xfrm>
          <a:off x="4089400" y="1454150"/>
          <a:ext cx="1106488" cy="312738"/>
        </p:xfrm>
        <a:graphic>
          <a:graphicData uri="http://schemas.openxmlformats.org/presentationml/2006/ole">
            <p:oleObj spid="_x0000_s31745" name="Ecuación" r:id="rId3" imgW="469800" imgH="152280" progId="Equation.3">
              <p:embed/>
            </p:oleObj>
          </a:graphicData>
        </a:graphic>
      </p:graphicFrame>
      <p:sp>
        <p:nvSpPr>
          <p:cNvPr id="3174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31747" name="Object 3"/>
          <p:cNvGraphicFramePr>
            <a:graphicFrameLocks noChangeAspect="1"/>
          </p:cNvGraphicFramePr>
          <p:nvPr/>
        </p:nvGraphicFramePr>
        <p:xfrm>
          <a:off x="2428860" y="2000243"/>
          <a:ext cx="4357718" cy="681208"/>
        </p:xfrm>
        <a:graphic>
          <a:graphicData uri="http://schemas.openxmlformats.org/presentationml/2006/ole">
            <p:oleObj spid="_x0000_s31747" name="Ecuación" r:id="rId4" imgW="2476500" imgH="431800" progId="Equation.3">
              <p:embed/>
            </p:oleObj>
          </a:graphicData>
        </a:graphic>
      </p:graphicFrame>
      <p:graphicFrame>
        <p:nvGraphicFramePr>
          <p:cNvPr id="10" name="9 Tabla"/>
          <p:cNvGraphicFramePr>
            <a:graphicFrameLocks noGrp="1"/>
          </p:cNvGraphicFramePr>
          <p:nvPr/>
        </p:nvGraphicFramePr>
        <p:xfrm>
          <a:off x="1142976" y="3000372"/>
          <a:ext cx="4214842" cy="1214446"/>
        </p:xfrm>
        <a:graphic>
          <a:graphicData uri="http://schemas.openxmlformats.org/drawingml/2006/table">
            <a:tbl>
              <a:tblPr firstRow="1" bandRow="1">
                <a:tableStyleId>{2D5ABB26-0587-4C30-8999-92F81FD0307C}</a:tableStyleId>
              </a:tblPr>
              <a:tblGrid>
                <a:gridCol w="642942"/>
                <a:gridCol w="3571900"/>
              </a:tblGrid>
              <a:tr h="1214446">
                <a:tc>
                  <a:txBody>
                    <a:bodyPr/>
                    <a:lstStyle/>
                    <a:p>
                      <a:pPr algn="ctr">
                        <a:lnSpc>
                          <a:spcPct val="115000"/>
                        </a:lnSpc>
                        <a:spcAft>
                          <a:spcPts val="0"/>
                        </a:spcAft>
                      </a:pPr>
                      <a:endParaRPr lang="es-ES_tradnl" sz="1400" dirty="0">
                        <a:latin typeface="Arial" pitchFamily="34" charset="0"/>
                        <a:ea typeface="Calibri"/>
                        <a:cs typeface="Arial" pitchFamily="34" charset="0"/>
                      </a:endParaRPr>
                    </a:p>
                    <a:p>
                      <a:pPr algn="ctr">
                        <a:lnSpc>
                          <a:spcPct val="115000"/>
                        </a:lnSpc>
                        <a:spcAft>
                          <a:spcPts val="0"/>
                        </a:spcAft>
                      </a:pPr>
                      <a:r>
                        <a:rPr lang="es-ES_tradnl" sz="2400" b="1" dirty="0">
                          <a:latin typeface="Arial" pitchFamily="34" charset="0"/>
                          <a:ea typeface="Calibri"/>
                          <a:cs typeface="Arial" pitchFamily="34" charset="0"/>
                        </a:rPr>
                        <a:t>(*)</a:t>
                      </a:r>
                      <a:endParaRPr lang="es-MX" sz="1200" dirty="0">
                        <a:latin typeface="Arial" pitchFamily="34" charset="0"/>
                        <a:ea typeface="Calibri"/>
                        <a:cs typeface="Arial"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just">
                        <a:lnSpc>
                          <a:spcPct val="115000"/>
                        </a:lnSpc>
                        <a:spcAft>
                          <a:spcPts val="0"/>
                        </a:spcAft>
                      </a:pPr>
                      <a:r>
                        <a:rPr lang="es-ES_tradnl" sz="1400" dirty="0">
                          <a:latin typeface="Arial" pitchFamily="34" charset="0"/>
                          <a:ea typeface="Calibri"/>
                          <a:cs typeface="Arial" pitchFamily="34" charset="0"/>
                        </a:rPr>
                        <a:t>CT = Costo del terreno (1) = (CEA)T</a:t>
                      </a:r>
                      <a:endParaRPr lang="es-MX" sz="1200" dirty="0">
                        <a:latin typeface="Arial" pitchFamily="34" charset="0"/>
                        <a:ea typeface="Calibri"/>
                        <a:cs typeface="Arial" pitchFamily="34" charset="0"/>
                      </a:endParaRPr>
                    </a:p>
                    <a:p>
                      <a:pPr algn="just">
                        <a:lnSpc>
                          <a:spcPct val="115000"/>
                        </a:lnSpc>
                        <a:spcAft>
                          <a:spcPts val="0"/>
                        </a:spcAft>
                      </a:pPr>
                      <a:r>
                        <a:rPr lang="es-ES_tradnl" sz="1400" dirty="0">
                          <a:latin typeface="Arial" pitchFamily="34" charset="0"/>
                          <a:ea typeface="Calibri"/>
                          <a:cs typeface="Arial" pitchFamily="34" charset="0"/>
                        </a:rPr>
                        <a:t>CC = Costos de construcción (2) = (CEA)C</a:t>
                      </a:r>
                      <a:endParaRPr lang="es-MX" sz="1200" dirty="0">
                        <a:latin typeface="Arial" pitchFamily="34" charset="0"/>
                        <a:ea typeface="Calibri"/>
                        <a:cs typeface="Arial" pitchFamily="34" charset="0"/>
                      </a:endParaRPr>
                    </a:p>
                    <a:p>
                      <a:pPr algn="just">
                        <a:lnSpc>
                          <a:spcPct val="115000"/>
                        </a:lnSpc>
                        <a:spcAft>
                          <a:spcPts val="0"/>
                        </a:spcAft>
                      </a:pPr>
                      <a:r>
                        <a:rPr lang="es-ES_tradnl" sz="1400" dirty="0">
                          <a:latin typeface="Arial" pitchFamily="34" charset="0"/>
                          <a:ea typeface="Calibri"/>
                          <a:cs typeface="Arial" pitchFamily="34" charset="0"/>
                        </a:rPr>
                        <a:t>CE= Costos de equipamiento (3) = (CEA)E</a:t>
                      </a:r>
                      <a:endParaRPr lang="es-MX" sz="1200" dirty="0">
                        <a:latin typeface="Arial" pitchFamily="34" charset="0"/>
                        <a:ea typeface="Calibri"/>
                        <a:cs typeface="Arial" pitchFamily="34" charset="0"/>
                      </a:endParaRPr>
                    </a:p>
                    <a:p>
                      <a:pPr algn="just">
                        <a:lnSpc>
                          <a:spcPct val="115000"/>
                        </a:lnSpc>
                        <a:spcAft>
                          <a:spcPts val="0"/>
                        </a:spcAft>
                      </a:pPr>
                      <a:r>
                        <a:rPr lang="es-ES_tradnl" sz="1400" dirty="0">
                          <a:latin typeface="Arial" pitchFamily="34" charset="0"/>
                          <a:ea typeface="Calibri"/>
                          <a:cs typeface="Arial" pitchFamily="34" charset="0"/>
                        </a:rPr>
                        <a:t>CK = Costos de capital fijo = (CEA)K</a:t>
                      </a:r>
                      <a:endParaRPr lang="es-MX" sz="12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tcPr>
                </a:tc>
              </a:tr>
            </a:tbl>
          </a:graphicData>
        </a:graphic>
      </p:graphicFrame>
      <p:sp>
        <p:nvSpPr>
          <p:cNvPr id="31749" name="Text Box 5"/>
          <p:cNvSpPr txBox="1">
            <a:spLocks noChangeArrowheads="1"/>
          </p:cNvSpPr>
          <p:nvPr/>
        </p:nvSpPr>
        <p:spPr bwMode="auto">
          <a:xfrm>
            <a:off x="6000760" y="3000372"/>
            <a:ext cx="2000264" cy="1227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ES_tradnl" sz="1400" b="0" i="0" u="none" strike="noStrike" cap="none" normalizeH="0" baseline="0" dirty="0" smtClean="0">
                <a:ln>
                  <a:noFill/>
                </a:ln>
                <a:solidFill>
                  <a:schemeClr val="tx1"/>
                </a:solidFill>
                <a:effectLst/>
                <a:latin typeface="Arial" pitchFamily="34" charset="0"/>
                <a:cs typeface="Arial" pitchFamily="34" charset="0"/>
              </a:rPr>
              <a:t>CEA = I</a:t>
            </a:r>
            <a:r>
              <a:rPr kumimoji="0" lang="es-ES_tradnl" sz="1400" b="0" i="0" u="none" strike="noStrike" cap="none" normalizeH="0" baseline="-25000" dirty="0" smtClean="0">
                <a:ln>
                  <a:noFill/>
                </a:ln>
                <a:solidFill>
                  <a:schemeClr val="tx1"/>
                </a:solidFill>
                <a:effectLst/>
                <a:latin typeface="Arial" pitchFamily="34" charset="0"/>
                <a:cs typeface="Arial" pitchFamily="34" charset="0"/>
              </a:rPr>
              <a:t>O</a:t>
            </a:r>
            <a:r>
              <a:rPr kumimoji="0" lang="es-ES_tradnl" sz="1400" b="0" i="0" u="none" strike="noStrike" cap="none" normalizeH="0" baseline="0" dirty="0" smtClean="0">
                <a:ln>
                  <a:noFill/>
                </a:ln>
                <a:solidFill>
                  <a:schemeClr val="tx1"/>
                </a:solidFill>
                <a:effectLst/>
                <a:latin typeface="Arial" pitchFamily="34" charset="0"/>
                <a:cs typeface="Arial" pitchFamily="34" charset="0"/>
              </a:rPr>
              <a:t>*FRC</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es-ES_tradnl" sz="1400" b="0" i="0" u="none" strike="noStrike" cap="none" normalizeH="0" baseline="0" dirty="0" smtClean="0">
                <a:ln>
                  <a:noFill/>
                </a:ln>
                <a:solidFill>
                  <a:schemeClr val="tx1"/>
                </a:solidFill>
                <a:effectLst/>
                <a:latin typeface="Arial" pitchFamily="34" charset="0"/>
                <a:cs typeface="Arial" pitchFamily="34" charset="0"/>
              </a:rPr>
              <a:t>CEA = en el año final</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es-ES_tradnl" sz="1400" b="0" i="0" u="none" strike="noStrike" cap="none" normalizeH="0" baseline="0" dirty="0" smtClean="0">
                <a:ln>
                  <a:noFill/>
                </a:ln>
                <a:solidFill>
                  <a:schemeClr val="tx1"/>
                </a:solidFill>
                <a:effectLst/>
                <a:latin typeface="Arial" pitchFamily="34" charset="0"/>
                <a:cs typeface="Arial" pitchFamily="34" charset="0"/>
              </a:rPr>
              <a:t>CEA = Insumo = cuota (D + i)</a:t>
            </a:r>
            <a:endParaRPr kumimoji="0" lang="es-MX"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1750" name="AutoShape 6"/>
          <p:cNvSpPr>
            <a:spLocks/>
          </p:cNvSpPr>
          <p:nvPr/>
        </p:nvSpPr>
        <p:spPr bwMode="auto">
          <a:xfrm>
            <a:off x="5857884" y="3071810"/>
            <a:ext cx="104775" cy="1077913"/>
          </a:xfrm>
          <a:prstGeom prst="leftBracket">
            <a:avLst>
              <a:gd name="adj" fmla="val 85732"/>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13" name="12 CuadroTexto"/>
          <p:cNvSpPr txBox="1"/>
          <p:nvPr/>
        </p:nvSpPr>
        <p:spPr>
          <a:xfrm>
            <a:off x="714348" y="4500570"/>
            <a:ext cx="7858180" cy="1415772"/>
          </a:xfrm>
          <a:prstGeom prst="rect">
            <a:avLst/>
          </a:prstGeom>
          <a:noFill/>
        </p:spPr>
        <p:txBody>
          <a:bodyPr wrap="square" rtlCol="0">
            <a:spAutoFit/>
          </a:bodyPr>
          <a:lstStyle/>
          <a:p>
            <a:pPr lvl="0" algn="just"/>
            <a:r>
              <a:rPr lang="es-ES_tradnl" dirty="0" err="1" smtClean="0"/>
              <a:t>ii</a:t>
            </a:r>
            <a:r>
              <a:rPr lang="es-ES_tradnl" dirty="0" smtClean="0">
                <a:latin typeface="Arial" pitchFamily="34" charset="0"/>
                <a:cs typeface="Arial" pitchFamily="34" charset="0"/>
              </a:rPr>
              <a:t>) Los costos de capital fijo (CK) pueden calcularse de la manera que se desarrolla a continuación (empleando la ecuación 1 y 2, unidades), o sea:</a:t>
            </a:r>
          </a:p>
          <a:p>
            <a:pPr lvl="0" algn="just"/>
            <a:endParaRPr lang="es-ES_tradnl" sz="700" dirty="0" smtClean="0">
              <a:latin typeface="Arial" pitchFamily="34" charset="0"/>
              <a:cs typeface="Arial" pitchFamily="34" charset="0"/>
            </a:endParaRPr>
          </a:p>
          <a:p>
            <a:pPr lvl="0" algn="just"/>
            <a:endParaRPr lang="es-ES_tradnl" sz="700" dirty="0" smtClean="0">
              <a:latin typeface="Arial" pitchFamily="34" charset="0"/>
              <a:cs typeface="Arial" pitchFamily="34" charset="0"/>
            </a:endParaRPr>
          </a:p>
          <a:p>
            <a:pPr algn="just"/>
            <a:r>
              <a:rPr lang="es-ES_tradnl" sz="1600" b="1" dirty="0" smtClean="0">
                <a:latin typeface="Arial" pitchFamily="34" charset="0"/>
                <a:cs typeface="Arial" pitchFamily="34" charset="0"/>
              </a:rPr>
              <a:t>(1) Costos de Terreno (CT):</a:t>
            </a:r>
            <a:r>
              <a:rPr lang="es-ES_tradnl" b="1" dirty="0" smtClean="0">
                <a:latin typeface="Arial" pitchFamily="34" charset="0"/>
                <a:cs typeface="Arial" pitchFamily="34" charset="0"/>
              </a:rPr>
              <a:t>	</a:t>
            </a:r>
            <a:endParaRPr lang="es-MX" dirty="0" smtClean="0">
              <a:latin typeface="Arial" pitchFamily="34" charset="0"/>
              <a:cs typeface="Arial" pitchFamily="34" charset="0"/>
            </a:endParaRPr>
          </a:p>
          <a:p>
            <a:pPr lvl="0" algn="just"/>
            <a:endParaRPr lang="es-MX" dirty="0" smtClean="0">
              <a:latin typeface="Arial" pitchFamily="34" charset="0"/>
              <a:cs typeface="Arial" pitchFamily="34" charset="0"/>
            </a:endParaRPr>
          </a:p>
        </p:txBody>
      </p:sp>
      <p:sp>
        <p:nvSpPr>
          <p:cNvPr id="317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31751" name="Object 7"/>
          <p:cNvGraphicFramePr>
            <a:graphicFrameLocks noChangeAspect="1"/>
          </p:cNvGraphicFramePr>
          <p:nvPr/>
        </p:nvGraphicFramePr>
        <p:xfrm>
          <a:off x="428596" y="5786454"/>
          <a:ext cx="8286808" cy="371715"/>
        </p:xfrm>
        <a:graphic>
          <a:graphicData uri="http://schemas.openxmlformats.org/presentationml/2006/ole">
            <p:oleObj spid="_x0000_s31751" name="Ecuación" r:id="rId5" imgW="4838700" imgH="215900" progId="Equation.3">
              <p:embed/>
            </p:oleObj>
          </a:graphicData>
        </a:graphic>
      </p:graphicFrame>
      <p:pic>
        <p:nvPicPr>
          <p:cNvPr id="16" name="15 Imagen" descr="COMEDOR3.GIF"/>
          <p:cNvPicPr>
            <a:picLocks noChangeAspect="1"/>
          </p:cNvPicPr>
          <p:nvPr/>
        </p:nvPicPr>
        <p:blipFill>
          <a:blip r:embed="rId6"/>
          <a:stretch>
            <a:fillRect/>
          </a:stretch>
        </p:blipFill>
        <p:spPr>
          <a:xfrm>
            <a:off x="714348" y="1428736"/>
            <a:ext cx="1285884" cy="1285884"/>
          </a:xfrm>
          <a:prstGeom prst="rect">
            <a:avLst/>
          </a:prstGeom>
        </p:spPr>
      </p:pic>
      <p:pic>
        <p:nvPicPr>
          <p:cNvPr id="17" name="16 Imagen" descr="comedor.gif"/>
          <p:cNvPicPr>
            <a:picLocks noChangeAspect="1"/>
          </p:cNvPicPr>
          <p:nvPr/>
        </p:nvPicPr>
        <p:blipFill>
          <a:blip r:embed="rId7"/>
          <a:stretch>
            <a:fillRect/>
          </a:stretch>
        </p:blipFill>
        <p:spPr>
          <a:xfrm>
            <a:off x="7072330" y="500042"/>
            <a:ext cx="1357322" cy="1583542"/>
          </a:xfrm>
          <a:prstGeom prst="rect">
            <a:avLst/>
          </a:prstGeom>
        </p:spPr>
      </p:pic>
      <p:sp>
        <p:nvSpPr>
          <p:cNvPr id="18" name="1 Título"/>
          <p:cNvSpPr>
            <a:spLocks noGrp="1"/>
          </p:cNvSpPr>
          <p:nvPr>
            <p:ph type="title"/>
          </p:nvPr>
        </p:nvSpPr>
        <p:spPr>
          <a:xfrm>
            <a:off x="0"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16" presetClass="entr" presetSubtype="2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Horizontal)">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42910" y="1214422"/>
            <a:ext cx="7786742" cy="384721"/>
          </a:xfrm>
          <a:prstGeom prst="rect">
            <a:avLst/>
          </a:prstGeom>
          <a:noFill/>
        </p:spPr>
        <p:txBody>
          <a:bodyPr wrap="square" rtlCol="0">
            <a:spAutoFit/>
          </a:bodyPr>
          <a:lstStyle/>
          <a:p>
            <a:r>
              <a:rPr lang="es-ES_tradnl" sz="1900" dirty="0" smtClean="0">
                <a:latin typeface="Arial" pitchFamily="34" charset="0"/>
                <a:cs typeface="Arial" pitchFamily="34" charset="0"/>
              </a:rPr>
              <a:t>Reemplazando datos desde el Cuadro de las inversiones, tenemos:</a:t>
            </a:r>
            <a:endParaRPr lang="es-MX" sz="1900" dirty="0" smtClean="0">
              <a:latin typeface="Arial" pitchFamily="34" charset="0"/>
              <a:cs typeface="Arial" pitchFamily="34" charset="0"/>
            </a:endParaRPr>
          </a:p>
        </p:txBody>
      </p:sp>
      <p:graphicFrame>
        <p:nvGraphicFramePr>
          <p:cNvPr id="35843" name="Object 3"/>
          <p:cNvGraphicFramePr>
            <a:graphicFrameLocks noChangeAspect="1"/>
          </p:cNvGraphicFramePr>
          <p:nvPr/>
        </p:nvGraphicFramePr>
        <p:xfrm>
          <a:off x="500034" y="2285992"/>
          <a:ext cx="2714645" cy="457259"/>
        </p:xfrm>
        <a:graphic>
          <a:graphicData uri="http://schemas.openxmlformats.org/presentationml/2006/ole">
            <p:oleObj spid="_x0000_s35843" name="Ecuación" r:id="rId3" imgW="1143000" imgH="190440" progId="Equation.3">
              <p:embed/>
            </p:oleObj>
          </a:graphicData>
        </a:graphic>
      </p:graphicFrame>
      <p:sp>
        <p:nvSpPr>
          <p:cNvPr id="3584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35844" name="Object 4"/>
          <p:cNvGraphicFramePr>
            <a:graphicFrameLocks noChangeAspect="1"/>
          </p:cNvGraphicFramePr>
          <p:nvPr/>
        </p:nvGraphicFramePr>
        <p:xfrm>
          <a:off x="3643306" y="1857364"/>
          <a:ext cx="5050722" cy="1143008"/>
        </p:xfrm>
        <a:graphic>
          <a:graphicData uri="http://schemas.openxmlformats.org/presentationml/2006/ole">
            <p:oleObj spid="_x0000_s35844" name="Ecuación" r:id="rId4" imgW="2819160" imgH="596880" progId="Equation.3">
              <p:embed/>
            </p:oleObj>
          </a:graphicData>
        </a:graphic>
      </p:graphicFrame>
      <p:cxnSp>
        <p:nvCxnSpPr>
          <p:cNvPr id="9" name="8 Conector recto de flecha"/>
          <p:cNvCxnSpPr/>
          <p:nvPr/>
        </p:nvCxnSpPr>
        <p:spPr>
          <a:xfrm>
            <a:off x="3214678" y="2500306"/>
            <a:ext cx="50006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584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35846" name="Object 6"/>
          <p:cNvGraphicFramePr>
            <a:graphicFrameLocks noChangeAspect="1"/>
          </p:cNvGraphicFramePr>
          <p:nvPr/>
        </p:nvGraphicFramePr>
        <p:xfrm>
          <a:off x="3000364" y="3429000"/>
          <a:ext cx="4357718" cy="1570668"/>
        </p:xfrm>
        <a:graphic>
          <a:graphicData uri="http://schemas.openxmlformats.org/presentationml/2006/ole">
            <p:oleObj spid="_x0000_s35846" name="Ecuación" r:id="rId5" imgW="3251200" imgH="1130300" progId="Equation.3">
              <p:embed/>
            </p:oleObj>
          </a:graphicData>
        </a:graphic>
      </p:graphicFrame>
      <p:sp>
        <p:nvSpPr>
          <p:cNvPr id="13" name="12 CuadroTexto"/>
          <p:cNvSpPr txBox="1"/>
          <p:nvPr/>
        </p:nvSpPr>
        <p:spPr>
          <a:xfrm>
            <a:off x="2000232" y="3857628"/>
            <a:ext cx="785818" cy="384721"/>
          </a:xfrm>
          <a:prstGeom prst="rect">
            <a:avLst/>
          </a:prstGeom>
          <a:noFill/>
        </p:spPr>
        <p:txBody>
          <a:bodyPr wrap="square" rtlCol="0">
            <a:spAutoFit/>
          </a:bodyPr>
          <a:lstStyle/>
          <a:p>
            <a:r>
              <a:rPr lang="es-MX" sz="1900" dirty="0" smtClean="0">
                <a:latin typeface="Arial" pitchFamily="34" charset="0"/>
                <a:cs typeface="Arial" pitchFamily="34" charset="0"/>
              </a:rPr>
              <a:t>(1.1)</a:t>
            </a:r>
            <a:endParaRPr lang="es-MX" sz="1900" dirty="0">
              <a:latin typeface="Arial" pitchFamily="34" charset="0"/>
              <a:cs typeface="Arial" pitchFamily="34" charset="0"/>
            </a:endParaRPr>
          </a:p>
        </p:txBody>
      </p:sp>
      <p:pic>
        <p:nvPicPr>
          <p:cNvPr id="14" name="13 Imagen" descr="finan-terreno.gif"/>
          <p:cNvPicPr>
            <a:picLocks noChangeAspect="1"/>
          </p:cNvPicPr>
          <p:nvPr/>
        </p:nvPicPr>
        <p:blipFill>
          <a:blip r:embed="rId6"/>
          <a:stretch>
            <a:fillRect/>
          </a:stretch>
        </p:blipFill>
        <p:spPr>
          <a:xfrm>
            <a:off x="642910" y="4857760"/>
            <a:ext cx="2035983" cy="1357322"/>
          </a:xfrm>
          <a:prstGeom prst="rect">
            <a:avLst/>
          </a:prstGeom>
        </p:spPr>
      </p:pic>
      <p:pic>
        <p:nvPicPr>
          <p:cNvPr id="15" name="14 Imagen" descr="pocoyo_pato.gif"/>
          <p:cNvPicPr>
            <a:picLocks noChangeAspect="1"/>
          </p:cNvPicPr>
          <p:nvPr/>
        </p:nvPicPr>
        <p:blipFill>
          <a:blip r:embed="rId7"/>
          <a:stretch>
            <a:fillRect/>
          </a:stretch>
        </p:blipFill>
        <p:spPr>
          <a:xfrm>
            <a:off x="7000892" y="4643446"/>
            <a:ext cx="1135438" cy="1428760"/>
          </a:xfrm>
          <a:prstGeom prst="rect">
            <a:avLst/>
          </a:prstGeom>
        </p:spPr>
      </p:pic>
      <p:sp>
        <p:nvSpPr>
          <p:cNvPr id="16" name="1 Título"/>
          <p:cNvSpPr>
            <a:spLocks noGrp="1"/>
          </p:cNvSpPr>
          <p:nvPr>
            <p:ph type="title"/>
          </p:nvPr>
        </p:nvSpPr>
        <p:spPr>
          <a:xfrm>
            <a:off x="2714612"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17" name="16 Imagen" descr="imagenes-estrellas.gif"/>
          <p:cNvPicPr>
            <a:picLocks noChangeAspect="1"/>
          </p:cNvPicPr>
          <p:nvPr/>
        </p:nvPicPr>
        <p:blipFill>
          <a:blip r:embed="rId8"/>
          <a:stretch>
            <a:fillRect/>
          </a:stretch>
        </p:blipFill>
        <p:spPr>
          <a:xfrm>
            <a:off x="428596" y="0"/>
            <a:ext cx="1785950" cy="1152226"/>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par>
                          <p:cTn id="10" fill="hold">
                            <p:stCondLst>
                              <p:cond delay="1000"/>
                            </p:stCondLst>
                            <p:childTnLst>
                              <p:par>
                                <p:cTn id="11" presetID="5" presetClass="entr" presetSubtype="1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heckerboard(across)">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214282" y="1428736"/>
          <a:ext cx="8686800" cy="5020056"/>
        </p:xfrm>
        <a:graphic>
          <a:graphicData uri="http://schemas.openxmlformats.org/drawingml/2006/table">
            <a:tbl>
              <a:tblPr firstRow="1" bandRow="1">
                <a:tableStyleId>{5C22544A-7EE6-4342-B048-85BDC9FD1C3A}</a:tableStyleId>
              </a:tblPr>
              <a:tblGrid>
                <a:gridCol w="642942"/>
                <a:gridCol w="7215238"/>
                <a:gridCol w="828620"/>
              </a:tblGrid>
              <a:tr h="370840">
                <a:tc>
                  <a:txBody>
                    <a:bodyPr/>
                    <a:lstStyle/>
                    <a:p>
                      <a:pPr algn="ctr">
                        <a:lnSpc>
                          <a:spcPct val="115000"/>
                        </a:lnSpc>
                        <a:spcAft>
                          <a:spcPts val="0"/>
                        </a:spcAft>
                      </a:pPr>
                      <a:r>
                        <a:rPr lang="es-ES_tradnl" sz="1200" b="1" dirty="0">
                          <a:latin typeface="Arial"/>
                          <a:ea typeface="Calibri"/>
                          <a:cs typeface="Times New Roman"/>
                        </a:rPr>
                        <a:t>Nº</a:t>
                      </a:r>
                      <a:endParaRPr lang="es-MX" sz="11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200" b="1" dirty="0">
                          <a:latin typeface="Arial"/>
                          <a:ea typeface="Calibri"/>
                          <a:cs typeface="Times New Roman"/>
                        </a:rPr>
                        <a:t>CONTENIDO</a:t>
                      </a:r>
                      <a:endParaRPr lang="es-MX" sz="11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200" b="1" dirty="0" smtClean="0">
                          <a:latin typeface="Arial"/>
                          <a:ea typeface="Calibri"/>
                          <a:cs typeface="Times New Roman"/>
                        </a:rPr>
                        <a:t>Pág..</a:t>
                      </a:r>
                      <a:endParaRPr lang="es-MX" sz="1100" dirty="0">
                        <a:latin typeface="Calibri"/>
                        <a:ea typeface="Calibri"/>
                        <a:cs typeface="Times New Roman"/>
                      </a:endParaRPr>
                    </a:p>
                  </a:txBody>
                  <a:tcPr marL="68580" marR="68580" marT="0" marB="0" anchor="ctr"/>
                </a:tc>
              </a:tr>
              <a:tr h="370840">
                <a:tc>
                  <a:txBody>
                    <a:bodyPr/>
                    <a:lstStyle/>
                    <a:p>
                      <a:pPr algn="ctr">
                        <a:lnSpc>
                          <a:spcPct val="115000"/>
                        </a:lnSpc>
                        <a:spcAft>
                          <a:spcPts val="0"/>
                        </a:spcAft>
                      </a:pPr>
                      <a:r>
                        <a:rPr lang="es-ES_tradnl" sz="1200">
                          <a:latin typeface="Arial"/>
                          <a:ea typeface="Calibri"/>
                          <a:cs typeface="Times New Roman"/>
                        </a:rPr>
                        <a:t>1</a:t>
                      </a:r>
                      <a:endParaRPr lang="es-MX" sz="1100">
                        <a:latin typeface="Calibri"/>
                        <a:ea typeface="Calibri"/>
                        <a:cs typeface="Times New Roman"/>
                      </a:endParaRPr>
                    </a:p>
                  </a:txBody>
                  <a:tcPr marL="68580" marR="68580" marT="0" marB="0" anchor="ctr"/>
                </a:tc>
                <a:tc>
                  <a:txBody>
                    <a:bodyPr/>
                    <a:lstStyle/>
                    <a:p>
                      <a:pPr algn="just">
                        <a:lnSpc>
                          <a:spcPct val="115000"/>
                        </a:lnSpc>
                        <a:spcAft>
                          <a:spcPts val="0"/>
                        </a:spcAft>
                      </a:pPr>
                      <a:r>
                        <a:rPr lang="es-ES_tradnl" sz="1200" dirty="0">
                          <a:latin typeface="Arial"/>
                          <a:ea typeface="Calibri"/>
                          <a:cs typeface="Times New Roman"/>
                        </a:rPr>
                        <a:t>Introducción</a:t>
                      </a:r>
                      <a:endParaRPr lang="es-MX" sz="11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200">
                          <a:latin typeface="Arial"/>
                          <a:ea typeface="Calibri"/>
                          <a:cs typeface="Times New Roman"/>
                        </a:rPr>
                        <a:t>3</a:t>
                      </a:r>
                      <a:endParaRPr lang="es-MX" sz="1100">
                        <a:latin typeface="Calibri"/>
                        <a:ea typeface="Calibri"/>
                        <a:cs typeface="Times New Roman"/>
                      </a:endParaRPr>
                    </a:p>
                  </a:txBody>
                  <a:tcPr marL="68580" marR="68580" marT="0" marB="0" anchor="ctr"/>
                </a:tc>
              </a:tr>
              <a:tr h="370840">
                <a:tc>
                  <a:txBody>
                    <a:bodyPr/>
                    <a:lstStyle/>
                    <a:p>
                      <a:pPr algn="ctr">
                        <a:lnSpc>
                          <a:spcPct val="115000"/>
                        </a:lnSpc>
                        <a:spcAft>
                          <a:spcPts val="0"/>
                        </a:spcAft>
                      </a:pPr>
                      <a:r>
                        <a:rPr lang="es-ES_tradnl" sz="1200">
                          <a:latin typeface="Arial"/>
                          <a:ea typeface="Calibri"/>
                          <a:cs typeface="Times New Roman"/>
                        </a:rPr>
                        <a:t>2</a:t>
                      </a:r>
                      <a:endParaRPr lang="es-MX" sz="1100">
                        <a:latin typeface="Calibri"/>
                        <a:ea typeface="Calibri"/>
                        <a:cs typeface="Times New Roman"/>
                      </a:endParaRPr>
                    </a:p>
                  </a:txBody>
                  <a:tcPr marL="68580" marR="68580" marT="0" marB="0" anchor="ctr"/>
                </a:tc>
                <a:tc>
                  <a:txBody>
                    <a:bodyPr/>
                    <a:lstStyle/>
                    <a:p>
                      <a:pPr algn="just">
                        <a:lnSpc>
                          <a:spcPct val="115000"/>
                        </a:lnSpc>
                        <a:spcAft>
                          <a:spcPts val="0"/>
                        </a:spcAft>
                      </a:pPr>
                      <a:r>
                        <a:rPr lang="es-ES_tradnl" sz="1200">
                          <a:latin typeface="Arial"/>
                          <a:ea typeface="Calibri"/>
                          <a:cs typeface="Times New Roman"/>
                        </a:rPr>
                        <a:t>Antecedentes generales del programa, de los objetivos</a:t>
                      </a:r>
                      <a:endParaRPr lang="es-MX" sz="110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200">
                          <a:latin typeface="Arial"/>
                          <a:ea typeface="Calibri"/>
                          <a:cs typeface="Times New Roman"/>
                        </a:rPr>
                        <a:t>4</a:t>
                      </a:r>
                      <a:endParaRPr lang="es-MX" sz="1100">
                        <a:latin typeface="Calibri"/>
                        <a:ea typeface="Calibri"/>
                        <a:cs typeface="Times New Roman"/>
                      </a:endParaRPr>
                    </a:p>
                  </a:txBody>
                  <a:tcPr marL="68580" marR="68580" marT="0" marB="0" anchor="ctr"/>
                </a:tc>
              </a:tr>
              <a:tr h="370840">
                <a:tc>
                  <a:txBody>
                    <a:bodyPr/>
                    <a:lstStyle/>
                    <a:p>
                      <a:pPr algn="ctr">
                        <a:lnSpc>
                          <a:spcPct val="115000"/>
                        </a:lnSpc>
                        <a:spcAft>
                          <a:spcPts val="0"/>
                        </a:spcAft>
                      </a:pPr>
                      <a:r>
                        <a:rPr lang="es-ES_tradnl" sz="1200">
                          <a:latin typeface="Arial"/>
                          <a:ea typeface="Calibri"/>
                          <a:cs typeface="Times New Roman"/>
                        </a:rPr>
                        <a:t>3</a:t>
                      </a:r>
                      <a:endParaRPr lang="es-MX" sz="1100">
                        <a:latin typeface="Calibri"/>
                        <a:ea typeface="Calibri"/>
                        <a:cs typeface="Times New Roman"/>
                      </a:endParaRPr>
                    </a:p>
                  </a:txBody>
                  <a:tcPr marL="68580" marR="68580" marT="0" marB="0" anchor="ctr"/>
                </a:tc>
                <a:tc>
                  <a:txBody>
                    <a:bodyPr/>
                    <a:lstStyle/>
                    <a:p>
                      <a:pPr algn="just">
                        <a:lnSpc>
                          <a:spcPct val="115000"/>
                        </a:lnSpc>
                        <a:spcAft>
                          <a:spcPts val="0"/>
                        </a:spcAft>
                      </a:pPr>
                      <a:r>
                        <a:rPr lang="es-ES_tradnl" sz="1200">
                          <a:latin typeface="Arial"/>
                          <a:ea typeface="Calibri"/>
                          <a:cs typeface="Times New Roman"/>
                        </a:rPr>
                        <a:t>Descripción del proyecto. Población objetivo. Alternativas de solución</a:t>
                      </a:r>
                      <a:endParaRPr lang="es-MX" sz="110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200">
                          <a:latin typeface="Arial"/>
                          <a:ea typeface="Calibri"/>
                          <a:cs typeface="Times New Roman"/>
                        </a:rPr>
                        <a:t>5</a:t>
                      </a:r>
                      <a:endParaRPr lang="es-MX" sz="1100">
                        <a:latin typeface="Calibri"/>
                        <a:ea typeface="Calibri"/>
                        <a:cs typeface="Times New Roman"/>
                      </a:endParaRPr>
                    </a:p>
                  </a:txBody>
                  <a:tcPr marL="68580" marR="68580" marT="0" marB="0" anchor="ctr"/>
                </a:tc>
              </a:tr>
              <a:tr h="370840">
                <a:tc>
                  <a:txBody>
                    <a:bodyPr/>
                    <a:lstStyle/>
                    <a:p>
                      <a:pPr algn="ctr">
                        <a:lnSpc>
                          <a:spcPct val="115000"/>
                        </a:lnSpc>
                        <a:spcAft>
                          <a:spcPts val="0"/>
                        </a:spcAft>
                      </a:pPr>
                      <a:r>
                        <a:rPr lang="es-ES_tradnl" sz="1200">
                          <a:latin typeface="Arial"/>
                          <a:ea typeface="Calibri"/>
                          <a:cs typeface="Times New Roman"/>
                        </a:rPr>
                        <a:t>4</a:t>
                      </a:r>
                      <a:endParaRPr lang="es-MX" sz="1100">
                        <a:latin typeface="Calibri"/>
                        <a:ea typeface="Calibri"/>
                        <a:cs typeface="Times New Roman"/>
                      </a:endParaRPr>
                    </a:p>
                  </a:txBody>
                  <a:tcPr marL="68580" marR="68580" marT="0" marB="0" anchor="ctr"/>
                </a:tc>
                <a:tc>
                  <a:txBody>
                    <a:bodyPr/>
                    <a:lstStyle/>
                    <a:p>
                      <a:pPr algn="just">
                        <a:lnSpc>
                          <a:spcPct val="115000"/>
                        </a:lnSpc>
                        <a:spcAft>
                          <a:spcPts val="0"/>
                        </a:spcAft>
                      </a:pPr>
                      <a:r>
                        <a:rPr lang="es-ES_tradnl" sz="1200">
                          <a:latin typeface="Arial"/>
                          <a:ea typeface="Calibri"/>
                          <a:cs typeface="Times New Roman"/>
                        </a:rPr>
                        <a:t>Costos. Cálculo de la matriz de costos correspondiente a cada alternativa. (Parte A)</a:t>
                      </a:r>
                      <a:endParaRPr lang="es-MX" sz="110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200">
                          <a:latin typeface="Arial"/>
                          <a:ea typeface="Calibri"/>
                          <a:cs typeface="Times New Roman"/>
                        </a:rPr>
                        <a:t>6</a:t>
                      </a:r>
                      <a:endParaRPr lang="es-MX" sz="1100">
                        <a:latin typeface="Calibri"/>
                        <a:ea typeface="Calibri"/>
                        <a:cs typeface="Times New Roman"/>
                      </a:endParaRPr>
                    </a:p>
                  </a:txBody>
                  <a:tcPr marL="68580" marR="68580" marT="0" marB="0" anchor="ctr"/>
                </a:tc>
              </a:tr>
              <a:tr h="370840">
                <a:tc>
                  <a:txBody>
                    <a:bodyPr/>
                    <a:lstStyle/>
                    <a:p>
                      <a:pPr algn="ctr">
                        <a:lnSpc>
                          <a:spcPct val="115000"/>
                        </a:lnSpc>
                        <a:spcAft>
                          <a:spcPts val="0"/>
                        </a:spcAft>
                      </a:pPr>
                      <a:r>
                        <a:rPr lang="es-ES_tradnl" sz="1200">
                          <a:latin typeface="Arial"/>
                          <a:ea typeface="Calibri"/>
                          <a:cs typeface="Times New Roman"/>
                        </a:rPr>
                        <a:t>5</a:t>
                      </a:r>
                      <a:endParaRPr lang="es-MX" sz="1100">
                        <a:latin typeface="Calibri"/>
                        <a:ea typeface="Calibri"/>
                        <a:cs typeface="Times New Roman"/>
                      </a:endParaRPr>
                    </a:p>
                  </a:txBody>
                  <a:tcPr marL="68580" marR="68580" marT="0" marB="0" anchor="ctr"/>
                </a:tc>
                <a:tc>
                  <a:txBody>
                    <a:bodyPr/>
                    <a:lstStyle/>
                    <a:p>
                      <a:pPr algn="just">
                        <a:lnSpc>
                          <a:spcPct val="115000"/>
                        </a:lnSpc>
                        <a:spcAft>
                          <a:spcPts val="0"/>
                        </a:spcAft>
                      </a:pPr>
                      <a:r>
                        <a:rPr lang="es-ES_tradnl" sz="1200">
                          <a:latin typeface="Arial"/>
                          <a:ea typeface="Calibri"/>
                          <a:cs typeface="Times New Roman"/>
                        </a:rPr>
                        <a:t>Los datos básicos del proyecto. Costo de capital (de las inversiones y de su cálculo). Costos de mantenimiento y de operación.</a:t>
                      </a:r>
                      <a:endParaRPr lang="es-MX" sz="110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200">
                          <a:latin typeface="Arial"/>
                          <a:ea typeface="Calibri"/>
                          <a:cs typeface="Times New Roman"/>
                        </a:rPr>
                        <a:t>7</a:t>
                      </a:r>
                      <a:endParaRPr lang="es-MX" sz="1100">
                        <a:latin typeface="Calibri"/>
                        <a:ea typeface="Calibri"/>
                        <a:cs typeface="Times New Roman"/>
                      </a:endParaRPr>
                    </a:p>
                  </a:txBody>
                  <a:tcPr marL="68580" marR="68580" marT="0" marB="0" anchor="ctr"/>
                </a:tc>
              </a:tr>
              <a:tr h="370840">
                <a:tc>
                  <a:txBody>
                    <a:bodyPr/>
                    <a:lstStyle/>
                    <a:p>
                      <a:pPr algn="ctr">
                        <a:lnSpc>
                          <a:spcPct val="115000"/>
                        </a:lnSpc>
                        <a:spcAft>
                          <a:spcPts val="0"/>
                        </a:spcAft>
                      </a:pPr>
                      <a:r>
                        <a:rPr lang="es-ES_tradnl" sz="1200">
                          <a:latin typeface="Arial"/>
                          <a:ea typeface="Calibri"/>
                          <a:cs typeface="Times New Roman"/>
                        </a:rPr>
                        <a:t>6</a:t>
                      </a:r>
                      <a:endParaRPr lang="es-MX" sz="1100">
                        <a:latin typeface="Calibri"/>
                        <a:ea typeface="Calibri"/>
                        <a:cs typeface="Times New Roman"/>
                      </a:endParaRPr>
                    </a:p>
                  </a:txBody>
                  <a:tcPr marL="68580" marR="68580" marT="0" marB="0" anchor="ctr"/>
                </a:tc>
                <a:tc>
                  <a:txBody>
                    <a:bodyPr/>
                    <a:lstStyle/>
                    <a:p>
                      <a:pPr algn="just">
                        <a:lnSpc>
                          <a:spcPct val="115000"/>
                        </a:lnSpc>
                        <a:spcAft>
                          <a:spcPts val="0"/>
                        </a:spcAft>
                      </a:pPr>
                      <a:r>
                        <a:rPr lang="es-ES_tradnl" sz="1200">
                          <a:latin typeface="Arial"/>
                          <a:ea typeface="Calibri"/>
                          <a:cs typeface="Times New Roman"/>
                        </a:rPr>
                        <a:t>Proyecciones de costos</a:t>
                      </a:r>
                      <a:endParaRPr lang="es-MX" sz="110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200">
                          <a:latin typeface="Arial"/>
                          <a:ea typeface="Calibri"/>
                          <a:cs typeface="Times New Roman"/>
                        </a:rPr>
                        <a:t>12</a:t>
                      </a:r>
                      <a:endParaRPr lang="es-MX" sz="1100">
                        <a:latin typeface="Calibri"/>
                        <a:ea typeface="Calibri"/>
                        <a:cs typeface="Times New Roman"/>
                      </a:endParaRPr>
                    </a:p>
                  </a:txBody>
                  <a:tcPr marL="68580" marR="68580" marT="0" marB="0" anchor="ctr"/>
                </a:tc>
              </a:tr>
              <a:tr h="370840">
                <a:tc>
                  <a:txBody>
                    <a:bodyPr/>
                    <a:lstStyle/>
                    <a:p>
                      <a:pPr algn="ctr">
                        <a:lnSpc>
                          <a:spcPct val="115000"/>
                        </a:lnSpc>
                        <a:spcAft>
                          <a:spcPts val="0"/>
                        </a:spcAft>
                      </a:pPr>
                      <a:r>
                        <a:rPr lang="es-ES_tradnl" sz="1200">
                          <a:latin typeface="Arial"/>
                          <a:ea typeface="Calibri"/>
                          <a:cs typeface="Times New Roman"/>
                        </a:rPr>
                        <a:t>7</a:t>
                      </a:r>
                      <a:endParaRPr lang="es-MX" sz="1100">
                        <a:latin typeface="Calibri"/>
                        <a:ea typeface="Calibri"/>
                        <a:cs typeface="Times New Roman"/>
                      </a:endParaRPr>
                    </a:p>
                  </a:txBody>
                  <a:tcPr marL="68580" marR="68580" marT="0" marB="0" anchor="ctr"/>
                </a:tc>
                <a:tc>
                  <a:txBody>
                    <a:bodyPr/>
                    <a:lstStyle/>
                    <a:p>
                      <a:pPr algn="just">
                        <a:lnSpc>
                          <a:spcPct val="115000"/>
                        </a:lnSpc>
                        <a:spcAft>
                          <a:spcPts val="0"/>
                        </a:spcAft>
                      </a:pPr>
                      <a:r>
                        <a:rPr lang="es-ES_tradnl" sz="1200">
                          <a:latin typeface="Arial"/>
                          <a:ea typeface="Calibri"/>
                          <a:cs typeface="Times New Roman"/>
                        </a:rPr>
                        <a:t>Cálculo del costo por unidad de producto (CUP); Servicios anuales prestados (SAP); Costo por unidad de servicio (CUS); Oferta total anual (OTA); Análisis final de los costos.</a:t>
                      </a:r>
                      <a:endParaRPr lang="es-MX" sz="110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200">
                          <a:latin typeface="Arial"/>
                          <a:ea typeface="Calibri"/>
                          <a:cs typeface="Times New Roman"/>
                        </a:rPr>
                        <a:t>17</a:t>
                      </a:r>
                      <a:endParaRPr lang="es-MX" sz="1100">
                        <a:latin typeface="Calibri"/>
                        <a:ea typeface="Calibri"/>
                        <a:cs typeface="Times New Roman"/>
                      </a:endParaRPr>
                    </a:p>
                  </a:txBody>
                  <a:tcPr marL="68580" marR="68580" marT="0" marB="0" anchor="ctr"/>
                </a:tc>
              </a:tr>
              <a:tr h="370840">
                <a:tc>
                  <a:txBody>
                    <a:bodyPr/>
                    <a:lstStyle/>
                    <a:p>
                      <a:pPr algn="ctr">
                        <a:lnSpc>
                          <a:spcPct val="115000"/>
                        </a:lnSpc>
                        <a:spcAft>
                          <a:spcPts val="0"/>
                        </a:spcAft>
                      </a:pPr>
                      <a:r>
                        <a:rPr lang="es-ES_tradnl" sz="1200">
                          <a:latin typeface="Arial"/>
                          <a:ea typeface="Calibri"/>
                          <a:cs typeface="Times New Roman"/>
                        </a:rPr>
                        <a:t>8</a:t>
                      </a:r>
                      <a:endParaRPr lang="es-MX" sz="1100">
                        <a:latin typeface="Calibri"/>
                        <a:ea typeface="Calibri"/>
                        <a:cs typeface="Times New Roman"/>
                      </a:endParaRPr>
                    </a:p>
                  </a:txBody>
                  <a:tcPr marL="68580" marR="68580" marT="0" marB="0" anchor="ctr"/>
                </a:tc>
                <a:tc>
                  <a:txBody>
                    <a:bodyPr/>
                    <a:lstStyle/>
                    <a:p>
                      <a:pPr algn="just">
                        <a:lnSpc>
                          <a:spcPct val="115000"/>
                        </a:lnSpc>
                        <a:spcAft>
                          <a:spcPts val="0"/>
                        </a:spcAft>
                      </a:pPr>
                      <a:r>
                        <a:rPr lang="es-ES_tradnl" sz="1200">
                          <a:latin typeface="Arial"/>
                          <a:ea typeface="Calibri"/>
                          <a:cs typeface="Times New Roman"/>
                        </a:rPr>
                        <a:t>Parte B: Análisis de la Efectividad (Varias dimensiones) de los objetivos planteados.</a:t>
                      </a:r>
                      <a:endParaRPr lang="es-MX" sz="110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200">
                          <a:latin typeface="Arial"/>
                          <a:ea typeface="Calibri"/>
                          <a:cs typeface="Times New Roman"/>
                        </a:rPr>
                        <a:t>21</a:t>
                      </a:r>
                      <a:endParaRPr lang="es-MX" sz="1100">
                        <a:latin typeface="Calibri"/>
                        <a:ea typeface="Calibri"/>
                        <a:cs typeface="Times New Roman"/>
                      </a:endParaRPr>
                    </a:p>
                  </a:txBody>
                  <a:tcPr marL="68580" marR="68580" marT="0" marB="0" anchor="ctr"/>
                </a:tc>
              </a:tr>
              <a:tr h="370840">
                <a:tc>
                  <a:txBody>
                    <a:bodyPr/>
                    <a:lstStyle/>
                    <a:p>
                      <a:pPr algn="ctr">
                        <a:lnSpc>
                          <a:spcPct val="115000"/>
                        </a:lnSpc>
                        <a:spcAft>
                          <a:spcPts val="0"/>
                        </a:spcAft>
                      </a:pPr>
                      <a:r>
                        <a:rPr lang="es-ES_tradnl" sz="1200">
                          <a:latin typeface="Arial"/>
                          <a:ea typeface="Calibri"/>
                          <a:cs typeface="Times New Roman"/>
                        </a:rPr>
                        <a:t>9</a:t>
                      </a:r>
                      <a:endParaRPr lang="es-MX" sz="1100">
                        <a:latin typeface="Calibri"/>
                        <a:ea typeface="Calibri"/>
                        <a:cs typeface="Times New Roman"/>
                      </a:endParaRPr>
                    </a:p>
                  </a:txBody>
                  <a:tcPr marL="68580" marR="68580" marT="0" marB="0" anchor="ctr"/>
                </a:tc>
                <a:tc>
                  <a:txBody>
                    <a:bodyPr/>
                    <a:lstStyle/>
                    <a:p>
                      <a:pPr algn="just">
                        <a:lnSpc>
                          <a:spcPct val="115000"/>
                        </a:lnSpc>
                        <a:spcAft>
                          <a:spcPts val="0"/>
                        </a:spcAft>
                      </a:pPr>
                      <a:r>
                        <a:rPr lang="es-ES_tradnl" sz="1200">
                          <a:latin typeface="Arial"/>
                          <a:ea typeface="Calibri"/>
                          <a:cs typeface="Times New Roman"/>
                        </a:rPr>
                        <a:t>Análisis, Costo – Efectividad (ACE). Qué se pretende Matriz de Costo – Efectividad. Relaciones Costo-Efectividad (CUE=CTA/OBx100). Cálculos en valores absolutos y/o relativos (Ejemplos de aplicación)</a:t>
                      </a:r>
                      <a:endParaRPr lang="es-MX" sz="110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200">
                          <a:latin typeface="Arial"/>
                          <a:ea typeface="Calibri"/>
                          <a:cs typeface="Times New Roman"/>
                        </a:rPr>
                        <a:t>22</a:t>
                      </a:r>
                      <a:endParaRPr lang="es-MX" sz="1100">
                        <a:latin typeface="Calibri"/>
                        <a:ea typeface="Calibri"/>
                        <a:cs typeface="Times New Roman"/>
                      </a:endParaRPr>
                    </a:p>
                  </a:txBody>
                  <a:tcPr marL="68580" marR="68580" marT="0" marB="0" anchor="ctr"/>
                </a:tc>
              </a:tr>
              <a:tr h="370840">
                <a:tc>
                  <a:txBody>
                    <a:bodyPr/>
                    <a:lstStyle/>
                    <a:p>
                      <a:pPr algn="ctr">
                        <a:lnSpc>
                          <a:spcPct val="115000"/>
                        </a:lnSpc>
                        <a:spcAft>
                          <a:spcPts val="0"/>
                        </a:spcAft>
                      </a:pPr>
                      <a:r>
                        <a:rPr lang="es-ES_tradnl" sz="1200">
                          <a:latin typeface="Arial"/>
                          <a:ea typeface="Calibri"/>
                          <a:cs typeface="Times New Roman"/>
                        </a:rPr>
                        <a:t>10</a:t>
                      </a:r>
                      <a:endParaRPr lang="es-MX" sz="1100">
                        <a:latin typeface="Calibri"/>
                        <a:ea typeface="Calibri"/>
                        <a:cs typeface="Times New Roman"/>
                      </a:endParaRPr>
                    </a:p>
                  </a:txBody>
                  <a:tcPr marL="68580" marR="68580" marT="0" marB="0" anchor="ctr"/>
                </a:tc>
                <a:tc>
                  <a:txBody>
                    <a:bodyPr/>
                    <a:lstStyle/>
                    <a:p>
                      <a:pPr algn="just">
                        <a:lnSpc>
                          <a:spcPct val="115000"/>
                        </a:lnSpc>
                        <a:spcAft>
                          <a:spcPts val="0"/>
                        </a:spcAft>
                      </a:pPr>
                      <a:r>
                        <a:rPr lang="es-ES_tradnl" sz="1200">
                          <a:latin typeface="Arial"/>
                          <a:ea typeface="Calibri"/>
                          <a:cs typeface="Times New Roman"/>
                        </a:rPr>
                        <a:t>Relaciones: Costo- Efectividad de los sistemas</a:t>
                      </a:r>
                      <a:endParaRPr lang="es-MX" sz="110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200">
                          <a:latin typeface="Arial"/>
                          <a:ea typeface="Calibri"/>
                          <a:cs typeface="Times New Roman"/>
                        </a:rPr>
                        <a:t>22</a:t>
                      </a:r>
                      <a:endParaRPr lang="es-MX" sz="1100">
                        <a:latin typeface="Calibri"/>
                        <a:ea typeface="Calibri"/>
                        <a:cs typeface="Times New Roman"/>
                      </a:endParaRPr>
                    </a:p>
                  </a:txBody>
                  <a:tcPr marL="68580" marR="68580" marT="0" marB="0" anchor="ctr"/>
                </a:tc>
              </a:tr>
              <a:tr h="370840">
                <a:tc>
                  <a:txBody>
                    <a:bodyPr/>
                    <a:lstStyle/>
                    <a:p>
                      <a:pPr algn="ctr">
                        <a:lnSpc>
                          <a:spcPct val="115000"/>
                        </a:lnSpc>
                        <a:spcAft>
                          <a:spcPts val="0"/>
                        </a:spcAft>
                      </a:pPr>
                      <a:r>
                        <a:rPr lang="es-ES_tradnl" sz="1200">
                          <a:latin typeface="Arial"/>
                          <a:ea typeface="Calibri"/>
                          <a:cs typeface="Times New Roman"/>
                        </a:rPr>
                        <a:t>11</a:t>
                      </a:r>
                      <a:endParaRPr lang="es-MX" sz="1100">
                        <a:latin typeface="Calibri"/>
                        <a:ea typeface="Calibri"/>
                        <a:cs typeface="Times New Roman"/>
                      </a:endParaRPr>
                    </a:p>
                  </a:txBody>
                  <a:tcPr marL="68580" marR="68580" marT="0" marB="0" anchor="ctr"/>
                </a:tc>
                <a:tc>
                  <a:txBody>
                    <a:bodyPr/>
                    <a:lstStyle/>
                    <a:p>
                      <a:pPr algn="just">
                        <a:lnSpc>
                          <a:spcPct val="115000"/>
                        </a:lnSpc>
                        <a:spcAft>
                          <a:spcPts val="0"/>
                        </a:spcAft>
                      </a:pPr>
                      <a:r>
                        <a:rPr lang="es-ES_tradnl" sz="1200">
                          <a:latin typeface="Arial"/>
                          <a:ea typeface="Calibri"/>
                          <a:cs typeface="Times New Roman"/>
                        </a:rPr>
                        <a:t>Crítica de la política social ante la desnutrición en Argentina. Crítica del PPSN (1987). Por Jaime M. Zurita Campos. (FE-UNAM, Enero del 2001.)</a:t>
                      </a:r>
                      <a:endParaRPr lang="es-MX" sz="110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200">
                          <a:latin typeface="Arial"/>
                          <a:ea typeface="Calibri"/>
                          <a:cs typeface="Times New Roman"/>
                        </a:rPr>
                        <a:t>29</a:t>
                      </a:r>
                      <a:endParaRPr lang="es-MX" sz="1100">
                        <a:latin typeface="Calibri"/>
                        <a:ea typeface="Calibri"/>
                        <a:cs typeface="Times New Roman"/>
                      </a:endParaRPr>
                    </a:p>
                  </a:txBody>
                  <a:tcPr marL="68580" marR="68580" marT="0" marB="0" anchor="ctr"/>
                </a:tc>
              </a:tr>
              <a:tr h="370840">
                <a:tc>
                  <a:txBody>
                    <a:bodyPr/>
                    <a:lstStyle/>
                    <a:p>
                      <a:pPr algn="ctr">
                        <a:lnSpc>
                          <a:spcPct val="115000"/>
                        </a:lnSpc>
                        <a:spcAft>
                          <a:spcPts val="0"/>
                        </a:spcAft>
                      </a:pPr>
                      <a:r>
                        <a:rPr lang="es-ES_tradnl" sz="1200">
                          <a:latin typeface="Arial"/>
                          <a:ea typeface="Calibri"/>
                          <a:cs typeface="Times New Roman"/>
                        </a:rPr>
                        <a:t>12</a:t>
                      </a:r>
                      <a:endParaRPr lang="es-MX" sz="1100">
                        <a:latin typeface="Calibri"/>
                        <a:ea typeface="Calibri"/>
                        <a:cs typeface="Times New Roman"/>
                      </a:endParaRPr>
                    </a:p>
                  </a:txBody>
                  <a:tcPr marL="68580" marR="68580" marT="0" marB="0" anchor="ctr"/>
                </a:tc>
                <a:tc>
                  <a:txBody>
                    <a:bodyPr/>
                    <a:lstStyle/>
                    <a:p>
                      <a:pPr algn="just">
                        <a:lnSpc>
                          <a:spcPct val="115000"/>
                        </a:lnSpc>
                        <a:spcAft>
                          <a:spcPts val="0"/>
                        </a:spcAft>
                      </a:pPr>
                      <a:r>
                        <a:rPr lang="es-ES_tradnl" sz="1200">
                          <a:latin typeface="Arial"/>
                          <a:ea typeface="Calibri"/>
                          <a:cs typeface="Times New Roman"/>
                        </a:rPr>
                        <a:t>Bibliografía</a:t>
                      </a:r>
                      <a:endParaRPr lang="es-MX" sz="110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200" dirty="0">
                          <a:latin typeface="Arial"/>
                          <a:ea typeface="Calibri"/>
                          <a:cs typeface="Times New Roman"/>
                        </a:rPr>
                        <a:t>35</a:t>
                      </a:r>
                      <a:endParaRPr lang="es-MX" sz="1100" dirty="0">
                        <a:latin typeface="Calibri"/>
                        <a:ea typeface="Calibri"/>
                        <a:cs typeface="Times New Roman"/>
                      </a:endParaRPr>
                    </a:p>
                  </a:txBody>
                  <a:tcPr marL="68580" marR="68580" marT="0" marB="0" anchor="ctr"/>
                </a:tc>
              </a:tr>
            </a:tbl>
          </a:graphicData>
        </a:graphic>
      </p:graphicFrame>
      <p:sp>
        <p:nvSpPr>
          <p:cNvPr id="5" name="4 CuadroTexto"/>
          <p:cNvSpPr txBox="1"/>
          <p:nvPr/>
        </p:nvSpPr>
        <p:spPr>
          <a:xfrm>
            <a:off x="3286116" y="1000108"/>
            <a:ext cx="2643206" cy="338554"/>
          </a:xfrm>
          <a:prstGeom prst="rect">
            <a:avLst/>
          </a:prstGeom>
          <a:noFill/>
        </p:spPr>
        <p:txBody>
          <a:bodyPr wrap="square" rtlCol="0">
            <a:spAutoFit/>
          </a:bodyPr>
          <a:lstStyle/>
          <a:p>
            <a:pPr algn="ctr"/>
            <a:r>
              <a:rPr lang="es-MX" sz="1600" b="1" dirty="0" smtClean="0">
                <a:latin typeface="Arial" pitchFamily="34" charset="0"/>
                <a:cs typeface="Arial" pitchFamily="34" charset="0"/>
              </a:rPr>
              <a:t>ÍNDICE</a:t>
            </a:r>
            <a:endParaRPr lang="es-MX" sz="1600" b="1" dirty="0">
              <a:latin typeface="Arial" pitchFamily="34" charset="0"/>
              <a:cs typeface="Arial" pitchFamily="34" charset="0"/>
            </a:endParaRPr>
          </a:p>
        </p:txBody>
      </p:sp>
      <p:sp>
        <p:nvSpPr>
          <p:cNvPr id="6" name="1 Título"/>
          <p:cNvSpPr>
            <a:spLocks noGrp="1"/>
          </p:cNvSpPr>
          <p:nvPr>
            <p:ph type="title"/>
          </p:nvPr>
        </p:nvSpPr>
        <p:spPr>
          <a:xfrm>
            <a:off x="0"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7" name="6 Imagen" descr="estrellas (26).gif"/>
          <p:cNvPicPr>
            <a:picLocks noChangeAspect="1"/>
          </p:cNvPicPr>
          <p:nvPr/>
        </p:nvPicPr>
        <p:blipFill>
          <a:blip r:embed="rId2"/>
          <a:stretch>
            <a:fillRect/>
          </a:stretch>
        </p:blipFill>
        <p:spPr>
          <a:xfrm>
            <a:off x="7215206" y="214289"/>
            <a:ext cx="928694" cy="742955"/>
          </a:xfrm>
          <a:prstGeom prst="rect">
            <a:avLst/>
          </a:prstGeom>
        </p:spPr>
      </p:pic>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571604" y="1071547"/>
            <a:ext cx="5857916" cy="584775"/>
          </a:xfrm>
          <a:prstGeom prst="rect">
            <a:avLst/>
          </a:prstGeom>
          <a:noFill/>
        </p:spPr>
        <p:txBody>
          <a:bodyPr wrap="square" rtlCol="0">
            <a:spAutoFit/>
          </a:bodyPr>
          <a:lstStyle/>
          <a:p>
            <a:pPr algn="ctr"/>
            <a:r>
              <a:rPr lang="es-ES_tradnl" sz="1600" b="1" dirty="0" smtClean="0">
                <a:latin typeface="Arial" pitchFamily="34" charset="0"/>
                <a:cs typeface="Arial" pitchFamily="34" charset="0"/>
              </a:rPr>
              <a:t>Gráfica 1.1</a:t>
            </a:r>
            <a:endParaRPr lang="es-MX" sz="1600" dirty="0" smtClean="0">
              <a:latin typeface="Arial" pitchFamily="34" charset="0"/>
              <a:cs typeface="Arial" pitchFamily="34" charset="0"/>
            </a:endParaRPr>
          </a:p>
          <a:p>
            <a:pPr algn="ctr"/>
            <a:r>
              <a:rPr lang="es-ES_tradnl" sz="1600" b="1" dirty="0" smtClean="0">
                <a:latin typeface="Arial" pitchFamily="34" charset="0"/>
                <a:cs typeface="Arial" pitchFamily="34" charset="0"/>
              </a:rPr>
              <a:t>Relación entre costo total y vida útil del proyecto</a:t>
            </a:r>
            <a:endParaRPr lang="es-MX" sz="1600" dirty="0" smtClean="0">
              <a:latin typeface="Arial" pitchFamily="34" charset="0"/>
              <a:cs typeface="Arial" pitchFamily="34" charset="0"/>
            </a:endParaRPr>
          </a:p>
        </p:txBody>
      </p:sp>
      <p:pic>
        <p:nvPicPr>
          <p:cNvPr id="6" name="5 Imagen" descr="Dibujo.JPG"/>
          <p:cNvPicPr>
            <a:picLocks noChangeAspect="1"/>
          </p:cNvPicPr>
          <p:nvPr/>
        </p:nvPicPr>
        <p:blipFill>
          <a:blip r:embed="rId3"/>
          <a:stretch>
            <a:fillRect/>
          </a:stretch>
        </p:blipFill>
        <p:spPr>
          <a:xfrm>
            <a:off x="2643174" y="1643050"/>
            <a:ext cx="3933825" cy="2619375"/>
          </a:xfrm>
          <a:prstGeom prst="rect">
            <a:avLst/>
          </a:prstGeom>
        </p:spPr>
      </p:pic>
      <p:sp>
        <p:nvSpPr>
          <p:cNvPr id="7" name="6 CuadroTexto"/>
          <p:cNvSpPr txBox="1"/>
          <p:nvPr/>
        </p:nvSpPr>
        <p:spPr>
          <a:xfrm>
            <a:off x="571472" y="4357694"/>
            <a:ext cx="7786742" cy="984885"/>
          </a:xfrm>
          <a:prstGeom prst="rect">
            <a:avLst/>
          </a:prstGeom>
          <a:noFill/>
        </p:spPr>
        <p:txBody>
          <a:bodyPr wrap="square" rtlCol="0">
            <a:spAutoFit/>
          </a:bodyPr>
          <a:lstStyle/>
          <a:p>
            <a:r>
              <a:rPr lang="es-MX" sz="1400" dirty="0" smtClean="0">
                <a:latin typeface="Arial" pitchFamily="34" charset="0"/>
                <a:cs typeface="Arial" pitchFamily="34" charset="0"/>
              </a:rPr>
              <a:t>Procesar dato, primero actualizar de 7 a 0 = F → P. Segundo, llevo P → F → CT → al año 7.</a:t>
            </a:r>
          </a:p>
          <a:p>
            <a:endParaRPr lang="es-MX" sz="1400" dirty="0" smtClean="0">
              <a:latin typeface="Arial" pitchFamily="34" charset="0"/>
              <a:cs typeface="Arial" pitchFamily="34" charset="0"/>
            </a:endParaRPr>
          </a:p>
          <a:p>
            <a:endParaRPr lang="es-MX" sz="1400" dirty="0" smtClean="0">
              <a:latin typeface="Arial" pitchFamily="34" charset="0"/>
              <a:cs typeface="Arial" pitchFamily="34" charset="0"/>
            </a:endParaRPr>
          </a:p>
          <a:p>
            <a:r>
              <a:rPr lang="es-MX" sz="1600" b="1" dirty="0" smtClean="0">
                <a:latin typeface="Arial" pitchFamily="34" charset="0"/>
                <a:cs typeface="Arial" pitchFamily="34" charset="0"/>
              </a:rPr>
              <a:t>(2) Costos de construcción (CC):</a:t>
            </a:r>
            <a:endParaRPr lang="es-MX" sz="1600" dirty="0" smtClean="0">
              <a:latin typeface="Arial" pitchFamily="34" charset="0"/>
              <a:cs typeface="Arial" pitchFamily="34" charset="0"/>
            </a:endParaRPr>
          </a:p>
        </p:txBody>
      </p:sp>
      <p:sp>
        <p:nvSpPr>
          <p:cNvPr id="8" name="7 Marcador de pie de página"/>
          <p:cNvSpPr>
            <a:spLocks noGrp="1"/>
          </p:cNvSpPr>
          <p:nvPr>
            <p:ph type="ftr" sz="quarter" idx="11"/>
          </p:nvPr>
        </p:nvSpPr>
        <p:spPr>
          <a:xfrm>
            <a:off x="0" y="6286520"/>
            <a:ext cx="5786446" cy="571481"/>
          </a:xfrm>
        </p:spPr>
        <p:txBody>
          <a:bodyPr/>
          <a:lstStyle/>
          <a:p>
            <a:r>
              <a:rPr lang="es-MX" baseline="30000" dirty="0" smtClean="0">
                <a:solidFill>
                  <a:schemeClr val="tx1"/>
                </a:solidFill>
                <a:latin typeface="Arial" pitchFamily="34" charset="0"/>
                <a:cs typeface="Arial" pitchFamily="34" charset="0"/>
                <a:hlinkClick r:id="" action="ppaction://hlinkfile"/>
              </a:rPr>
              <a:t>(*)</a:t>
            </a:r>
            <a:r>
              <a:rPr lang="es-MX" dirty="0" smtClean="0">
                <a:solidFill>
                  <a:schemeClr val="tx1"/>
                </a:solidFill>
                <a:latin typeface="Arial" pitchFamily="34" charset="0"/>
                <a:cs typeface="Arial" pitchFamily="34" charset="0"/>
              </a:rPr>
              <a:t> Cuando no hay VR (=0) y/o del proyecto se regresa a la </a:t>
            </a:r>
            <a:r>
              <a:rPr lang="es-MX" dirty="0" err="1" smtClean="0">
                <a:solidFill>
                  <a:schemeClr val="tx1"/>
                </a:solidFill>
                <a:latin typeface="Arial" pitchFamily="34" charset="0"/>
                <a:cs typeface="Arial" pitchFamily="34" charset="0"/>
              </a:rPr>
              <a:t>Ec.</a:t>
            </a:r>
            <a:r>
              <a:rPr lang="es-MX" dirty="0" smtClean="0">
                <a:solidFill>
                  <a:schemeClr val="tx1"/>
                </a:solidFill>
                <a:latin typeface="Arial" pitchFamily="34" charset="0"/>
                <a:cs typeface="Arial" pitchFamily="34" charset="0"/>
              </a:rPr>
              <a:t> N° 1 y 2, o sea:</a:t>
            </a:r>
          </a:p>
          <a:p>
            <a:r>
              <a:rPr lang="es-MX" dirty="0" smtClean="0"/>
              <a:t> </a:t>
            </a:r>
            <a:endParaRPr lang="es-MX" dirty="0"/>
          </a:p>
        </p:txBody>
      </p:sp>
      <p:sp>
        <p:nvSpPr>
          <p:cNvPr id="368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36865" name="Object 1"/>
          <p:cNvGraphicFramePr>
            <a:graphicFrameLocks noChangeAspect="1"/>
          </p:cNvGraphicFramePr>
          <p:nvPr/>
        </p:nvGraphicFramePr>
        <p:xfrm>
          <a:off x="1714480" y="5429264"/>
          <a:ext cx="5261409" cy="642942"/>
        </p:xfrm>
        <a:graphic>
          <a:graphicData uri="http://schemas.openxmlformats.org/presentationml/2006/ole">
            <p:oleObj spid="_x0000_s36865" name="Ecuación" r:id="rId4" imgW="3746500" imgH="457200" progId="Equation.3">
              <p:embed/>
            </p:oleObj>
          </a:graphicData>
        </a:graphic>
      </p:graphicFrame>
      <p:sp>
        <p:nvSpPr>
          <p:cNvPr id="11" name="10 CuadroTexto"/>
          <p:cNvSpPr txBox="1"/>
          <p:nvPr/>
        </p:nvSpPr>
        <p:spPr>
          <a:xfrm>
            <a:off x="7000892" y="5500702"/>
            <a:ext cx="571504" cy="369332"/>
          </a:xfrm>
          <a:prstGeom prst="rect">
            <a:avLst/>
          </a:prstGeom>
          <a:noFill/>
        </p:spPr>
        <p:txBody>
          <a:bodyPr wrap="square" rtlCol="0">
            <a:spAutoFit/>
          </a:bodyPr>
          <a:lstStyle/>
          <a:p>
            <a:r>
              <a:rPr lang="es-MX" dirty="0" smtClean="0"/>
              <a:t>(*)</a:t>
            </a:r>
            <a:endParaRPr lang="es-MX" dirty="0"/>
          </a:p>
        </p:txBody>
      </p:sp>
      <p:sp>
        <p:nvSpPr>
          <p:cNvPr id="368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36867" name="Object 3"/>
          <p:cNvGraphicFramePr>
            <a:graphicFrameLocks noChangeAspect="1"/>
          </p:cNvGraphicFramePr>
          <p:nvPr/>
        </p:nvGraphicFramePr>
        <p:xfrm>
          <a:off x="571472" y="6572248"/>
          <a:ext cx="4400576" cy="285752"/>
        </p:xfrm>
        <a:graphic>
          <a:graphicData uri="http://schemas.openxmlformats.org/presentationml/2006/ole">
            <p:oleObj spid="_x0000_s36867" name="Ecuación" r:id="rId5" imgW="3670300" imgH="228600" progId="Equation.3">
              <p:embed/>
            </p:oleObj>
          </a:graphicData>
        </a:graphic>
      </p:graphicFrame>
      <p:pic>
        <p:nvPicPr>
          <p:cNvPr id="14" name="13 Imagen" descr="images (7).jpg"/>
          <p:cNvPicPr>
            <a:picLocks noChangeAspect="1"/>
          </p:cNvPicPr>
          <p:nvPr/>
        </p:nvPicPr>
        <p:blipFill>
          <a:blip r:embed="rId6"/>
          <a:stretch>
            <a:fillRect/>
          </a:stretch>
        </p:blipFill>
        <p:spPr>
          <a:xfrm>
            <a:off x="571472" y="2000240"/>
            <a:ext cx="1428760" cy="1876833"/>
          </a:xfrm>
          <a:prstGeom prst="rect">
            <a:avLst/>
          </a:prstGeom>
        </p:spPr>
      </p:pic>
      <p:pic>
        <p:nvPicPr>
          <p:cNvPr id="16" name="15 Imagen" descr="images (8).jpg"/>
          <p:cNvPicPr>
            <a:picLocks noChangeAspect="1"/>
          </p:cNvPicPr>
          <p:nvPr/>
        </p:nvPicPr>
        <p:blipFill>
          <a:blip r:embed="rId7"/>
          <a:stretch>
            <a:fillRect/>
          </a:stretch>
        </p:blipFill>
        <p:spPr>
          <a:xfrm>
            <a:off x="7000892" y="2143116"/>
            <a:ext cx="1533987" cy="1500198"/>
          </a:xfrm>
          <a:prstGeom prst="rect">
            <a:avLst/>
          </a:prstGeom>
        </p:spPr>
      </p:pic>
      <p:cxnSp>
        <p:nvCxnSpPr>
          <p:cNvPr id="15" name="14 Conector recto"/>
          <p:cNvCxnSpPr/>
          <p:nvPr/>
        </p:nvCxnSpPr>
        <p:spPr>
          <a:xfrm>
            <a:off x="357158" y="6286520"/>
            <a:ext cx="8501122" cy="1588"/>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7" name="1 Título"/>
          <p:cNvSpPr>
            <a:spLocks noGrp="1"/>
          </p:cNvSpPr>
          <p:nvPr>
            <p:ph type="title"/>
          </p:nvPr>
        </p:nvSpPr>
        <p:spPr>
          <a:xfrm>
            <a:off x="0"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18" name="17 Imagen" descr="gifs-luna-estrellas.gif"/>
          <p:cNvPicPr>
            <a:picLocks noChangeAspect="1"/>
          </p:cNvPicPr>
          <p:nvPr/>
        </p:nvPicPr>
        <p:blipFill>
          <a:blip r:embed="rId8"/>
          <a:stretch>
            <a:fillRect/>
          </a:stretch>
        </p:blipFill>
        <p:spPr>
          <a:xfrm>
            <a:off x="7500958" y="-285776"/>
            <a:ext cx="952500" cy="133350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8" presetClass="entr" presetSubtype="16"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amond(i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71472" y="1142984"/>
            <a:ext cx="6786610" cy="369332"/>
          </a:xfrm>
          <a:prstGeom prst="rect">
            <a:avLst/>
          </a:prstGeom>
          <a:noFill/>
        </p:spPr>
        <p:txBody>
          <a:bodyPr wrap="square" rtlCol="0">
            <a:spAutoFit/>
          </a:bodyPr>
          <a:lstStyle/>
          <a:p>
            <a:r>
              <a:rPr lang="es-MX" b="1" dirty="0" smtClean="0">
                <a:latin typeface="Arial" pitchFamily="34" charset="0"/>
                <a:cs typeface="Arial" pitchFamily="34" charset="0"/>
              </a:rPr>
              <a:t>Reemplazando datos tenemos:</a:t>
            </a:r>
            <a:endParaRPr lang="es-MX" dirty="0" smtClean="0">
              <a:latin typeface="Arial" pitchFamily="34" charset="0"/>
              <a:cs typeface="Arial" pitchFamily="34" charset="0"/>
            </a:endParaRPr>
          </a:p>
        </p:txBody>
      </p:sp>
      <p:sp>
        <p:nvSpPr>
          <p:cNvPr id="378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37889" name="Object 1"/>
          <p:cNvGraphicFramePr>
            <a:graphicFrameLocks noChangeAspect="1"/>
          </p:cNvGraphicFramePr>
          <p:nvPr/>
        </p:nvGraphicFramePr>
        <p:xfrm>
          <a:off x="714347" y="1714488"/>
          <a:ext cx="5616921" cy="928694"/>
        </p:xfrm>
        <a:graphic>
          <a:graphicData uri="http://schemas.openxmlformats.org/presentationml/2006/ole">
            <p:oleObj spid="_x0000_s37889" name="Ecuación" r:id="rId3" imgW="3746500" imgH="673100" progId="Equation.3">
              <p:embed/>
            </p:oleObj>
          </a:graphicData>
        </a:graphic>
      </p:graphicFrame>
      <p:sp>
        <p:nvSpPr>
          <p:cNvPr id="378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37891" name="Object 3"/>
          <p:cNvGraphicFramePr>
            <a:graphicFrameLocks noChangeAspect="1"/>
          </p:cNvGraphicFramePr>
          <p:nvPr/>
        </p:nvGraphicFramePr>
        <p:xfrm>
          <a:off x="2928926" y="3071810"/>
          <a:ext cx="5520209" cy="1000132"/>
        </p:xfrm>
        <a:graphic>
          <a:graphicData uri="http://schemas.openxmlformats.org/presentationml/2006/ole">
            <p:oleObj spid="_x0000_s37891" name="Ecuación" r:id="rId4" imgW="3556000" imgH="711200" progId="Equation.3">
              <p:embed/>
            </p:oleObj>
          </a:graphicData>
        </a:graphic>
      </p:graphicFrame>
      <p:sp>
        <p:nvSpPr>
          <p:cNvPr id="10" name="9 CuadroTexto"/>
          <p:cNvSpPr txBox="1"/>
          <p:nvPr/>
        </p:nvSpPr>
        <p:spPr>
          <a:xfrm>
            <a:off x="785786" y="4786322"/>
            <a:ext cx="7358114" cy="954107"/>
          </a:xfrm>
          <a:prstGeom prst="rect">
            <a:avLst/>
          </a:prstGeom>
          <a:noFill/>
        </p:spPr>
        <p:txBody>
          <a:bodyPr wrap="square" rtlCol="0">
            <a:spAutoFit/>
          </a:bodyPr>
          <a:lstStyle/>
          <a:p>
            <a:pPr algn="just"/>
            <a:r>
              <a:rPr lang="es-MX" sz="1900" b="1" dirty="0" smtClean="0"/>
              <a:t>(</a:t>
            </a:r>
            <a:r>
              <a:rPr lang="es-MX" sz="1900" b="1" dirty="0" smtClean="0">
                <a:latin typeface="Arial" pitchFamily="34" charset="0"/>
                <a:cs typeface="Arial" pitchFamily="34" charset="0"/>
              </a:rPr>
              <a:t>3) Costos de equipamiento (CE) </a:t>
            </a:r>
            <a:r>
              <a:rPr lang="es-MX" sz="1900" dirty="0" smtClean="0">
                <a:latin typeface="Arial" pitchFamily="34" charset="0"/>
                <a:cs typeface="Arial" pitchFamily="34" charset="0"/>
              </a:rPr>
              <a:t>No hay VR = 0, pero hay inversiones (años 6 y 7) (D</a:t>
            </a:r>
            <a:r>
              <a:rPr lang="es-MX" sz="1900" baseline="-25000" dirty="0" smtClean="0">
                <a:latin typeface="Arial" pitchFamily="34" charset="0"/>
                <a:cs typeface="Arial" pitchFamily="34" charset="0"/>
              </a:rPr>
              <a:t>L</a:t>
            </a:r>
            <a:r>
              <a:rPr lang="es-MX" sz="1900" dirty="0" smtClean="0">
                <a:latin typeface="Arial" pitchFamily="34" charset="0"/>
                <a:cs typeface="Arial" pitchFamily="34" charset="0"/>
              </a:rPr>
              <a:t> = 4,160/5; D</a:t>
            </a:r>
            <a:r>
              <a:rPr lang="es-MX" sz="1900" baseline="-25000" dirty="0" smtClean="0">
                <a:latin typeface="Arial" pitchFamily="34" charset="0"/>
                <a:cs typeface="Arial" pitchFamily="34" charset="0"/>
              </a:rPr>
              <a:t>L</a:t>
            </a:r>
            <a:r>
              <a:rPr lang="es-MX" sz="1900" dirty="0" smtClean="0">
                <a:latin typeface="Arial" pitchFamily="34" charset="0"/>
                <a:cs typeface="Arial" pitchFamily="34" charset="0"/>
              </a:rPr>
              <a:t> = 832)</a:t>
            </a:r>
          </a:p>
          <a:p>
            <a:endParaRPr lang="es-MX" dirty="0"/>
          </a:p>
        </p:txBody>
      </p:sp>
      <p:sp>
        <p:nvSpPr>
          <p:cNvPr id="378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37893" name="Object 5"/>
          <p:cNvGraphicFramePr>
            <a:graphicFrameLocks noChangeAspect="1"/>
          </p:cNvGraphicFramePr>
          <p:nvPr/>
        </p:nvGraphicFramePr>
        <p:xfrm>
          <a:off x="1428728" y="5857892"/>
          <a:ext cx="6429420" cy="365160"/>
        </p:xfrm>
        <a:graphic>
          <a:graphicData uri="http://schemas.openxmlformats.org/presentationml/2006/ole">
            <p:oleObj spid="_x0000_s37893" name="Ecuación" r:id="rId5" imgW="4191000" imgH="228600" progId="Equation.3">
              <p:embed/>
            </p:oleObj>
          </a:graphicData>
        </a:graphic>
      </p:graphicFrame>
      <p:pic>
        <p:nvPicPr>
          <p:cNvPr id="13" name="12 Imagen" descr="image011.gif"/>
          <p:cNvPicPr>
            <a:picLocks noChangeAspect="1"/>
          </p:cNvPicPr>
          <p:nvPr/>
        </p:nvPicPr>
        <p:blipFill>
          <a:blip r:embed="rId6"/>
          <a:stretch>
            <a:fillRect/>
          </a:stretch>
        </p:blipFill>
        <p:spPr>
          <a:xfrm>
            <a:off x="1000100" y="2857496"/>
            <a:ext cx="1647823" cy="1643074"/>
          </a:xfrm>
          <a:prstGeom prst="rect">
            <a:avLst/>
          </a:prstGeom>
        </p:spPr>
      </p:pic>
      <p:pic>
        <p:nvPicPr>
          <p:cNvPr id="14" name="13 Imagen" descr="image009.jpg"/>
          <p:cNvPicPr>
            <a:picLocks noChangeAspect="1"/>
          </p:cNvPicPr>
          <p:nvPr/>
        </p:nvPicPr>
        <p:blipFill>
          <a:blip r:embed="rId7"/>
          <a:stretch>
            <a:fillRect/>
          </a:stretch>
        </p:blipFill>
        <p:spPr>
          <a:xfrm>
            <a:off x="6429388" y="1214422"/>
            <a:ext cx="2183266" cy="1500198"/>
          </a:xfrm>
          <a:prstGeom prst="rect">
            <a:avLst/>
          </a:prstGeom>
        </p:spPr>
      </p:pic>
      <p:sp>
        <p:nvSpPr>
          <p:cNvPr id="15" name="1 Título"/>
          <p:cNvSpPr>
            <a:spLocks noGrp="1"/>
          </p:cNvSpPr>
          <p:nvPr>
            <p:ph type="title"/>
          </p:nvPr>
        </p:nvSpPr>
        <p:spPr>
          <a:xfrm>
            <a:off x="2714612"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16" name="15 Imagen" descr="estrellas (26).gif"/>
          <p:cNvPicPr>
            <a:picLocks noChangeAspect="1"/>
          </p:cNvPicPr>
          <p:nvPr/>
        </p:nvPicPr>
        <p:blipFill>
          <a:blip r:embed="rId8"/>
          <a:stretch>
            <a:fillRect/>
          </a:stretch>
        </p:blipFill>
        <p:spPr>
          <a:xfrm>
            <a:off x="857224" y="214290"/>
            <a:ext cx="1041800" cy="83344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to="" calcmode="lin" valueType="num">
                                      <p:cBhvr>
                                        <p:cTn id="7" dur="1" fill="hold"/>
                                        <p:tgtEl>
                                          <p:spTgt spid="14"/>
                                        </p:tgtEl>
                                        <p:attrNameLst>
                                          <p:attrName/>
                                        </p:attrNameLst>
                                      </p:cBhvr>
                                    </p:anim>
                                  </p:childTnLst>
                                </p:cTn>
                              </p:par>
                            </p:childTnLst>
                          </p:cTn>
                        </p:par>
                        <p:par>
                          <p:cTn id="8" fill="hold">
                            <p:stCondLst>
                              <p:cond delay="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6" name="5 CuadroTexto"/>
          <p:cNvSpPr txBox="1"/>
          <p:nvPr/>
        </p:nvSpPr>
        <p:spPr>
          <a:xfrm>
            <a:off x="500034" y="1214422"/>
            <a:ext cx="8215370" cy="677108"/>
          </a:xfrm>
          <a:prstGeom prst="rect">
            <a:avLst/>
          </a:prstGeom>
          <a:noFill/>
        </p:spPr>
        <p:txBody>
          <a:bodyPr wrap="square" rtlCol="0">
            <a:spAutoFit/>
          </a:bodyPr>
          <a:lstStyle/>
          <a:p>
            <a:r>
              <a:rPr lang="es-MX" sz="1900" dirty="0" smtClean="0">
                <a:latin typeface="Arial" pitchFamily="34" charset="0"/>
                <a:cs typeface="Arial" pitchFamily="34" charset="0"/>
              </a:rPr>
              <a:t>3.1) Inversión en los años 6 y 7 (832 + 832 = 1,664 = V</a:t>
            </a:r>
            <a:r>
              <a:rPr lang="es-MX" sz="1900" baseline="-25000" dirty="0" smtClean="0">
                <a:latin typeface="Arial" pitchFamily="34" charset="0"/>
                <a:cs typeface="Arial" pitchFamily="34" charset="0"/>
              </a:rPr>
              <a:t>F</a:t>
            </a:r>
            <a:r>
              <a:rPr lang="es-MX" sz="1900" dirty="0" smtClean="0">
                <a:latin typeface="Arial" pitchFamily="34" charset="0"/>
                <a:cs typeface="Arial" pitchFamily="34" charset="0"/>
              </a:rPr>
              <a:t> * FSA(10,5) = V</a:t>
            </a:r>
            <a:r>
              <a:rPr lang="es-MX" sz="1900" baseline="-25000" dirty="0" smtClean="0">
                <a:latin typeface="Arial" pitchFamily="34" charset="0"/>
                <a:cs typeface="Arial" pitchFamily="34" charset="0"/>
              </a:rPr>
              <a:t>P</a:t>
            </a:r>
            <a:r>
              <a:rPr lang="es-MX" sz="1900" dirty="0" smtClean="0">
                <a:latin typeface="Arial" pitchFamily="34" charset="0"/>
                <a:cs typeface="Arial" pitchFamily="34" charset="0"/>
              </a:rPr>
              <a:t>)</a:t>
            </a:r>
          </a:p>
          <a:p>
            <a:r>
              <a:rPr lang="es-MX" sz="1900" dirty="0" smtClean="0">
                <a:latin typeface="Arial" pitchFamily="34" charset="0"/>
                <a:cs typeface="Arial" pitchFamily="34" charset="0"/>
              </a:rPr>
              <a:t>3.2) Reemplazando datos:</a:t>
            </a:r>
          </a:p>
        </p:txBody>
      </p:sp>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38913" name="Object 1"/>
          <p:cNvGraphicFramePr>
            <a:graphicFrameLocks noChangeAspect="1"/>
          </p:cNvGraphicFramePr>
          <p:nvPr/>
        </p:nvGraphicFramePr>
        <p:xfrm>
          <a:off x="2857488" y="2214554"/>
          <a:ext cx="5357850" cy="301433"/>
        </p:xfrm>
        <a:graphic>
          <a:graphicData uri="http://schemas.openxmlformats.org/presentationml/2006/ole">
            <p:oleObj spid="_x0000_s38913" name="Ecuación" r:id="rId3" imgW="3873500" imgH="215900" progId="Equation.3">
              <p:embed/>
            </p:oleObj>
          </a:graphicData>
        </a:graphic>
      </p:graphicFrame>
      <p:sp>
        <p:nvSpPr>
          <p:cNvPr id="389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38915" name="Object 3"/>
          <p:cNvGraphicFramePr>
            <a:graphicFrameLocks noChangeAspect="1"/>
          </p:cNvGraphicFramePr>
          <p:nvPr/>
        </p:nvGraphicFramePr>
        <p:xfrm>
          <a:off x="4357686" y="2786058"/>
          <a:ext cx="2214578" cy="298116"/>
        </p:xfrm>
        <a:graphic>
          <a:graphicData uri="http://schemas.openxmlformats.org/presentationml/2006/ole">
            <p:oleObj spid="_x0000_s38915" name="Ecuación" r:id="rId4" imgW="1485900" imgH="203200" progId="Equation.3">
              <p:embed/>
            </p:oleObj>
          </a:graphicData>
        </a:graphic>
      </p:graphicFrame>
      <p:sp>
        <p:nvSpPr>
          <p:cNvPr id="11" name="10 CuadroTexto"/>
          <p:cNvSpPr txBox="1"/>
          <p:nvPr/>
        </p:nvSpPr>
        <p:spPr>
          <a:xfrm>
            <a:off x="714348" y="3857628"/>
            <a:ext cx="6072230" cy="384721"/>
          </a:xfrm>
          <a:prstGeom prst="rect">
            <a:avLst/>
          </a:prstGeom>
          <a:noFill/>
        </p:spPr>
        <p:txBody>
          <a:bodyPr wrap="square" rtlCol="0">
            <a:spAutoFit/>
          </a:bodyPr>
          <a:lstStyle/>
          <a:p>
            <a:pPr algn="just"/>
            <a:r>
              <a:rPr lang="es-MX" sz="1900" dirty="0" smtClean="0">
                <a:latin typeface="Arial" pitchFamily="34" charset="0"/>
                <a:cs typeface="Arial" pitchFamily="34" charset="0"/>
              </a:rPr>
              <a:t>El costo equivalente anual de capital, es entonces:</a:t>
            </a:r>
          </a:p>
        </p:txBody>
      </p:sp>
      <p:sp>
        <p:nvSpPr>
          <p:cNvPr id="389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38917" name="Object 5"/>
          <p:cNvGraphicFramePr>
            <a:graphicFrameLocks noChangeAspect="1"/>
          </p:cNvGraphicFramePr>
          <p:nvPr/>
        </p:nvGraphicFramePr>
        <p:xfrm>
          <a:off x="785786" y="4643446"/>
          <a:ext cx="3500462" cy="825024"/>
        </p:xfrm>
        <a:graphic>
          <a:graphicData uri="http://schemas.openxmlformats.org/presentationml/2006/ole">
            <p:oleObj spid="_x0000_s38917" name="Ecuación" r:id="rId5" imgW="2628900" imgH="673100" progId="Equation.3">
              <p:embed/>
            </p:oleObj>
          </a:graphicData>
        </a:graphic>
      </p:graphicFrame>
      <p:sp>
        <p:nvSpPr>
          <p:cNvPr id="38919" name="Text Box 7"/>
          <p:cNvSpPr txBox="1">
            <a:spLocks noChangeArrowheads="1"/>
          </p:cNvSpPr>
          <p:nvPr/>
        </p:nvSpPr>
        <p:spPr bwMode="auto">
          <a:xfrm>
            <a:off x="4714876" y="4643446"/>
            <a:ext cx="1285884" cy="765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MX" sz="1400" b="0" i="0" u="none" strike="noStrike" cap="none" normalizeH="0" baseline="0" dirty="0" smtClean="0">
                <a:ln>
                  <a:noFill/>
                </a:ln>
                <a:solidFill>
                  <a:schemeClr val="tx1"/>
                </a:solidFill>
                <a:effectLst/>
                <a:latin typeface="Arial" pitchFamily="34" charset="0"/>
              </a:rPr>
              <a:t>Desgaste de la inversión en el año 7</a:t>
            </a:r>
            <a:endParaRPr kumimoji="0" lang="es-MX" sz="2000" b="0" i="0" u="none" strike="noStrike" cap="none" normalizeH="0" baseline="0" dirty="0" smtClean="0">
              <a:ln>
                <a:noFill/>
              </a:ln>
              <a:solidFill>
                <a:schemeClr val="tx1"/>
              </a:solidFill>
              <a:effectLst/>
              <a:latin typeface="Arial" pitchFamily="34" charset="0"/>
            </a:endParaRPr>
          </a:p>
        </p:txBody>
      </p:sp>
      <p:sp>
        <p:nvSpPr>
          <p:cNvPr id="38920" name="Text Box 8"/>
          <p:cNvSpPr txBox="1">
            <a:spLocks noChangeArrowheads="1"/>
          </p:cNvSpPr>
          <p:nvPr/>
        </p:nvSpPr>
        <p:spPr bwMode="auto">
          <a:xfrm>
            <a:off x="6715140" y="4572008"/>
            <a:ext cx="1285884" cy="765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MX" sz="1400" b="0" i="0" u="none" strike="noStrike" cap="none" normalizeH="0" baseline="0" dirty="0" smtClean="0">
                <a:ln>
                  <a:noFill/>
                </a:ln>
                <a:solidFill>
                  <a:schemeClr val="tx1"/>
                </a:solidFill>
                <a:effectLst/>
                <a:latin typeface="Arial" pitchFamily="34" charset="0"/>
              </a:rPr>
              <a:t>Un criterio de evaluación social</a:t>
            </a:r>
            <a:endParaRPr kumimoji="0" lang="es-MX" sz="2000" b="0" i="0" u="none" strike="noStrike" cap="none" normalizeH="0" baseline="0" dirty="0" smtClean="0">
              <a:ln>
                <a:noFill/>
              </a:ln>
              <a:solidFill>
                <a:schemeClr val="tx1"/>
              </a:solidFill>
              <a:effectLst/>
              <a:latin typeface="Arial" pitchFamily="34" charset="0"/>
            </a:endParaRPr>
          </a:p>
        </p:txBody>
      </p:sp>
      <p:sp>
        <p:nvSpPr>
          <p:cNvPr id="16" name="15 Marcador de pie de página"/>
          <p:cNvSpPr>
            <a:spLocks noGrp="1"/>
          </p:cNvSpPr>
          <p:nvPr>
            <p:ph type="ftr" sz="quarter" idx="11"/>
          </p:nvPr>
        </p:nvSpPr>
        <p:spPr>
          <a:xfrm>
            <a:off x="500034" y="6429396"/>
            <a:ext cx="2895600" cy="288925"/>
          </a:xfrm>
        </p:spPr>
        <p:txBody>
          <a:bodyPr/>
          <a:lstStyle/>
          <a:p>
            <a:pPr algn="l"/>
            <a:r>
              <a:rPr lang="es-MX" b="1" baseline="30000" dirty="0" smtClean="0">
                <a:solidFill>
                  <a:schemeClr val="tx1"/>
                </a:solidFill>
                <a:latin typeface="Arial" pitchFamily="34" charset="0"/>
                <a:cs typeface="Arial" pitchFamily="34" charset="0"/>
              </a:rPr>
              <a:t>* </a:t>
            </a:r>
            <a:r>
              <a:rPr lang="es-MX" dirty="0" smtClean="0">
                <a:solidFill>
                  <a:schemeClr val="tx1"/>
                </a:solidFill>
                <a:latin typeface="Arial" pitchFamily="34" charset="0"/>
                <a:cs typeface="Arial" pitchFamily="34" charset="0"/>
              </a:rPr>
              <a:t>i = 100%; 0/1 = 100/100 = 1</a:t>
            </a:r>
            <a:endParaRPr lang="es-MX" dirty="0">
              <a:solidFill>
                <a:schemeClr val="tx1"/>
              </a:solidFill>
              <a:latin typeface="Arial" pitchFamily="34" charset="0"/>
              <a:cs typeface="Arial" pitchFamily="34" charset="0"/>
            </a:endParaRPr>
          </a:p>
        </p:txBody>
      </p:sp>
      <p:sp>
        <p:nvSpPr>
          <p:cNvPr id="38921" name="AutoShape 9"/>
          <p:cNvSpPr>
            <a:spLocks/>
          </p:cNvSpPr>
          <p:nvPr/>
        </p:nvSpPr>
        <p:spPr bwMode="auto">
          <a:xfrm>
            <a:off x="4286248" y="4643446"/>
            <a:ext cx="142876" cy="785818"/>
          </a:xfrm>
          <a:prstGeom prst="rightBrace">
            <a:avLst>
              <a:gd name="adj1" fmla="val 31637"/>
              <a:gd name="adj2" fmla="val 50000"/>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cxnSp>
        <p:nvCxnSpPr>
          <p:cNvPr id="38922" name="AutoShape 10"/>
          <p:cNvCxnSpPr>
            <a:cxnSpLocks noChangeShapeType="1"/>
          </p:cNvCxnSpPr>
          <p:nvPr/>
        </p:nvCxnSpPr>
        <p:spPr bwMode="auto">
          <a:xfrm>
            <a:off x="6072198" y="4929198"/>
            <a:ext cx="500066" cy="1588"/>
          </a:xfrm>
          <a:prstGeom prst="straightConnector1">
            <a:avLst/>
          </a:prstGeom>
          <a:noFill/>
          <a:ln w="9525">
            <a:solidFill>
              <a:srgbClr val="000000"/>
            </a:solidFill>
            <a:round/>
            <a:headEnd/>
            <a:tailEnd type="triangle" w="med" len="med"/>
          </a:ln>
        </p:spPr>
      </p:cxnSp>
      <p:pic>
        <p:nvPicPr>
          <p:cNvPr id="22" name="21 Imagen" descr="es_capital.gif"/>
          <p:cNvPicPr>
            <a:picLocks noChangeAspect="1"/>
          </p:cNvPicPr>
          <p:nvPr/>
        </p:nvPicPr>
        <p:blipFill>
          <a:blip r:embed="rId6"/>
          <a:stretch>
            <a:fillRect/>
          </a:stretch>
        </p:blipFill>
        <p:spPr>
          <a:xfrm>
            <a:off x="1000100" y="2071678"/>
            <a:ext cx="1714512" cy="1491926"/>
          </a:xfrm>
          <a:prstGeom prst="rect">
            <a:avLst/>
          </a:prstGeom>
        </p:spPr>
      </p:pic>
      <p:cxnSp>
        <p:nvCxnSpPr>
          <p:cNvPr id="18" name="17 Conector recto"/>
          <p:cNvCxnSpPr/>
          <p:nvPr/>
        </p:nvCxnSpPr>
        <p:spPr>
          <a:xfrm>
            <a:off x="357158" y="6357958"/>
            <a:ext cx="8501122" cy="1588"/>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0" name="1 Título"/>
          <p:cNvSpPr>
            <a:spLocks noGrp="1"/>
          </p:cNvSpPr>
          <p:nvPr>
            <p:ph type="title"/>
          </p:nvPr>
        </p:nvSpPr>
        <p:spPr>
          <a:xfrm>
            <a:off x="0"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19" name="18 Imagen" descr="estrella89.gif"/>
          <p:cNvPicPr>
            <a:picLocks noChangeAspect="1"/>
          </p:cNvPicPr>
          <p:nvPr/>
        </p:nvPicPr>
        <p:blipFill>
          <a:blip r:embed="rId7"/>
          <a:stretch>
            <a:fillRect/>
          </a:stretch>
        </p:blipFill>
        <p:spPr>
          <a:xfrm>
            <a:off x="7429520" y="5214950"/>
            <a:ext cx="1143008" cy="1113998"/>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6" name="5 CuadroTexto"/>
          <p:cNvSpPr txBox="1"/>
          <p:nvPr/>
        </p:nvSpPr>
        <p:spPr>
          <a:xfrm>
            <a:off x="571472" y="1571612"/>
            <a:ext cx="3429024" cy="646331"/>
          </a:xfrm>
          <a:prstGeom prst="rect">
            <a:avLst/>
          </a:prstGeom>
          <a:noFill/>
        </p:spPr>
        <p:txBody>
          <a:bodyPr wrap="square" rtlCol="0">
            <a:spAutoFit/>
          </a:bodyPr>
          <a:lstStyle/>
          <a:p>
            <a:pPr algn="ctr"/>
            <a:r>
              <a:rPr lang="es-MX" b="1" dirty="0" smtClean="0">
                <a:latin typeface="Arial" pitchFamily="34" charset="0"/>
                <a:cs typeface="Arial" pitchFamily="34" charset="0"/>
              </a:rPr>
              <a:t>Gráfica 1.2</a:t>
            </a:r>
            <a:endParaRPr lang="es-MX" dirty="0" smtClean="0">
              <a:latin typeface="Arial" pitchFamily="34" charset="0"/>
              <a:cs typeface="Arial" pitchFamily="34" charset="0"/>
            </a:endParaRPr>
          </a:p>
          <a:p>
            <a:pPr algn="ctr"/>
            <a:r>
              <a:rPr lang="es-MX" b="1" dirty="0" smtClean="0">
                <a:latin typeface="Arial" pitchFamily="34" charset="0"/>
                <a:cs typeface="Arial" pitchFamily="34" charset="0"/>
              </a:rPr>
              <a:t>Inversión inicial</a:t>
            </a:r>
            <a:endParaRPr lang="es-MX" dirty="0" smtClean="0">
              <a:latin typeface="Arial" pitchFamily="34" charset="0"/>
              <a:cs typeface="Arial" pitchFamily="34" charset="0"/>
            </a:endParaRPr>
          </a:p>
        </p:txBody>
      </p:sp>
      <p:pic>
        <p:nvPicPr>
          <p:cNvPr id="7" name="6 Imagen" descr="Dibujo_.JPG"/>
          <p:cNvPicPr>
            <a:picLocks noChangeAspect="1"/>
          </p:cNvPicPr>
          <p:nvPr/>
        </p:nvPicPr>
        <p:blipFill>
          <a:blip r:embed="rId3"/>
          <a:stretch>
            <a:fillRect/>
          </a:stretch>
        </p:blipFill>
        <p:spPr>
          <a:xfrm>
            <a:off x="500034" y="2143116"/>
            <a:ext cx="3603263" cy="3500462"/>
          </a:xfrm>
          <a:prstGeom prst="rect">
            <a:avLst/>
          </a:prstGeom>
        </p:spPr>
      </p:pic>
      <p:sp>
        <p:nvSpPr>
          <p:cNvPr id="399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39937" name="Object 1"/>
          <p:cNvGraphicFramePr>
            <a:graphicFrameLocks noChangeAspect="1"/>
          </p:cNvGraphicFramePr>
          <p:nvPr/>
        </p:nvGraphicFramePr>
        <p:xfrm>
          <a:off x="5072066" y="1285860"/>
          <a:ext cx="2286016" cy="597589"/>
        </p:xfrm>
        <a:graphic>
          <a:graphicData uri="http://schemas.openxmlformats.org/presentationml/2006/ole">
            <p:oleObj spid="_x0000_s39937" name="Ecuación" r:id="rId4" imgW="1231366" imgH="304668" progId="Equation.3">
              <p:embed/>
            </p:oleObj>
          </a:graphicData>
        </a:graphic>
      </p:graphicFrame>
      <p:sp>
        <p:nvSpPr>
          <p:cNvPr id="10" name="9 CuadroTexto"/>
          <p:cNvSpPr txBox="1"/>
          <p:nvPr/>
        </p:nvSpPr>
        <p:spPr>
          <a:xfrm>
            <a:off x="4500562" y="2071678"/>
            <a:ext cx="4000528" cy="2139047"/>
          </a:xfrm>
          <a:prstGeom prst="rect">
            <a:avLst/>
          </a:prstGeom>
          <a:noFill/>
        </p:spPr>
        <p:txBody>
          <a:bodyPr wrap="square" rtlCol="0">
            <a:spAutoFit/>
          </a:bodyPr>
          <a:lstStyle/>
          <a:p>
            <a:pPr lvl="0" algn="just"/>
            <a:r>
              <a:rPr lang="es-MX" sz="1900" dirty="0" err="1" smtClean="0">
                <a:latin typeface="Arial" pitchFamily="34" charset="0"/>
                <a:cs typeface="Arial" pitchFamily="34" charset="0"/>
              </a:rPr>
              <a:t>iii</a:t>
            </a:r>
            <a:r>
              <a:rPr lang="es-MX" sz="1900" dirty="0" smtClean="0">
                <a:latin typeface="Arial" pitchFamily="34" charset="0"/>
                <a:cs typeface="Arial" pitchFamily="34" charset="0"/>
              </a:rPr>
              <a:t>) </a:t>
            </a:r>
            <a:r>
              <a:rPr lang="es-MX" sz="1900" b="1" dirty="0" smtClean="0">
                <a:latin typeface="Arial" pitchFamily="34" charset="0"/>
                <a:cs typeface="Arial" pitchFamily="34" charset="0"/>
              </a:rPr>
              <a:t>Costos de mantenimiento (CM). </a:t>
            </a:r>
            <a:r>
              <a:rPr lang="es-MX" sz="1900" dirty="0" smtClean="0">
                <a:latin typeface="Arial" pitchFamily="34" charset="0"/>
                <a:cs typeface="Arial" pitchFamily="34" charset="0"/>
              </a:rPr>
              <a:t>Los costos anuales de mantenimiento se estiman en 15% de la suma de los </a:t>
            </a:r>
            <a:r>
              <a:rPr lang="es-MX" sz="1900" b="1" dirty="0" smtClean="0">
                <a:latin typeface="Arial" pitchFamily="34" charset="0"/>
                <a:cs typeface="Arial" pitchFamily="34" charset="0"/>
              </a:rPr>
              <a:t>costos del terreno más los de la construcción</a:t>
            </a:r>
            <a:r>
              <a:rPr lang="es-MX" sz="1900" dirty="0" smtClean="0">
                <a:latin typeface="Arial" pitchFamily="34" charset="0"/>
                <a:cs typeface="Arial" pitchFamily="34" charset="0"/>
              </a:rPr>
              <a:t>, considerados también en forma anual.</a:t>
            </a:r>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39939" name="Object 3"/>
          <p:cNvGraphicFramePr>
            <a:graphicFrameLocks noChangeAspect="1"/>
          </p:cNvGraphicFramePr>
          <p:nvPr/>
        </p:nvGraphicFramePr>
        <p:xfrm>
          <a:off x="4714876" y="4572008"/>
          <a:ext cx="3003313" cy="714380"/>
        </p:xfrm>
        <a:graphic>
          <a:graphicData uri="http://schemas.openxmlformats.org/presentationml/2006/ole">
            <p:oleObj spid="_x0000_s39939" name="Ecuación" r:id="rId5" imgW="1752600" imgH="431800" progId="Equation.3">
              <p:embed/>
            </p:oleObj>
          </a:graphicData>
        </a:graphic>
      </p:graphicFrame>
      <p:pic>
        <p:nvPicPr>
          <p:cNvPr id="13" name="12 Imagen" descr="mantenimiento.gif"/>
          <p:cNvPicPr>
            <a:picLocks noChangeAspect="1"/>
          </p:cNvPicPr>
          <p:nvPr/>
        </p:nvPicPr>
        <p:blipFill>
          <a:blip r:embed="rId6"/>
          <a:stretch>
            <a:fillRect/>
          </a:stretch>
        </p:blipFill>
        <p:spPr>
          <a:xfrm>
            <a:off x="7572396" y="5143512"/>
            <a:ext cx="1218948" cy="1285884"/>
          </a:xfrm>
          <a:prstGeom prst="rect">
            <a:avLst/>
          </a:prstGeom>
        </p:spPr>
      </p:pic>
      <p:sp>
        <p:nvSpPr>
          <p:cNvPr id="12" name="1 Título"/>
          <p:cNvSpPr>
            <a:spLocks noGrp="1"/>
          </p:cNvSpPr>
          <p:nvPr>
            <p:ph type="title"/>
          </p:nvPr>
        </p:nvSpPr>
        <p:spPr>
          <a:xfrm>
            <a:off x="2714612"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14" name="13 Imagen" descr="Gatos-02.gif"/>
          <p:cNvPicPr>
            <a:picLocks noChangeAspect="1"/>
          </p:cNvPicPr>
          <p:nvPr/>
        </p:nvPicPr>
        <p:blipFill>
          <a:blip r:embed="rId7"/>
          <a:stretch>
            <a:fillRect/>
          </a:stretch>
        </p:blipFill>
        <p:spPr>
          <a:xfrm>
            <a:off x="571472" y="142852"/>
            <a:ext cx="1538287" cy="1292525"/>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500"/>
                                        <p:tgtEl>
                                          <p:spTgt spid="7"/>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0" y="928670"/>
            <a:ext cx="9144000" cy="646331"/>
          </a:xfrm>
          <a:prstGeom prst="rect">
            <a:avLst/>
          </a:prstGeom>
          <a:noFill/>
        </p:spPr>
        <p:txBody>
          <a:bodyPr wrap="square" rtlCol="0">
            <a:spAutoFit/>
          </a:bodyPr>
          <a:lstStyle/>
          <a:p>
            <a:pPr algn="ctr"/>
            <a:r>
              <a:rPr lang="es-MX" b="1" dirty="0" smtClean="0">
                <a:latin typeface="Arial" pitchFamily="34" charset="0"/>
                <a:cs typeface="Arial" pitchFamily="34" charset="0"/>
              </a:rPr>
              <a:t>1.2 FUNCIONAMIENTO DEL PROYECTO: CO = COSTO DE OPERACIÓN</a:t>
            </a:r>
            <a:endParaRPr lang="es-MX" dirty="0" smtClean="0">
              <a:latin typeface="Arial" pitchFamily="34" charset="0"/>
              <a:cs typeface="Arial" pitchFamily="34" charset="0"/>
            </a:endParaRPr>
          </a:p>
          <a:p>
            <a:endParaRPr lang="es-MX" dirty="0"/>
          </a:p>
        </p:txBody>
      </p:sp>
      <p:sp>
        <p:nvSpPr>
          <p:cNvPr id="6" name="5 CuadroTexto"/>
          <p:cNvSpPr txBox="1"/>
          <p:nvPr/>
        </p:nvSpPr>
        <p:spPr>
          <a:xfrm>
            <a:off x="428596" y="1285860"/>
            <a:ext cx="8215370" cy="923330"/>
          </a:xfrm>
          <a:prstGeom prst="rect">
            <a:avLst/>
          </a:prstGeom>
          <a:noFill/>
        </p:spPr>
        <p:txBody>
          <a:bodyPr wrap="square" rtlCol="0">
            <a:spAutoFit/>
          </a:bodyPr>
          <a:lstStyle/>
          <a:p>
            <a:pPr lvl="0" algn="just"/>
            <a:r>
              <a:rPr lang="es-MX" b="1" dirty="0" err="1" smtClean="0">
                <a:latin typeface="Arial" pitchFamily="34" charset="0"/>
                <a:cs typeface="Arial" pitchFamily="34" charset="0"/>
              </a:rPr>
              <a:t>iv</a:t>
            </a:r>
            <a:r>
              <a:rPr lang="es-MX" b="1" dirty="0" smtClean="0">
                <a:latin typeface="Arial" pitchFamily="34" charset="0"/>
                <a:cs typeface="Arial" pitchFamily="34" charset="0"/>
              </a:rPr>
              <a:t>) Costos de operación (CO). </a:t>
            </a:r>
            <a:r>
              <a:rPr lang="es-ES_tradnl" dirty="0" smtClean="0">
                <a:latin typeface="Arial" pitchFamily="34" charset="0"/>
                <a:cs typeface="Arial" pitchFamily="34" charset="0"/>
              </a:rPr>
              <a:t>En la evaluación </a:t>
            </a:r>
            <a:r>
              <a:rPr lang="es-ES_tradnl" i="1" dirty="0" smtClean="0">
                <a:latin typeface="Arial" pitchFamily="34" charset="0"/>
                <a:cs typeface="Arial" pitchFamily="34" charset="0"/>
              </a:rPr>
              <a:t>ex ante </a:t>
            </a:r>
            <a:r>
              <a:rPr lang="es-ES_tradnl" dirty="0" smtClean="0">
                <a:latin typeface="Arial" pitchFamily="34" charset="0"/>
                <a:cs typeface="Arial" pitchFamily="34" charset="0"/>
              </a:rPr>
              <a:t>se realiza una proyección de </a:t>
            </a:r>
            <a:r>
              <a:rPr lang="es-ES_tradnl" b="1" dirty="0" smtClean="0">
                <a:latin typeface="Arial" pitchFamily="34" charset="0"/>
                <a:cs typeface="Arial" pitchFamily="34" charset="0"/>
              </a:rPr>
              <a:t>los costos estimados</a:t>
            </a:r>
            <a:r>
              <a:rPr lang="es-ES_tradnl" dirty="0" smtClean="0">
                <a:latin typeface="Arial" pitchFamily="34" charset="0"/>
                <a:cs typeface="Arial" pitchFamily="34" charset="0"/>
              </a:rPr>
              <a:t>, ajustados por la tasa de inflación esperada.</a:t>
            </a:r>
            <a:endParaRPr lang="es-MX" dirty="0" smtClean="0">
              <a:latin typeface="Arial" pitchFamily="34" charset="0"/>
              <a:cs typeface="Arial" pitchFamily="34" charset="0"/>
            </a:endParaRPr>
          </a:p>
        </p:txBody>
      </p:sp>
      <p:sp>
        <p:nvSpPr>
          <p:cNvPr id="419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41985" name="Object 1"/>
          <p:cNvGraphicFramePr>
            <a:graphicFrameLocks noChangeAspect="1"/>
          </p:cNvGraphicFramePr>
          <p:nvPr/>
        </p:nvGraphicFramePr>
        <p:xfrm>
          <a:off x="500034" y="2357430"/>
          <a:ext cx="3415197" cy="428628"/>
        </p:xfrm>
        <a:graphic>
          <a:graphicData uri="http://schemas.openxmlformats.org/presentationml/2006/ole">
            <p:oleObj spid="_x0000_s41985" name="Ecuación" r:id="rId3" imgW="1473200" imgH="190500" progId="Equation.3">
              <p:embed/>
            </p:oleObj>
          </a:graphicData>
        </a:graphic>
      </p:graphicFrame>
      <p:sp>
        <p:nvSpPr>
          <p:cNvPr id="9" name="8 CuadroTexto"/>
          <p:cNvSpPr txBox="1"/>
          <p:nvPr/>
        </p:nvSpPr>
        <p:spPr>
          <a:xfrm>
            <a:off x="4143372" y="2143116"/>
            <a:ext cx="4786346" cy="923330"/>
          </a:xfrm>
          <a:prstGeom prst="rect">
            <a:avLst/>
          </a:prstGeom>
          <a:noFill/>
        </p:spPr>
        <p:txBody>
          <a:bodyPr wrap="square" rtlCol="0">
            <a:spAutoFit/>
          </a:bodyPr>
          <a:lstStyle/>
          <a:p>
            <a:pPr algn="just"/>
            <a:r>
              <a:rPr lang="es-MX" dirty="0" smtClean="0">
                <a:latin typeface="Arial" pitchFamily="34" charset="0"/>
                <a:cs typeface="Arial" pitchFamily="34" charset="0"/>
              </a:rPr>
              <a:t>El </a:t>
            </a:r>
            <a:r>
              <a:rPr lang="es-ES_tradnl" dirty="0" smtClean="0">
                <a:latin typeface="Arial" pitchFamily="34" charset="0"/>
                <a:cs typeface="Arial" pitchFamily="34" charset="0"/>
              </a:rPr>
              <a:t>cuadro 1.2.1 muestra dicha proyección para el primer año del proyecto y el cuadro 1.2.2 para el segundo.</a:t>
            </a:r>
            <a:endParaRPr lang="es-MX" dirty="0" smtClean="0">
              <a:latin typeface="Arial" pitchFamily="34" charset="0"/>
              <a:cs typeface="Arial" pitchFamily="34" charset="0"/>
            </a:endParaRPr>
          </a:p>
        </p:txBody>
      </p:sp>
      <p:sp>
        <p:nvSpPr>
          <p:cNvPr id="419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14" name="13 Tabla"/>
          <p:cNvGraphicFramePr>
            <a:graphicFrameLocks noGrp="1"/>
          </p:cNvGraphicFramePr>
          <p:nvPr/>
        </p:nvGraphicFramePr>
        <p:xfrm>
          <a:off x="428596" y="3500438"/>
          <a:ext cx="8143935" cy="2816415"/>
        </p:xfrm>
        <a:graphic>
          <a:graphicData uri="http://schemas.openxmlformats.org/drawingml/2006/table">
            <a:tbl>
              <a:tblPr firstRow="1" bandRow="1">
                <a:tableStyleId>{5C22544A-7EE6-4342-B048-85BDC9FD1C3A}</a:tableStyleId>
              </a:tblPr>
              <a:tblGrid>
                <a:gridCol w="1203889"/>
                <a:gridCol w="637351"/>
                <a:gridCol w="637351"/>
                <a:gridCol w="708168"/>
                <a:gridCol w="778985"/>
                <a:gridCol w="708168"/>
                <a:gridCol w="778985"/>
                <a:gridCol w="566534"/>
                <a:gridCol w="778985"/>
                <a:gridCol w="605161"/>
                <a:gridCol w="740358"/>
              </a:tblGrid>
              <a:tr h="329713">
                <a:tc rowSpan="2">
                  <a:txBody>
                    <a:bodyPr/>
                    <a:lstStyle/>
                    <a:p>
                      <a:pPr algn="ctr"/>
                      <a:r>
                        <a:rPr kumimoji="0" lang="es-MX" sz="1400" b="1" kern="1200" dirty="0" smtClean="0">
                          <a:solidFill>
                            <a:schemeClr val="lt1"/>
                          </a:solidFill>
                          <a:latin typeface="Arial" pitchFamily="34" charset="0"/>
                          <a:ea typeface="+mn-ea"/>
                          <a:cs typeface="Arial" pitchFamily="34" charset="0"/>
                        </a:rPr>
                        <a:t>AÑO 1 (Año 2000)</a:t>
                      </a:r>
                      <a:endParaRPr lang="es-MX" sz="1400" dirty="0">
                        <a:latin typeface="Arial" pitchFamily="34" charset="0"/>
                        <a:cs typeface="Arial" pitchFamily="34" charset="0"/>
                      </a:endParaRPr>
                    </a:p>
                  </a:txBody>
                  <a:tcPr anchor="ctr"/>
                </a:tc>
                <a:tc gridSpan="9">
                  <a:txBody>
                    <a:bodyPr/>
                    <a:lstStyle/>
                    <a:p>
                      <a:pPr algn="ctr"/>
                      <a:r>
                        <a:rPr kumimoji="0" lang="es-MX" sz="1400" b="1" kern="1200" dirty="0" smtClean="0">
                          <a:solidFill>
                            <a:schemeClr val="lt1"/>
                          </a:solidFill>
                          <a:latin typeface="Arial" pitchFamily="34" charset="0"/>
                          <a:ea typeface="+mn-ea"/>
                          <a:cs typeface="Arial" pitchFamily="34" charset="0"/>
                        </a:rPr>
                        <a:t>Proyección → V</a:t>
                      </a:r>
                      <a:r>
                        <a:rPr kumimoji="0" lang="es-MX" sz="1400" b="1" kern="1200" baseline="-25000" dirty="0" smtClean="0">
                          <a:solidFill>
                            <a:schemeClr val="lt1"/>
                          </a:solidFill>
                          <a:latin typeface="Arial" pitchFamily="34" charset="0"/>
                          <a:ea typeface="+mn-ea"/>
                          <a:cs typeface="Arial" pitchFamily="34" charset="0"/>
                        </a:rPr>
                        <a:t>F</a:t>
                      </a:r>
                      <a:r>
                        <a:rPr kumimoji="0" lang="es-MX" sz="1400" b="1" kern="1200" dirty="0" smtClean="0">
                          <a:solidFill>
                            <a:schemeClr val="lt1"/>
                          </a:solidFill>
                          <a:latin typeface="Arial" pitchFamily="34" charset="0"/>
                          <a:ea typeface="+mn-ea"/>
                          <a:cs typeface="Arial" pitchFamily="34" charset="0"/>
                        </a:rPr>
                        <a:t> = V</a:t>
                      </a:r>
                      <a:r>
                        <a:rPr kumimoji="0" lang="es-MX" sz="1400" b="1" kern="1200" baseline="-25000" dirty="0" smtClean="0">
                          <a:solidFill>
                            <a:schemeClr val="lt1"/>
                          </a:solidFill>
                          <a:latin typeface="Arial" pitchFamily="34" charset="0"/>
                          <a:ea typeface="+mn-ea"/>
                          <a:cs typeface="Arial" pitchFamily="34" charset="0"/>
                        </a:rPr>
                        <a:t>P</a:t>
                      </a:r>
                      <a:r>
                        <a:rPr kumimoji="0" lang="es-MX" sz="1400" b="1" kern="1200" dirty="0" smtClean="0">
                          <a:solidFill>
                            <a:schemeClr val="lt1"/>
                          </a:solidFill>
                          <a:latin typeface="Arial" pitchFamily="34" charset="0"/>
                          <a:ea typeface="+mn-ea"/>
                          <a:cs typeface="Arial" pitchFamily="34" charset="0"/>
                        </a:rPr>
                        <a:t> (1 + i)</a:t>
                      </a:r>
                      <a:r>
                        <a:rPr kumimoji="0" lang="es-MX" sz="1400" b="1" kern="1200" baseline="30000" dirty="0" smtClean="0">
                          <a:solidFill>
                            <a:schemeClr val="lt1"/>
                          </a:solidFill>
                          <a:latin typeface="Arial" pitchFamily="34" charset="0"/>
                          <a:ea typeface="+mn-ea"/>
                          <a:cs typeface="Arial" pitchFamily="34" charset="0"/>
                        </a:rPr>
                        <a:t>n</a:t>
                      </a:r>
                      <a:endParaRPr lang="es-MX" sz="1400" dirty="0">
                        <a:latin typeface="Arial" pitchFamily="34" charset="0"/>
                        <a:cs typeface="Arial" pitchFamily="34" charset="0"/>
                      </a:endParaRPr>
                    </a:p>
                  </a:txBody>
                  <a:tcPr anchor="ct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rowSpan="2">
                  <a:txBody>
                    <a:bodyPr/>
                    <a:lstStyle/>
                    <a:p>
                      <a:endParaRPr lang="es-MX" dirty="0"/>
                    </a:p>
                  </a:txBody>
                  <a:tcPr anchor="ctr"/>
                </a:tc>
              </a:tr>
              <a:tr h="329713">
                <a:tc vMerge="1">
                  <a:txBody>
                    <a:bodyPr/>
                    <a:lstStyle/>
                    <a:p>
                      <a:endParaRPr lang="es-MX" dirty="0"/>
                    </a:p>
                  </a:txBody>
                  <a:tcPr/>
                </a:tc>
                <a:tc>
                  <a:txBody>
                    <a:bodyPr/>
                    <a:lstStyle/>
                    <a:p>
                      <a:pPr algn="ctr">
                        <a:spcAft>
                          <a:spcPts val="0"/>
                        </a:spcAft>
                      </a:pPr>
                      <a:r>
                        <a:rPr lang="es-MX" sz="1100" dirty="0">
                          <a:latin typeface="Arial"/>
                          <a:ea typeface="Calibri"/>
                        </a:rPr>
                        <a:t>0</a:t>
                      </a:r>
                      <a:endParaRPr lang="es-MX" sz="1200" dirty="0">
                        <a:latin typeface="Arial"/>
                        <a:ea typeface="Calibri"/>
                      </a:endParaRPr>
                    </a:p>
                  </a:txBody>
                  <a:tcPr marL="68580" marR="68580" marT="0" marB="0" anchor="ctr"/>
                </a:tc>
                <a:tc>
                  <a:txBody>
                    <a:bodyPr/>
                    <a:lstStyle/>
                    <a:p>
                      <a:pPr algn="ctr">
                        <a:spcAft>
                          <a:spcPts val="0"/>
                        </a:spcAft>
                      </a:pPr>
                      <a:r>
                        <a:rPr lang="es-MX" sz="1100" dirty="0">
                          <a:latin typeface="Arial"/>
                          <a:ea typeface="Calibri"/>
                        </a:rPr>
                        <a:t>1</a:t>
                      </a:r>
                      <a:endParaRPr lang="es-MX" sz="1200" dirty="0">
                        <a:latin typeface="Arial"/>
                        <a:ea typeface="Calibri"/>
                      </a:endParaRPr>
                    </a:p>
                  </a:txBody>
                  <a:tcPr marL="68580" marR="68580" marT="0" marB="0" anchor="ctr"/>
                </a:tc>
                <a:tc>
                  <a:txBody>
                    <a:bodyPr/>
                    <a:lstStyle/>
                    <a:p>
                      <a:pPr algn="ctr">
                        <a:spcAft>
                          <a:spcPts val="0"/>
                        </a:spcAft>
                      </a:pPr>
                      <a:r>
                        <a:rPr lang="es-MX" sz="1100">
                          <a:latin typeface="Arial"/>
                          <a:ea typeface="Calibri"/>
                        </a:rPr>
                        <a:t>2</a:t>
                      </a:r>
                      <a:endParaRPr lang="es-MX" sz="1200">
                        <a:latin typeface="Arial"/>
                        <a:ea typeface="Calibri"/>
                      </a:endParaRPr>
                    </a:p>
                  </a:txBody>
                  <a:tcPr marL="68580" marR="68580" marT="0" marB="0" anchor="ctr"/>
                </a:tc>
                <a:tc>
                  <a:txBody>
                    <a:bodyPr/>
                    <a:lstStyle/>
                    <a:p>
                      <a:pPr algn="ctr">
                        <a:spcAft>
                          <a:spcPts val="0"/>
                        </a:spcAft>
                      </a:pPr>
                      <a:r>
                        <a:rPr lang="es-MX" sz="1100">
                          <a:latin typeface="Arial"/>
                          <a:ea typeface="Calibri"/>
                        </a:rPr>
                        <a:t>3</a:t>
                      </a:r>
                      <a:endParaRPr lang="es-MX" sz="1200">
                        <a:latin typeface="Arial"/>
                        <a:ea typeface="Calibri"/>
                      </a:endParaRPr>
                    </a:p>
                  </a:txBody>
                  <a:tcPr marL="68580" marR="68580" marT="0" marB="0" anchor="ctr"/>
                </a:tc>
                <a:tc>
                  <a:txBody>
                    <a:bodyPr/>
                    <a:lstStyle/>
                    <a:p>
                      <a:pPr algn="ctr">
                        <a:spcAft>
                          <a:spcPts val="0"/>
                        </a:spcAft>
                      </a:pPr>
                      <a:r>
                        <a:rPr lang="es-MX" sz="1100">
                          <a:latin typeface="Arial"/>
                          <a:ea typeface="Calibri"/>
                        </a:rPr>
                        <a:t>4</a:t>
                      </a:r>
                      <a:endParaRPr lang="es-MX" sz="1200">
                        <a:latin typeface="Arial"/>
                        <a:ea typeface="Calibri"/>
                      </a:endParaRPr>
                    </a:p>
                  </a:txBody>
                  <a:tcPr marL="68580" marR="68580" marT="0" marB="0" anchor="ctr"/>
                </a:tc>
                <a:tc>
                  <a:txBody>
                    <a:bodyPr/>
                    <a:lstStyle/>
                    <a:p>
                      <a:pPr algn="ctr">
                        <a:spcAft>
                          <a:spcPts val="0"/>
                        </a:spcAft>
                      </a:pPr>
                      <a:r>
                        <a:rPr lang="es-MX" sz="1100">
                          <a:latin typeface="Arial"/>
                          <a:ea typeface="Calibri"/>
                        </a:rPr>
                        <a:t>5</a:t>
                      </a:r>
                      <a:endParaRPr lang="es-MX" sz="1200">
                        <a:latin typeface="Arial"/>
                        <a:ea typeface="Calibri"/>
                      </a:endParaRPr>
                    </a:p>
                  </a:txBody>
                  <a:tcPr marL="68580" marR="68580" marT="0" marB="0" anchor="ctr"/>
                </a:tc>
                <a:tc>
                  <a:txBody>
                    <a:bodyPr/>
                    <a:lstStyle/>
                    <a:p>
                      <a:pPr algn="ctr">
                        <a:spcAft>
                          <a:spcPts val="0"/>
                        </a:spcAft>
                      </a:pPr>
                      <a:r>
                        <a:rPr lang="es-MX" sz="1100" dirty="0">
                          <a:latin typeface="Arial"/>
                          <a:ea typeface="Calibri"/>
                        </a:rPr>
                        <a:t>6</a:t>
                      </a:r>
                      <a:endParaRPr lang="es-MX" sz="1200" dirty="0">
                        <a:latin typeface="Arial"/>
                        <a:ea typeface="Calibri"/>
                      </a:endParaRPr>
                    </a:p>
                  </a:txBody>
                  <a:tcPr marL="68580" marR="68580" marT="0" marB="0" anchor="ctr"/>
                </a:tc>
                <a:tc>
                  <a:txBody>
                    <a:bodyPr/>
                    <a:lstStyle/>
                    <a:p>
                      <a:pPr algn="ctr">
                        <a:spcAft>
                          <a:spcPts val="0"/>
                        </a:spcAft>
                      </a:pPr>
                      <a:r>
                        <a:rPr lang="es-MX" sz="1100" dirty="0">
                          <a:latin typeface="Arial"/>
                          <a:ea typeface="Calibri"/>
                        </a:rPr>
                        <a:t>7</a:t>
                      </a:r>
                      <a:endParaRPr lang="es-MX" sz="1200" dirty="0">
                        <a:latin typeface="Arial"/>
                        <a:ea typeface="Calibri"/>
                      </a:endParaRPr>
                    </a:p>
                  </a:txBody>
                  <a:tcPr marL="68580" marR="68580" marT="0" marB="0" anchor="ctr"/>
                </a:tc>
                <a:tc>
                  <a:txBody>
                    <a:bodyPr/>
                    <a:lstStyle/>
                    <a:p>
                      <a:pPr algn="ctr">
                        <a:spcAft>
                          <a:spcPts val="0"/>
                        </a:spcAft>
                      </a:pPr>
                      <a:r>
                        <a:rPr lang="es-MX" sz="1100" dirty="0">
                          <a:latin typeface="Arial"/>
                          <a:ea typeface="Calibri"/>
                        </a:rPr>
                        <a:t>8</a:t>
                      </a:r>
                      <a:endParaRPr lang="es-MX" sz="1200" dirty="0">
                        <a:latin typeface="Arial"/>
                        <a:ea typeface="Calibri"/>
                      </a:endParaRPr>
                    </a:p>
                  </a:txBody>
                  <a:tcPr marL="68580" marR="68580" marT="0" marB="0" anchor="ctr"/>
                </a:tc>
                <a:tc vMerge="1">
                  <a:txBody>
                    <a:bodyPr/>
                    <a:lstStyle/>
                    <a:p>
                      <a:endParaRPr lang="es-MX" dirty="0"/>
                    </a:p>
                  </a:txBody>
                  <a:tcPr/>
                </a:tc>
              </a:tr>
              <a:tr h="329713">
                <a:tc>
                  <a:txBody>
                    <a:bodyPr/>
                    <a:lstStyle/>
                    <a:p>
                      <a:pPr algn="ctr">
                        <a:spcAft>
                          <a:spcPts val="0"/>
                        </a:spcAft>
                      </a:pPr>
                      <a:r>
                        <a:rPr lang="es-ES_tradnl" sz="1100" i="1" dirty="0">
                          <a:latin typeface="Arial"/>
                          <a:ea typeface="Calibri"/>
                        </a:rPr>
                        <a:t>Proyección costos</a:t>
                      </a:r>
                      <a:endParaRPr lang="es-MX" sz="1800" dirty="0">
                        <a:latin typeface="Arial"/>
                        <a:ea typeface="Calibri"/>
                      </a:endParaRPr>
                    </a:p>
                  </a:txBody>
                  <a:tcPr marL="68580" marR="68580" marT="0" marB="0" anchor="ctr"/>
                </a:tc>
                <a:tc>
                  <a:txBody>
                    <a:bodyPr/>
                    <a:lstStyle/>
                    <a:p>
                      <a:pPr algn="ctr">
                        <a:lnSpc>
                          <a:spcPct val="115000"/>
                        </a:lnSpc>
                        <a:spcAft>
                          <a:spcPts val="0"/>
                        </a:spcAft>
                      </a:pPr>
                      <a:r>
                        <a:rPr lang="es-ES_tradnl" sz="1100" dirty="0">
                          <a:latin typeface="Arial"/>
                          <a:ea typeface="Calibri"/>
                          <a:cs typeface="Times New Roman"/>
                        </a:rPr>
                        <a:t>Marzo</a:t>
                      </a:r>
                      <a:endParaRPr lang="es-MX" sz="16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100" dirty="0">
                          <a:latin typeface="Arial"/>
                          <a:ea typeface="Calibri"/>
                          <a:cs typeface="Times New Roman"/>
                        </a:rPr>
                        <a:t>Abril</a:t>
                      </a:r>
                      <a:endParaRPr lang="es-MX" sz="16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100" dirty="0">
                          <a:latin typeface="Arial"/>
                          <a:ea typeface="Calibri"/>
                          <a:cs typeface="Times New Roman"/>
                        </a:rPr>
                        <a:t>Mayo</a:t>
                      </a:r>
                      <a:endParaRPr lang="es-MX" sz="16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100" dirty="0">
                          <a:latin typeface="Arial"/>
                          <a:ea typeface="Calibri"/>
                          <a:cs typeface="Times New Roman"/>
                        </a:rPr>
                        <a:t>Junio</a:t>
                      </a:r>
                      <a:endParaRPr lang="es-MX" sz="16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100" dirty="0">
                          <a:latin typeface="Arial"/>
                          <a:ea typeface="Calibri"/>
                          <a:cs typeface="Times New Roman"/>
                        </a:rPr>
                        <a:t>Julio</a:t>
                      </a:r>
                      <a:endParaRPr lang="es-MX" sz="16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100">
                          <a:latin typeface="Arial"/>
                          <a:ea typeface="Calibri"/>
                          <a:cs typeface="Times New Roman"/>
                        </a:rPr>
                        <a:t>Agosto</a:t>
                      </a:r>
                      <a:endParaRPr lang="es-MX" sz="160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100">
                          <a:latin typeface="Arial"/>
                          <a:ea typeface="Calibri"/>
                          <a:cs typeface="Times New Roman"/>
                        </a:rPr>
                        <a:t>Sept.</a:t>
                      </a:r>
                      <a:endParaRPr lang="es-MX" sz="160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100">
                          <a:latin typeface="Arial"/>
                          <a:ea typeface="Calibri"/>
                          <a:cs typeface="Times New Roman"/>
                        </a:rPr>
                        <a:t>Oct.</a:t>
                      </a:r>
                      <a:endParaRPr lang="es-MX" sz="160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100" dirty="0">
                          <a:latin typeface="Arial"/>
                          <a:ea typeface="Calibri"/>
                          <a:cs typeface="Times New Roman"/>
                        </a:rPr>
                        <a:t>Nov.</a:t>
                      </a:r>
                      <a:endParaRPr lang="es-MX" sz="16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100">
                          <a:latin typeface="Arial"/>
                          <a:ea typeface="Calibri"/>
                          <a:cs typeface="Times New Roman"/>
                        </a:rPr>
                        <a:t>Total</a:t>
                      </a:r>
                      <a:endParaRPr lang="es-MX" sz="1600">
                        <a:latin typeface="Calibri"/>
                        <a:ea typeface="Calibri"/>
                        <a:cs typeface="Times New Roman"/>
                      </a:endParaRPr>
                    </a:p>
                  </a:txBody>
                  <a:tcPr marL="68580" marR="68580" marT="0" marB="0" anchor="ctr"/>
                </a:tc>
              </a:tr>
              <a:tr h="329713">
                <a:tc>
                  <a:txBody>
                    <a:bodyPr/>
                    <a:lstStyle/>
                    <a:p>
                      <a:pPr marL="180340" algn="just">
                        <a:spcAft>
                          <a:spcPts val="0"/>
                        </a:spcAft>
                      </a:pPr>
                      <a:r>
                        <a:rPr lang="es-ES_tradnl" sz="1100" dirty="0">
                          <a:latin typeface="Arial"/>
                          <a:ea typeface="Calibri"/>
                        </a:rPr>
                        <a:t>Alimentos</a:t>
                      </a:r>
                      <a:endParaRPr lang="es-MX" sz="1800" dirty="0">
                        <a:latin typeface="Arial"/>
                        <a:ea typeface="Calibri"/>
                      </a:endParaRPr>
                    </a:p>
                  </a:txBody>
                  <a:tcPr marL="68580" marR="68580" marT="0" marB="0" anchor="ctr"/>
                </a:tc>
                <a:tc>
                  <a:txBody>
                    <a:bodyPr/>
                    <a:lstStyle/>
                    <a:p>
                      <a:pPr algn="r">
                        <a:lnSpc>
                          <a:spcPct val="115000"/>
                        </a:lnSpc>
                        <a:spcAft>
                          <a:spcPts val="0"/>
                        </a:spcAft>
                      </a:pPr>
                      <a:r>
                        <a:rPr lang="es-ES_tradnl" sz="1100" dirty="0" smtClean="0">
                          <a:latin typeface="Arial"/>
                          <a:ea typeface="Calibri"/>
                          <a:cs typeface="Times New Roman"/>
                        </a:rPr>
                        <a:t>1,100</a:t>
                      </a:r>
                      <a:endParaRPr lang="es-MX" sz="16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100" dirty="0" smtClean="0">
                          <a:latin typeface="Arial"/>
                          <a:ea typeface="Calibri"/>
                          <a:cs typeface="Times New Roman"/>
                        </a:rPr>
                        <a:t>1,122</a:t>
                      </a:r>
                      <a:endParaRPr lang="es-MX" sz="16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100" dirty="0" smtClean="0">
                          <a:latin typeface="Arial"/>
                          <a:ea typeface="Calibri"/>
                          <a:cs typeface="Times New Roman"/>
                        </a:rPr>
                        <a:t>1,144</a:t>
                      </a:r>
                      <a:endParaRPr lang="es-MX" sz="16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100" dirty="0" smtClean="0">
                          <a:latin typeface="Arial"/>
                          <a:ea typeface="Calibri"/>
                          <a:cs typeface="Times New Roman"/>
                        </a:rPr>
                        <a:t>1,167</a:t>
                      </a:r>
                      <a:endParaRPr lang="es-MX" sz="16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100" dirty="0" smtClean="0">
                          <a:latin typeface="Arial"/>
                          <a:ea typeface="Calibri"/>
                          <a:cs typeface="Times New Roman"/>
                        </a:rPr>
                        <a:t>1,191</a:t>
                      </a:r>
                      <a:endParaRPr lang="es-MX" sz="16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100" dirty="0" smtClean="0">
                          <a:latin typeface="Arial"/>
                          <a:ea typeface="Calibri"/>
                          <a:cs typeface="Times New Roman"/>
                        </a:rPr>
                        <a:t>1,214</a:t>
                      </a:r>
                      <a:endParaRPr lang="es-MX" sz="16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100" dirty="0" smtClean="0">
                          <a:latin typeface="Arial"/>
                          <a:ea typeface="Calibri"/>
                          <a:cs typeface="Times New Roman"/>
                        </a:rPr>
                        <a:t>1,239</a:t>
                      </a:r>
                      <a:endParaRPr lang="es-MX" sz="16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100" dirty="0" smtClean="0">
                          <a:latin typeface="Arial"/>
                          <a:ea typeface="Calibri"/>
                          <a:cs typeface="Times New Roman"/>
                        </a:rPr>
                        <a:t>1,264</a:t>
                      </a:r>
                      <a:endParaRPr lang="es-MX" sz="16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100" dirty="0" smtClean="0">
                          <a:latin typeface="Arial"/>
                          <a:ea typeface="Calibri"/>
                          <a:cs typeface="Times New Roman"/>
                        </a:rPr>
                        <a:t>1,289</a:t>
                      </a:r>
                      <a:endParaRPr lang="es-MX" sz="16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100" dirty="0" smtClean="0">
                          <a:latin typeface="Arial"/>
                          <a:ea typeface="Calibri"/>
                          <a:cs typeface="Times New Roman"/>
                        </a:rPr>
                        <a:t>10,730</a:t>
                      </a:r>
                      <a:endParaRPr lang="es-MX" sz="1600" dirty="0">
                        <a:latin typeface="Calibri"/>
                        <a:ea typeface="Calibri"/>
                        <a:cs typeface="Times New Roman"/>
                      </a:endParaRPr>
                    </a:p>
                  </a:txBody>
                  <a:tcPr marL="68580" marR="68580" marT="0" marB="0" anchor="ctr"/>
                </a:tc>
              </a:tr>
              <a:tr h="366516">
                <a:tc>
                  <a:txBody>
                    <a:bodyPr/>
                    <a:lstStyle/>
                    <a:p>
                      <a:pPr marL="180340" algn="just">
                        <a:spcAft>
                          <a:spcPts val="0"/>
                        </a:spcAft>
                      </a:pPr>
                      <a:r>
                        <a:rPr lang="es-ES_tradnl" sz="1100" dirty="0" smtClean="0">
                          <a:latin typeface="Arial"/>
                          <a:ea typeface="Calibri"/>
                        </a:rPr>
                        <a:t>   Personal</a:t>
                      </a:r>
                      <a:endParaRPr lang="es-MX" sz="1800" dirty="0">
                        <a:latin typeface="Arial"/>
                        <a:ea typeface="Calibri"/>
                      </a:endParaRPr>
                    </a:p>
                    <a:p>
                      <a:pPr marL="180340" algn="ctr">
                        <a:spcAft>
                          <a:spcPts val="0"/>
                        </a:spcAft>
                      </a:pPr>
                      <a:r>
                        <a:rPr lang="es-ES_tradnl" sz="1100" dirty="0">
                          <a:latin typeface="Arial"/>
                          <a:ea typeface="Calibri"/>
                        </a:rPr>
                        <a:t>Combustibles</a:t>
                      </a:r>
                      <a:endParaRPr lang="es-MX" sz="1800" dirty="0">
                        <a:latin typeface="Arial"/>
                        <a:ea typeface="Calibri"/>
                      </a:endParaRPr>
                    </a:p>
                  </a:txBody>
                  <a:tcPr marL="68580" marR="68580" marT="0" marB="0" anchor="ctr"/>
                </a:tc>
                <a:tc>
                  <a:txBody>
                    <a:bodyPr/>
                    <a:lstStyle/>
                    <a:p>
                      <a:pPr algn="r">
                        <a:lnSpc>
                          <a:spcPct val="115000"/>
                        </a:lnSpc>
                        <a:spcAft>
                          <a:spcPts val="0"/>
                        </a:spcAft>
                      </a:pPr>
                      <a:r>
                        <a:rPr lang="es-ES_tradnl" sz="1100" dirty="0">
                          <a:latin typeface="Arial"/>
                          <a:ea typeface="Calibri"/>
                          <a:cs typeface="Times New Roman"/>
                        </a:rPr>
                        <a:t>150</a:t>
                      </a:r>
                      <a:endParaRPr lang="es-MX" sz="1600" dirty="0">
                        <a:latin typeface="Calibri"/>
                        <a:ea typeface="Calibri"/>
                        <a:cs typeface="Times New Roman"/>
                      </a:endParaRPr>
                    </a:p>
                    <a:p>
                      <a:pPr algn="r">
                        <a:lnSpc>
                          <a:spcPct val="115000"/>
                        </a:lnSpc>
                        <a:spcAft>
                          <a:spcPts val="0"/>
                        </a:spcAft>
                      </a:pPr>
                      <a:r>
                        <a:rPr lang="es-ES_tradnl" sz="1100" dirty="0">
                          <a:latin typeface="Arial"/>
                          <a:ea typeface="Calibri"/>
                          <a:cs typeface="Times New Roman"/>
                        </a:rPr>
                        <a:t>310</a:t>
                      </a:r>
                      <a:endParaRPr lang="es-MX" sz="16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100">
                          <a:latin typeface="Arial"/>
                          <a:ea typeface="Calibri"/>
                          <a:cs typeface="Times New Roman"/>
                        </a:rPr>
                        <a:t>153</a:t>
                      </a:r>
                      <a:endParaRPr lang="es-MX" sz="1600">
                        <a:latin typeface="Calibri"/>
                        <a:ea typeface="Calibri"/>
                        <a:cs typeface="Times New Roman"/>
                      </a:endParaRPr>
                    </a:p>
                    <a:p>
                      <a:pPr algn="r">
                        <a:lnSpc>
                          <a:spcPct val="115000"/>
                        </a:lnSpc>
                        <a:spcAft>
                          <a:spcPts val="0"/>
                        </a:spcAft>
                      </a:pPr>
                      <a:r>
                        <a:rPr lang="es-ES_tradnl" sz="1100">
                          <a:latin typeface="Arial"/>
                          <a:ea typeface="Calibri"/>
                          <a:cs typeface="Times New Roman"/>
                        </a:rPr>
                        <a:t>316</a:t>
                      </a:r>
                      <a:endParaRPr lang="es-MX" sz="160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100" dirty="0">
                          <a:latin typeface="Arial"/>
                          <a:ea typeface="Calibri"/>
                          <a:cs typeface="Times New Roman"/>
                        </a:rPr>
                        <a:t>156</a:t>
                      </a:r>
                      <a:endParaRPr lang="es-MX" sz="1600" dirty="0">
                        <a:latin typeface="Calibri"/>
                        <a:ea typeface="Calibri"/>
                        <a:cs typeface="Times New Roman"/>
                      </a:endParaRPr>
                    </a:p>
                    <a:p>
                      <a:pPr algn="r">
                        <a:lnSpc>
                          <a:spcPct val="115000"/>
                        </a:lnSpc>
                        <a:spcAft>
                          <a:spcPts val="0"/>
                        </a:spcAft>
                      </a:pPr>
                      <a:r>
                        <a:rPr lang="es-ES_tradnl" sz="1100" dirty="0">
                          <a:latin typeface="Arial"/>
                          <a:ea typeface="Calibri"/>
                          <a:cs typeface="Times New Roman"/>
                        </a:rPr>
                        <a:t>323</a:t>
                      </a:r>
                      <a:endParaRPr lang="es-MX" sz="16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100" dirty="0">
                          <a:latin typeface="Arial"/>
                          <a:ea typeface="Calibri"/>
                          <a:cs typeface="Times New Roman"/>
                        </a:rPr>
                        <a:t>159</a:t>
                      </a:r>
                      <a:endParaRPr lang="es-MX" sz="1600" dirty="0">
                        <a:latin typeface="Calibri"/>
                        <a:ea typeface="Calibri"/>
                        <a:cs typeface="Times New Roman"/>
                      </a:endParaRPr>
                    </a:p>
                    <a:p>
                      <a:pPr algn="r">
                        <a:lnSpc>
                          <a:spcPct val="115000"/>
                        </a:lnSpc>
                        <a:spcAft>
                          <a:spcPts val="0"/>
                        </a:spcAft>
                      </a:pPr>
                      <a:r>
                        <a:rPr lang="es-ES_tradnl" sz="1100" dirty="0">
                          <a:latin typeface="Arial"/>
                          <a:ea typeface="Calibri"/>
                          <a:cs typeface="Times New Roman"/>
                        </a:rPr>
                        <a:t>329</a:t>
                      </a:r>
                      <a:endParaRPr lang="es-MX" sz="16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100">
                          <a:latin typeface="Arial"/>
                          <a:ea typeface="Calibri"/>
                          <a:cs typeface="Times New Roman"/>
                        </a:rPr>
                        <a:t>162</a:t>
                      </a:r>
                      <a:endParaRPr lang="es-MX" sz="1600">
                        <a:latin typeface="Calibri"/>
                        <a:ea typeface="Calibri"/>
                        <a:cs typeface="Times New Roman"/>
                      </a:endParaRPr>
                    </a:p>
                    <a:p>
                      <a:pPr algn="r">
                        <a:lnSpc>
                          <a:spcPct val="115000"/>
                        </a:lnSpc>
                        <a:spcAft>
                          <a:spcPts val="0"/>
                        </a:spcAft>
                      </a:pPr>
                      <a:r>
                        <a:rPr lang="es-ES_tradnl" sz="1100">
                          <a:latin typeface="Arial"/>
                          <a:ea typeface="Calibri"/>
                          <a:cs typeface="Times New Roman"/>
                        </a:rPr>
                        <a:t>336</a:t>
                      </a:r>
                      <a:endParaRPr lang="es-MX" sz="160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100" dirty="0">
                          <a:latin typeface="Arial"/>
                          <a:ea typeface="Calibri"/>
                          <a:cs typeface="Times New Roman"/>
                        </a:rPr>
                        <a:t>166</a:t>
                      </a:r>
                      <a:endParaRPr lang="es-MX" sz="1600" dirty="0">
                        <a:latin typeface="Calibri"/>
                        <a:ea typeface="Calibri"/>
                        <a:cs typeface="Times New Roman"/>
                      </a:endParaRPr>
                    </a:p>
                    <a:p>
                      <a:pPr algn="r">
                        <a:lnSpc>
                          <a:spcPct val="115000"/>
                        </a:lnSpc>
                        <a:spcAft>
                          <a:spcPts val="0"/>
                        </a:spcAft>
                      </a:pPr>
                      <a:r>
                        <a:rPr lang="es-ES_tradnl" sz="1100" dirty="0">
                          <a:latin typeface="Arial"/>
                          <a:ea typeface="Calibri"/>
                          <a:cs typeface="Times New Roman"/>
                        </a:rPr>
                        <a:t>342</a:t>
                      </a:r>
                      <a:endParaRPr lang="es-MX" sz="16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100" dirty="0">
                          <a:latin typeface="Arial"/>
                          <a:ea typeface="Calibri"/>
                          <a:cs typeface="Times New Roman"/>
                        </a:rPr>
                        <a:t>169</a:t>
                      </a:r>
                      <a:endParaRPr lang="es-MX" sz="1600" dirty="0">
                        <a:latin typeface="Calibri"/>
                        <a:ea typeface="Calibri"/>
                        <a:cs typeface="Times New Roman"/>
                      </a:endParaRPr>
                    </a:p>
                    <a:p>
                      <a:pPr algn="r">
                        <a:lnSpc>
                          <a:spcPct val="115000"/>
                        </a:lnSpc>
                        <a:spcAft>
                          <a:spcPts val="0"/>
                        </a:spcAft>
                      </a:pPr>
                      <a:r>
                        <a:rPr lang="es-ES_tradnl" sz="1100" dirty="0">
                          <a:latin typeface="Arial"/>
                          <a:ea typeface="Calibri"/>
                          <a:cs typeface="Times New Roman"/>
                        </a:rPr>
                        <a:t>349</a:t>
                      </a:r>
                      <a:endParaRPr lang="es-MX" sz="16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100" dirty="0">
                          <a:latin typeface="Arial"/>
                          <a:ea typeface="Calibri"/>
                          <a:cs typeface="Times New Roman"/>
                        </a:rPr>
                        <a:t>172</a:t>
                      </a:r>
                      <a:endParaRPr lang="es-MX" sz="1600" dirty="0">
                        <a:latin typeface="Calibri"/>
                        <a:ea typeface="Calibri"/>
                        <a:cs typeface="Times New Roman"/>
                      </a:endParaRPr>
                    </a:p>
                    <a:p>
                      <a:pPr algn="r">
                        <a:lnSpc>
                          <a:spcPct val="115000"/>
                        </a:lnSpc>
                        <a:spcAft>
                          <a:spcPts val="0"/>
                        </a:spcAft>
                      </a:pPr>
                      <a:r>
                        <a:rPr lang="es-ES_tradnl" sz="1100" dirty="0">
                          <a:latin typeface="Arial"/>
                          <a:ea typeface="Calibri"/>
                          <a:cs typeface="Times New Roman"/>
                        </a:rPr>
                        <a:t>356</a:t>
                      </a:r>
                      <a:endParaRPr lang="es-MX" sz="16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100" dirty="0">
                          <a:latin typeface="Arial"/>
                          <a:ea typeface="Calibri"/>
                          <a:cs typeface="Times New Roman"/>
                        </a:rPr>
                        <a:t>176</a:t>
                      </a:r>
                      <a:endParaRPr lang="es-MX" sz="1600" dirty="0">
                        <a:latin typeface="Calibri"/>
                        <a:ea typeface="Calibri"/>
                        <a:cs typeface="Times New Roman"/>
                      </a:endParaRPr>
                    </a:p>
                    <a:p>
                      <a:pPr algn="r">
                        <a:lnSpc>
                          <a:spcPct val="115000"/>
                        </a:lnSpc>
                        <a:spcAft>
                          <a:spcPts val="0"/>
                        </a:spcAft>
                      </a:pPr>
                      <a:r>
                        <a:rPr lang="es-ES_tradnl" sz="1100" dirty="0">
                          <a:latin typeface="Arial"/>
                          <a:ea typeface="Calibri"/>
                          <a:cs typeface="Times New Roman"/>
                        </a:rPr>
                        <a:t>363</a:t>
                      </a:r>
                      <a:endParaRPr lang="es-MX" sz="16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100" dirty="0" smtClean="0">
                          <a:latin typeface="Arial"/>
                          <a:ea typeface="Calibri"/>
                          <a:cs typeface="Times New Roman"/>
                        </a:rPr>
                        <a:t>1,463</a:t>
                      </a:r>
                      <a:endParaRPr lang="es-MX" sz="1600" dirty="0">
                        <a:latin typeface="Calibri"/>
                        <a:ea typeface="Calibri"/>
                        <a:cs typeface="Times New Roman"/>
                      </a:endParaRPr>
                    </a:p>
                    <a:p>
                      <a:pPr algn="r">
                        <a:lnSpc>
                          <a:spcPct val="115000"/>
                        </a:lnSpc>
                        <a:spcAft>
                          <a:spcPts val="0"/>
                        </a:spcAft>
                      </a:pPr>
                      <a:r>
                        <a:rPr lang="es-ES_tradnl" sz="1100" dirty="0" smtClean="0">
                          <a:latin typeface="Arial"/>
                          <a:ea typeface="Calibri"/>
                          <a:cs typeface="Times New Roman"/>
                        </a:rPr>
                        <a:t>3,024</a:t>
                      </a:r>
                      <a:endParaRPr lang="es-MX" sz="1600" dirty="0">
                        <a:latin typeface="Calibri"/>
                        <a:ea typeface="Calibri"/>
                        <a:cs typeface="Times New Roman"/>
                      </a:endParaRPr>
                    </a:p>
                  </a:txBody>
                  <a:tcPr marL="68580" marR="68580" marT="0" marB="0" anchor="ctr"/>
                </a:tc>
              </a:tr>
              <a:tr h="329713">
                <a:tc>
                  <a:txBody>
                    <a:bodyPr/>
                    <a:lstStyle/>
                    <a:p>
                      <a:pPr algn="just">
                        <a:spcAft>
                          <a:spcPts val="0"/>
                        </a:spcAft>
                      </a:pPr>
                      <a:r>
                        <a:rPr lang="es-ES_tradnl" sz="1100" dirty="0">
                          <a:latin typeface="Arial"/>
                          <a:ea typeface="Calibri"/>
                        </a:rPr>
                        <a:t>Costo Operación Directo</a:t>
                      </a:r>
                      <a:endParaRPr lang="es-MX" sz="1800" dirty="0">
                        <a:latin typeface="Arial"/>
                        <a:ea typeface="Calibri"/>
                      </a:endParaRPr>
                    </a:p>
                  </a:txBody>
                  <a:tcPr marL="68580" marR="68580" marT="0" marB="0" anchor="ctr"/>
                </a:tc>
                <a:tc>
                  <a:txBody>
                    <a:bodyPr/>
                    <a:lstStyle/>
                    <a:p>
                      <a:pPr algn="r">
                        <a:lnSpc>
                          <a:spcPct val="115000"/>
                        </a:lnSpc>
                        <a:spcAft>
                          <a:spcPts val="0"/>
                        </a:spcAft>
                      </a:pPr>
                      <a:r>
                        <a:rPr lang="es-ES_tradnl" sz="1100" dirty="0" smtClean="0">
                          <a:latin typeface="Arial"/>
                          <a:ea typeface="Calibri"/>
                          <a:cs typeface="Times New Roman"/>
                        </a:rPr>
                        <a:t>1,560</a:t>
                      </a:r>
                      <a:endParaRPr lang="es-MX" sz="16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100" dirty="0" smtClean="0">
                          <a:latin typeface="Arial"/>
                          <a:ea typeface="Calibri"/>
                          <a:cs typeface="Times New Roman"/>
                        </a:rPr>
                        <a:t>1,591</a:t>
                      </a:r>
                      <a:endParaRPr lang="es-MX" sz="16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100" dirty="0" smtClean="0">
                          <a:latin typeface="Arial"/>
                          <a:ea typeface="Calibri"/>
                          <a:cs typeface="Times New Roman"/>
                        </a:rPr>
                        <a:t>1,623</a:t>
                      </a:r>
                      <a:endParaRPr lang="es-MX" sz="16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100" dirty="0" smtClean="0">
                          <a:latin typeface="Arial"/>
                          <a:ea typeface="Calibri"/>
                          <a:cs typeface="Times New Roman"/>
                        </a:rPr>
                        <a:t>1,655</a:t>
                      </a:r>
                      <a:endParaRPr lang="es-MX" sz="16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100" dirty="0" smtClean="0">
                          <a:latin typeface="Arial"/>
                          <a:ea typeface="Calibri"/>
                          <a:cs typeface="Times New Roman"/>
                        </a:rPr>
                        <a:t>1,689</a:t>
                      </a:r>
                      <a:endParaRPr lang="es-MX" sz="16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100" dirty="0" smtClean="0">
                          <a:latin typeface="Arial"/>
                          <a:ea typeface="Calibri"/>
                          <a:cs typeface="Times New Roman"/>
                        </a:rPr>
                        <a:t>1,722</a:t>
                      </a:r>
                      <a:endParaRPr lang="es-MX" sz="16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100" dirty="0" smtClean="0">
                          <a:latin typeface="Arial"/>
                          <a:ea typeface="Calibri"/>
                          <a:cs typeface="Times New Roman"/>
                        </a:rPr>
                        <a:t>1,757</a:t>
                      </a:r>
                      <a:endParaRPr lang="es-MX" sz="16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100" dirty="0" smtClean="0">
                          <a:latin typeface="Arial"/>
                          <a:ea typeface="Calibri"/>
                          <a:cs typeface="Times New Roman"/>
                        </a:rPr>
                        <a:t>1,792</a:t>
                      </a:r>
                      <a:endParaRPr lang="es-MX" sz="16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100" dirty="0" smtClean="0">
                          <a:latin typeface="Arial"/>
                          <a:ea typeface="Calibri"/>
                          <a:cs typeface="Times New Roman"/>
                        </a:rPr>
                        <a:t>1,828</a:t>
                      </a:r>
                      <a:endParaRPr lang="es-MX" sz="16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100" b="1" dirty="0" smtClean="0">
                          <a:latin typeface="Arial"/>
                          <a:ea typeface="Calibri"/>
                          <a:cs typeface="Times New Roman"/>
                        </a:rPr>
                        <a:t>15,217</a:t>
                      </a:r>
                      <a:endParaRPr lang="es-MX" sz="1600" dirty="0">
                        <a:latin typeface="Calibri"/>
                        <a:ea typeface="Calibri"/>
                        <a:cs typeface="Times New Roman"/>
                      </a:endParaRPr>
                    </a:p>
                  </a:txBody>
                  <a:tcPr marL="68580" marR="68580" marT="0" marB="0" anchor="ctr"/>
                </a:tc>
              </a:tr>
              <a:tr h="366516">
                <a:tc>
                  <a:txBody>
                    <a:bodyPr/>
                    <a:lstStyle/>
                    <a:p>
                      <a:pPr algn="just">
                        <a:lnSpc>
                          <a:spcPct val="115000"/>
                        </a:lnSpc>
                        <a:spcAft>
                          <a:spcPts val="0"/>
                        </a:spcAft>
                      </a:pPr>
                      <a:r>
                        <a:rPr lang="es-ES_tradnl" sz="1100" dirty="0">
                          <a:latin typeface="Arial"/>
                          <a:ea typeface="Calibri"/>
                          <a:cs typeface="Times New Roman"/>
                        </a:rPr>
                        <a:t>Costo Operación Indirecto</a:t>
                      </a:r>
                      <a:endParaRPr lang="es-MX" sz="16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100">
                          <a:latin typeface="Arial"/>
                          <a:ea typeface="Calibri"/>
                          <a:cs typeface="Times New Roman"/>
                        </a:rPr>
                        <a:t>234</a:t>
                      </a:r>
                      <a:endParaRPr lang="es-MX" sz="160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100">
                          <a:latin typeface="Arial"/>
                          <a:ea typeface="Calibri"/>
                          <a:cs typeface="Times New Roman"/>
                        </a:rPr>
                        <a:t>239</a:t>
                      </a:r>
                      <a:endParaRPr lang="es-MX" sz="160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100">
                          <a:latin typeface="Arial"/>
                          <a:ea typeface="Calibri"/>
                          <a:cs typeface="Times New Roman"/>
                        </a:rPr>
                        <a:t>243</a:t>
                      </a:r>
                      <a:endParaRPr lang="es-MX" sz="160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100">
                          <a:latin typeface="Arial"/>
                          <a:ea typeface="Calibri"/>
                          <a:cs typeface="Times New Roman"/>
                        </a:rPr>
                        <a:t>248</a:t>
                      </a:r>
                      <a:endParaRPr lang="es-MX" sz="160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100">
                          <a:latin typeface="Arial"/>
                          <a:ea typeface="Calibri"/>
                          <a:cs typeface="Times New Roman"/>
                        </a:rPr>
                        <a:t>253</a:t>
                      </a:r>
                      <a:endParaRPr lang="es-MX" sz="160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100" dirty="0">
                          <a:latin typeface="Arial"/>
                          <a:ea typeface="Calibri"/>
                          <a:cs typeface="Times New Roman"/>
                        </a:rPr>
                        <a:t>258</a:t>
                      </a:r>
                      <a:endParaRPr lang="es-MX" sz="16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100" dirty="0">
                          <a:latin typeface="Arial"/>
                          <a:ea typeface="Calibri"/>
                          <a:cs typeface="Times New Roman"/>
                        </a:rPr>
                        <a:t>264</a:t>
                      </a:r>
                      <a:endParaRPr lang="es-MX" sz="16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100" dirty="0">
                          <a:latin typeface="Arial"/>
                          <a:ea typeface="Calibri"/>
                          <a:cs typeface="Times New Roman"/>
                        </a:rPr>
                        <a:t>269</a:t>
                      </a:r>
                      <a:endParaRPr lang="es-MX" sz="16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100" dirty="0">
                          <a:latin typeface="Arial"/>
                          <a:ea typeface="Calibri"/>
                          <a:cs typeface="Times New Roman"/>
                        </a:rPr>
                        <a:t>274</a:t>
                      </a:r>
                      <a:endParaRPr lang="es-MX" sz="16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100" b="1" dirty="0" smtClean="0">
                          <a:latin typeface="Arial"/>
                          <a:ea typeface="Calibri"/>
                          <a:cs typeface="Times New Roman"/>
                        </a:rPr>
                        <a:t>2,283</a:t>
                      </a:r>
                      <a:endParaRPr lang="es-MX" sz="1600" dirty="0">
                        <a:latin typeface="Calibri"/>
                        <a:ea typeface="Calibri"/>
                        <a:cs typeface="Times New Roman"/>
                      </a:endParaRPr>
                    </a:p>
                  </a:txBody>
                  <a:tcPr marL="68580" marR="68580" marT="0" marB="0" anchor="ctr"/>
                </a:tc>
              </a:tr>
              <a:tr h="366516">
                <a:tc>
                  <a:txBody>
                    <a:bodyPr/>
                    <a:lstStyle/>
                    <a:p>
                      <a:pPr algn="just">
                        <a:lnSpc>
                          <a:spcPct val="115000"/>
                        </a:lnSpc>
                        <a:spcAft>
                          <a:spcPts val="0"/>
                        </a:spcAft>
                      </a:pPr>
                      <a:r>
                        <a:rPr lang="es-ES_tradnl" sz="1100" b="1" dirty="0">
                          <a:latin typeface="Arial"/>
                          <a:ea typeface="Calibri"/>
                          <a:cs typeface="Times New Roman"/>
                        </a:rPr>
                        <a:t>Total Costos Operación</a:t>
                      </a:r>
                      <a:endParaRPr lang="es-MX" sz="16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100" dirty="0" smtClean="0">
                          <a:latin typeface="Arial"/>
                          <a:ea typeface="Calibri"/>
                          <a:cs typeface="Times New Roman"/>
                        </a:rPr>
                        <a:t>1,794</a:t>
                      </a:r>
                      <a:r>
                        <a:rPr lang="es-ES_tradnl" sz="1800" b="1" baseline="30000" dirty="0">
                          <a:solidFill>
                            <a:schemeClr val="tx1"/>
                          </a:solidFill>
                          <a:latin typeface="Arial"/>
                          <a:ea typeface="Calibri"/>
                          <a:cs typeface="Times New Roman"/>
                          <a:hlinkClick r:id="" action="ppaction://hlinkfile"/>
                        </a:rPr>
                        <a:t>*</a:t>
                      </a:r>
                      <a:endParaRPr lang="es-MX" sz="1600" dirty="0">
                        <a:solidFill>
                          <a:schemeClr val="tx1"/>
                        </a:solidFill>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100" dirty="0" smtClean="0">
                          <a:latin typeface="Arial"/>
                          <a:ea typeface="Calibri"/>
                          <a:cs typeface="Times New Roman"/>
                        </a:rPr>
                        <a:t>1,830</a:t>
                      </a:r>
                      <a:endParaRPr lang="es-MX" sz="16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100" dirty="0" smtClean="0">
                          <a:latin typeface="Arial"/>
                          <a:ea typeface="Calibri"/>
                          <a:cs typeface="Times New Roman"/>
                        </a:rPr>
                        <a:t>1,866</a:t>
                      </a:r>
                      <a:endParaRPr lang="es-MX" sz="16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100" dirty="0" smtClean="0">
                          <a:latin typeface="Arial"/>
                          <a:ea typeface="Calibri"/>
                          <a:cs typeface="Times New Roman"/>
                        </a:rPr>
                        <a:t>1,904</a:t>
                      </a:r>
                      <a:endParaRPr lang="es-MX" sz="16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100" dirty="0" smtClean="0">
                          <a:latin typeface="Arial"/>
                          <a:ea typeface="Calibri"/>
                          <a:cs typeface="Times New Roman"/>
                        </a:rPr>
                        <a:t>1,942</a:t>
                      </a:r>
                      <a:endParaRPr lang="es-MX" sz="16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100" dirty="0" smtClean="0">
                          <a:latin typeface="Arial"/>
                          <a:ea typeface="Calibri"/>
                          <a:cs typeface="Times New Roman"/>
                        </a:rPr>
                        <a:t>1,981</a:t>
                      </a:r>
                      <a:endParaRPr lang="es-MX" sz="16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100" dirty="0" smtClean="0">
                          <a:latin typeface="Arial"/>
                          <a:ea typeface="Calibri"/>
                          <a:cs typeface="Times New Roman"/>
                        </a:rPr>
                        <a:t>2,020</a:t>
                      </a:r>
                      <a:endParaRPr lang="es-MX" sz="16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100" dirty="0" smtClean="0">
                          <a:latin typeface="Arial"/>
                          <a:ea typeface="Calibri"/>
                          <a:cs typeface="Times New Roman"/>
                        </a:rPr>
                        <a:t>2,061</a:t>
                      </a:r>
                      <a:endParaRPr lang="es-MX" sz="16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100" dirty="0" smtClean="0">
                          <a:latin typeface="Arial"/>
                          <a:ea typeface="Calibri"/>
                          <a:cs typeface="Times New Roman"/>
                        </a:rPr>
                        <a:t>2,102</a:t>
                      </a:r>
                      <a:endParaRPr lang="es-MX" sz="16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100" b="1" dirty="0" smtClean="0">
                          <a:latin typeface="Arial"/>
                          <a:ea typeface="Calibri"/>
                          <a:cs typeface="Times New Roman"/>
                        </a:rPr>
                        <a:t>17,500</a:t>
                      </a:r>
                      <a:endParaRPr lang="es-MX" sz="1600" dirty="0">
                        <a:latin typeface="Calibri"/>
                        <a:ea typeface="Calibri"/>
                        <a:cs typeface="Times New Roman"/>
                      </a:endParaRPr>
                    </a:p>
                  </a:txBody>
                  <a:tcPr marL="68580" marR="68580" marT="0" marB="0" anchor="ctr"/>
                </a:tc>
              </a:tr>
            </a:tbl>
          </a:graphicData>
        </a:graphic>
      </p:graphicFrame>
      <p:sp>
        <p:nvSpPr>
          <p:cNvPr id="419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pic>
        <p:nvPicPr>
          <p:cNvPr id="41989" name="Picture 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001024" y="3571876"/>
            <a:ext cx="428628" cy="428628"/>
          </a:xfrm>
          <a:prstGeom prst="rect">
            <a:avLst/>
          </a:prstGeom>
          <a:noFill/>
        </p:spPr>
      </p:pic>
      <p:sp>
        <p:nvSpPr>
          <p:cNvPr id="17" name="16 Marcador de pie de página"/>
          <p:cNvSpPr>
            <a:spLocks noGrp="1"/>
          </p:cNvSpPr>
          <p:nvPr>
            <p:ph type="ftr" sz="quarter" idx="11"/>
          </p:nvPr>
        </p:nvSpPr>
        <p:spPr>
          <a:xfrm>
            <a:off x="428596" y="6569075"/>
            <a:ext cx="2895600" cy="288925"/>
          </a:xfrm>
        </p:spPr>
        <p:txBody>
          <a:bodyPr/>
          <a:lstStyle/>
          <a:p>
            <a:r>
              <a:rPr lang="es-MX" b="1" baseline="30000" dirty="0" smtClean="0">
                <a:solidFill>
                  <a:schemeClr val="tx1"/>
                </a:solidFill>
                <a:latin typeface="Arial" pitchFamily="34" charset="0"/>
                <a:cs typeface="Arial" pitchFamily="34" charset="0"/>
              </a:rPr>
              <a:t>*</a:t>
            </a:r>
            <a:r>
              <a:rPr lang="es-MX" b="1" dirty="0" smtClean="0">
                <a:solidFill>
                  <a:schemeClr val="tx1"/>
                </a:solidFill>
                <a:latin typeface="Arial" pitchFamily="34" charset="0"/>
                <a:cs typeface="Arial" pitchFamily="34" charset="0"/>
              </a:rPr>
              <a:t> </a:t>
            </a:r>
            <a:r>
              <a:rPr lang="es-MX" dirty="0" smtClean="0">
                <a:solidFill>
                  <a:schemeClr val="tx1"/>
                </a:solidFill>
                <a:latin typeface="Arial" pitchFamily="34" charset="0"/>
                <a:cs typeface="Arial" pitchFamily="34" charset="0"/>
              </a:rPr>
              <a:t>Costos estimados F(otros comedores)</a:t>
            </a:r>
            <a:endParaRPr lang="es-MX" dirty="0">
              <a:solidFill>
                <a:schemeClr val="tx1"/>
              </a:solidFill>
              <a:latin typeface="Arial" pitchFamily="34" charset="0"/>
              <a:cs typeface="Arial" pitchFamily="34" charset="0"/>
            </a:endParaRPr>
          </a:p>
        </p:txBody>
      </p:sp>
      <p:sp>
        <p:nvSpPr>
          <p:cNvPr id="18" name="17 CuadroTexto"/>
          <p:cNvSpPr txBox="1"/>
          <p:nvPr/>
        </p:nvSpPr>
        <p:spPr>
          <a:xfrm>
            <a:off x="500034" y="6215082"/>
            <a:ext cx="8143932" cy="646331"/>
          </a:xfrm>
          <a:prstGeom prst="rect">
            <a:avLst/>
          </a:prstGeom>
          <a:noFill/>
        </p:spPr>
        <p:txBody>
          <a:bodyPr wrap="square" rtlCol="0">
            <a:spAutoFit/>
          </a:bodyPr>
          <a:lstStyle/>
          <a:p>
            <a:r>
              <a:rPr lang="es-MX" sz="1200" dirty="0" smtClean="0">
                <a:latin typeface="Arial" pitchFamily="34" charset="0"/>
                <a:cs typeface="Arial" pitchFamily="34" charset="0"/>
              </a:rPr>
              <a:t>Nov. 2000 a Marzo 2001 = (Dic. + F + Feb. + Marzo) = n = 4</a:t>
            </a:r>
            <a:r>
              <a:rPr lang="es-MX" dirty="0" smtClean="0"/>
              <a:t>.</a:t>
            </a:r>
          </a:p>
          <a:p>
            <a:endParaRPr lang="es-MX" dirty="0"/>
          </a:p>
        </p:txBody>
      </p:sp>
      <p:cxnSp>
        <p:nvCxnSpPr>
          <p:cNvPr id="15" name="14 Conector recto"/>
          <p:cNvCxnSpPr/>
          <p:nvPr/>
        </p:nvCxnSpPr>
        <p:spPr>
          <a:xfrm>
            <a:off x="357158" y="6572272"/>
            <a:ext cx="8501122" cy="1588"/>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6" name="15 CuadroTexto"/>
          <p:cNvSpPr txBox="1"/>
          <p:nvPr/>
        </p:nvSpPr>
        <p:spPr>
          <a:xfrm>
            <a:off x="500034" y="3071810"/>
            <a:ext cx="2857520" cy="738664"/>
          </a:xfrm>
          <a:prstGeom prst="rect">
            <a:avLst/>
          </a:prstGeom>
          <a:noFill/>
        </p:spPr>
        <p:txBody>
          <a:bodyPr wrap="square" rtlCol="0">
            <a:spAutoFit/>
          </a:bodyPr>
          <a:lstStyle/>
          <a:p>
            <a:pPr algn="ctr"/>
            <a:r>
              <a:rPr lang="es-ES_tradnl" sz="1200" b="1" dirty="0" smtClean="0">
                <a:latin typeface="Arial" pitchFamily="34" charset="0"/>
                <a:cs typeface="Arial" pitchFamily="34" charset="0"/>
              </a:rPr>
              <a:t>Cuadro 1.2.1</a:t>
            </a:r>
            <a:endParaRPr lang="es-MX" sz="1200" dirty="0" smtClean="0">
              <a:latin typeface="Arial" pitchFamily="34" charset="0"/>
              <a:cs typeface="Arial" pitchFamily="34" charset="0"/>
            </a:endParaRPr>
          </a:p>
          <a:p>
            <a:pPr algn="ctr"/>
            <a:r>
              <a:rPr lang="es-ES_tradnl" sz="1200" b="1" dirty="0" smtClean="0">
                <a:latin typeface="Arial" pitchFamily="34" charset="0"/>
                <a:cs typeface="Arial" pitchFamily="34" charset="0"/>
              </a:rPr>
              <a:t>Proyección primer año de proyecto</a:t>
            </a:r>
            <a:endParaRPr lang="es-MX" sz="1200" dirty="0" smtClean="0">
              <a:latin typeface="Arial" pitchFamily="34" charset="0"/>
              <a:cs typeface="Arial" pitchFamily="34" charset="0"/>
            </a:endParaRPr>
          </a:p>
          <a:p>
            <a:endParaRPr lang="es-MX" dirty="0"/>
          </a:p>
        </p:txBody>
      </p:sp>
      <p:sp>
        <p:nvSpPr>
          <p:cNvPr id="19" name="1 Título"/>
          <p:cNvSpPr>
            <a:spLocks noGrp="1"/>
          </p:cNvSpPr>
          <p:nvPr>
            <p:ph type="title"/>
          </p:nvPr>
        </p:nvSpPr>
        <p:spPr>
          <a:xfrm>
            <a:off x="0" y="0"/>
            <a:ext cx="6429388" cy="500042"/>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20" name="19 Imagen" descr="imagenes-estrellas.gif"/>
          <p:cNvPicPr>
            <a:picLocks noChangeAspect="1"/>
          </p:cNvPicPr>
          <p:nvPr/>
        </p:nvPicPr>
        <p:blipFill>
          <a:blip r:embed="rId5"/>
          <a:stretch>
            <a:fillRect/>
          </a:stretch>
        </p:blipFill>
        <p:spPr>
          <a:xfrm>
            <a:off x="7072330" y="0"/>
            <a:ext cx="1365646" cy="88106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plus(i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00034" y="1071546"/>
            <a:ext cx="8143932" cy="1846659"/>
          </a:xfrm>
          <a:prstGeom prst="rect">
            <a:avLst/>
          </a:prstGeom>
          <a:noFill/>
        </p:spPr>
        <p:txBody>
          <a:bodyPr wrap="square" rtlCol="0">
            <a:spAutoFit/>
          </a:bodyPr>
          <a:lstStyle/>
          <a:p>
            <a:pPr algn="just"/>
            <a:r>
              <a:rPr lang="es-ES_tradnl" sz="1900" b="1" dirty="0" smtClean="0">
                <a:latin typeface="Arial" pitchFamily="34" charset="0"/>
                <a:cs typeface="Arial" pitchFamily="34" charset="0"/>
              </a:rPr>
              <a:t>(*) ¿Cómo se realiza el procedimiento de proyección?........</a:t>
            </a:r>
            <a:endParaRPr lang="es-MX" sz="1900" dirty="0" smtClean="0">
              <a:latin typeface="Arial" pitchFamily="34" charset="0"/>
              <a:cs typeface="Arial" pitchFamily="34" charset="0"/>
            </a:endParaRPr>
          </a:p>
          <a:p>
            <a:pPr algn="just"/>
            <a:r>
              <a:rPr lang="es-MX" sz="1900" dirty="0" smtClean="0">
                <a:latin typeface="Arial" pitchFamily="34" charset="0"/>
                <a:cs typeface="Arial" pitchFamily="34" charset="0"/>
              </a:rPr>
              <a:t> </a:t>
            </a:r>
          </a:p>
          <a:p>
            <a:pPr algn="just"/>
            <a:r>
              <a:rPr lang="es-ES_tradnl" sz="1900" dirty="0" smtClean="0">
                <a:latin typeface="Arial" pitchFamily="34" charset="0"/>
                <a:cs typeface="Arial" pitchFamily="34" charset="0"/>
              </a:rPr>
              <a:t>Los cálculos de la proyección, para el año 2000 (n. e) se hacen siguiendo el siguiente procedimiento</a:t>
            </a:r>
            <a:r>
              <a:rPr lang="es-ES_tradnl" sz="1900" b="1" baseline="30000" dirty="0" smtClean="0">
                <a:latin typeface="Arial" pitchFamily="34" charset="0"/>
                <a:cs typeface="Arial" pitchFamily="34" charset="0"/>
                <a:hlinkClick r:id="" action="ppaction://hlinkfile"/>
              </a:rPr>
              <a:t>(*)</a:t>
            </a:r>
            <a:endParaRPr lang="es-MX" sz="1900" dirty="0" smtClean="0">
              <a:latin typeface="Arial" pitchFamily="34" charset="0"/>
              <a:cs typeface="Arial" pitchFamily="34" charset="0"/>
            </a:endParaRPr>
          </a:p>
          <a:p>
            <a:r>
              <a:rPr lang="es-MX" sz="2000" b="1" dirty="0" smtClean="0"/>
              <a:t> </a:t>
            </a:r>
            <a:endParaRPr lang="es-MX" sz="2000" dirty="0" smtClean="0"/>
          </a:p>
          <a:p>
            <a:endParaRPr lang="es-MX" dirty="0"/>
          </a:p>
        </p:txBody>
      </p:sp>
      <p:sp>
        <p:nvSpPr>
          <p:cNvPr id="6" name="5 Marcador de pie de página"/>
          <p:cNvSpPr>
            <a:spLocks noGrp="1"/>
          </p:cNvSpPr>
          <p:nvPr>
            <p:ph type="ftr" sz="quarter" idx="11"/>
          </p:nvPr>
        </p:nvSpPr>
        <p:spPr>
          <a:xfrm>
            <a:off x="0" y="6429397"/>
            <a:ext cx="8929718" cy="428604"/>
          </a:xfrm>
        </p:spPr>
        <p:txBody>
          <a:bodyPr/>
          <a:lstStyle/>
          <a:p>
            <a:pPr algn="just"/>
            <a:r>
              <a:rPr lang="es-MX" b="1" baseline="30000" dirty="0" smtClean="0">
                <a:solidFill>
                  <a:schemeClr val="tx1"/>
                </a:solidFill>
                <a:latin typeface="Arial" pitchFamily="34" charset="0"/>
                <a:cs typeface="Arial" pitchFamily="34" charset="0"/>
                <a:hlinkClick r:id="" action="ppaction://hlinkfile"/>
              </a:rPr>
              <a:t>(*)</a:t>
            </a:r>
            <a:r>
              <a:rPr lang="es-MX" b="1" dirty="0" smtClean="0">
                <a:solidFill>
                  <a:schemeClr val="tx1"/>
                </a:solidFill>
                <a:latin typeface="Arial" pitchFamily="34" charset="0"/>
                <a:cs typeface="Arial" pitchFamily="34" charset="0"/>
              </a:rPr>
              <a:t> </a:t>
            </a:r>
            <a:r>
              <a:rPr lang="es-MX" dirty="0" smtClean="0">
                <a:solidFill>
                  <a:schemeClr val="tx1"/>
                </a:solidFill>
                <a:latin typeface="Arial" pitchFamily="34" charset="0"/>
                <a:cs typeface="Arial" pitchFamily="34" charset="0"/>
              </a:rPr>
              <a:t>Estos </a:t>
            </a:r>
            <a:r>
              <a:rPr lang="es-ES_tradnl" dirty="0" smtClean="0">
                <a:solidFill>
                  <a:schemeClr val="tx1"/>
                </a:solidFill>
                <a:latin typeface="Arial" pitchFamily="34" charset="0"/>
                <a:cs typeface="Arial" pitchFamily="34" charset="0"/>
              </a:rPr>
              <a:t>cálculos los hizo el compilador para orientar a sus alumnos a través de los “acetatos” que comprende cada página de esta metodología (N. del </a:t>
            </a:r>
            <a:r>
              <a:rPr lang="es-ES_tradnl" dirty="0" err="1" smtClean="0">
                <a:solidFill>
                  <a:schemeClr val="tx1"/>
                </a:solidFill>
                <a:latin typeface="Arial" pitchFamily="34" charset="0"/>
                <a:cs typeface="Arial" pitchFamily="34" charset="0"/>
              </a:rPr>
              <a:t>Co.</a:t>
            </a:r>
            <a:r>
              <a:rPr lang="es-ES_tradnl" dirty="0" smtClean="0">
                <a:solidFill>
                  <a:schemeClr val="tx1"/>
                </a:solidFill>
                <a:latin typeface="Arial" pitchFamily="34" charset="0"/>
                <a:cs typeface="Arial" pitchFamily="34" charset="0"/>
              </a:rPr>
              <a:t>)</a:t>
            </a:r>
            <a:endParaRPr lang="es-MX" dirty="0" smtClean="0">
              <a:solidFill>
                <a:schemeClr val="tx1"/>
              </a:solidFill>
              <a:latin typeface="Arial" pitchFamily="34" charset="0"/>
              <a:cs typeface="Arial" pitchFamily="34" charset="0"/>
            </a:endParaRPr>
          </a:p>
          <a:p>
            <a:pPr algn="just"/>
            <a:endParaRPr lang="es-MX" dirty="0"/>
          </a:p>
        </p:txBody>
      </p:sp>
      <p:sp>
        <p:nvSpPr>
          <p:cNvPr id="430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43009" name="Object 1"/>
          <p:cNvGraphicFramePr>
            <a:graphicFrameLocks noChangeAspect="1"/>
          </p:cNvGraphicFramePr>
          <p:nvPr/>
        </p:nvGraphicFramePr>
        <p:xfrm>
          <a:off x="2071670" y="2857496"/>
          <a:ext cx="2314591" cy="428628"/>
        </p:xfrm>
        <a:graphic>
          <a:graphicData uri="http://schemas.openxmlformats.org/presentationml/2006/ole">
            <p:oleObj spid="_x0000_s43009" name="Ecuación" r:id="rId4" imgW="1016000" imgH="190500" progId="Equation.3">
              <p:embed/>
            </p:oleObj>
          </a:graphicData>
        </a:graphic>
      </p:graphicFrame>
      <p:sp>
        <p:nvSpPr>
          <p:cNvPr id="9" name="8 CuadroTexto"/>
          <p:cNvSpPr txBox="1"/>
          <p:nvPr/>
        </p:nvSpPr>
        <p:spPr>
          <a:xfrm>
            <a:off x="642910" y="3929066"/>
            <a:ext cx="5715040" cy="2139047"/>
          </a:xfrm>
          <a:prstGeom prst="rect">
            <a:avLst/>
          </a:prstGeom>
          <a:noFill/>
        </p:spPr>
        <p:txBody>
          <a:bodyPr wrap="square" rtlCol="0">
            <a:spAutoFit/>
          </a:bodyPr>
          <a:lstStyle/>
          <a:p>
            <a:r>
              <a:rPr lang="es-ES_tradnl" sz="1900" dirty="0" smtClean="0">
                <a:latin typeface="Arial" pitchFamily="34" charset="0"/>
                <a:cs typeface="Arial" pitchFamily="34" charset="0"/>
              </a:rPr>
              <a:t>La ecuación </a:t>
            </a:r>
            <a:r>
              <a:rPr lang="es-ES_tradnl" sz="1900" i="1" dirty="0" smtClean="0">
                <a:latin typeface="Arial" pitchFamily="34" charset="0"/>
                <a:cs typeface="Arial" pitchFamily="34" charset="0"/>
              </a:rPr>
              <a:t>V</a:t>
            </a:r>
            <a:r>
              <a:rPr lang="es-ES_tradnl" sz="1900" i="1" baseline="-25000" dirty="0" smtClean="0">
                <a:latin typeface="Arial" pitchFamily="34" charset="0"/>
                <a:cs typeface="Arial" pitchFamily="34" charset="0"/>
              </a:rPr>
              <a:t>F</a:t>
            </a:r>
            <a:r>
              <a:rPr lang="es-ES_tradnl" sz="1900" i="1" dirty="0" smtClean="0">
                <a:latin typeface="Arial" pitchFamily="34" charset="0"/>
                <a:cs typeface="Arial" pitchFamily="34" charset="0"/>
              </a:rPr>
              <a:t> = V</a:t>
            </a:r>
            <a:r>
              <a:rPr lang="es-ES_tradnl" sz="1900" i="1" baseline="-25000" dirty="0" smtClean="0">
                <a:latin typeface="Arial" pitchFamily="34" charset="0"/>
                <a:cs typeface="Arial" pitchFamily="34" charset="0"/>
              </a:rPr>
              <a:t>P</a:t>
            </a:r>
            <a:r>
              <a:rPr lang="es-ES_tradnl" sz="1900" i="1" dirty="0" smtClean="0">
                <a:latin typeface="Arial" pitchFamily="34" charset="0"/>
                <a:cs typeface="Arial" pitchFamily="34" charset="0"/>
              </a:rPr>
              <a:t> (1 + i)</a:t>
            </a:r>
            <a:r>
              <a:rPr lang="es-ES_tradnl" sz="1900" i="1" baseline="30000" dirty="0" smtClean="0">
                <a:latin typeface="Arial" pitchFamily="34" charset="0"/>
                <a:cs typeface="Arial" pitchFamily="34" charset="0"/>
              </a:rPr>
              <a:t>n</a:t>
            </a:r>
            <a:r>
              <a:rPr lang="es-ES_tradnl" sz="1900" i="1" dirty="0" smtClean="0">
                <a:latin typeface="Arial" pitchFamily="34" charset="0"/>
                <a:cs typeface="Arial" pitchFamily="34" charset="0"/>
              </a:rPr>
              <a:t>……. (ρ)</a:t>
            </a:r>
            <a:endParaRPr lang="es-MX" sz="1900" dirty="0" smtClean="0">
              <a:latin typeface="Arial" pitchFamily="34" charset="0"/>
              <a:cs typeface="Arial" pitchFamily="34" charset="0"/>
            </a:endParaRPr>
          </a:p>
          <a:p>
            <a:r>
              <a:rPr lang="es-ES_tradnl" sz="1900" dirty="0" smtClean="0">
                <a:latin typeface="Arial" pitchFamily="34" charset="0"/>
                <a:cs typeface="Arial" pitchFamily="34" charset="0"/>
              </a:rPr>
              <a:t>Siendo: n=1, 2,  3,4……12, 13,14,…21 mes (Nov.) </a:t>
            </a:r>
            <a:endParaRPr lang="es-MX" sz="1900" dirty="0" smtClean="0">
              <a:latin typeface="Arial" pitchFamily="34" charset="0"/>
              <a:cs typeface="Arial" pitchFamily="34" charset="0"/>
            </a:endParaRPr>
          </a:p>
          <a:p>
            <a:r>
              <a:rPr lang="es-ES_tradnl" sz="1900" dirty="0" smtClean="0">
                <a:latin typeface="Arial" pitchFamily="34" charset="0"/>
                <a:cs typeface="Arial" pitchFamily="34" charset="0"/>
              </a:rPr>
              <a:t>% i = tasa de inflación supuesta = 0.02 (0/1)</a:t>
            </a:r>
          </a:p>
          <a:p>
            <a:endParaRPr lang="es-ES_tradnl" sz="1900" dirty="0" smtClean="0">
              <a:latin typeface="Arial" pitchFamily="34" charset="0"/>
              <a:cs typeface="Arial" pitchFamily="34" charset="0"/>
            </a:endParaRPr>
          </a:p>
          <a:p>
            <a:pPr algn="just"/>
            <a:r>
              <a:rPr lang="es-ES_tradnl" sz="1900" dirty="0" smtClean="0">
                <a:latin typeface="Arial" pitchFamily="34" charset="0"/>
                <a:cs typeface="Arial" pitchFamily="34" charset="0"/>
              </a:rPr>
              <a:t>Cálculo del Cuadro 1.2.1 para el año 2000 (n. e)</a:t>
            </a:r>
            <a:endParaRPr lang="es-MX" sz="1900" dirty="0" smtClean="0">
              <a:latin typeface="Arial" pitchFamily="34" charset="0"/>
              <a:cs typeface="Arial" pitchFamily="34" charset="0"/>
            </a:endParaRPr>
          </a:p>
          <a:p>
            <a:pPr algn="just"/>
            <a:r>
              <a:rPr lang="es-ES_tradnl" sz="1900" dirty="0" smtClean="0">
                <a:latin typeface="Arial" pitchFamily="34" charset="0"/>
                <a:cs typeface="Arial" pitchFamily="34" charset="0"/>
              </a:rPr>
              <a:t>Año 1 “El procedimiento se hace fila por fila, columna a columna”</a:t>
            </a:r>
            <a:endParaRPr lang="es-MX" sz="1900" dirty="0" smtClean="0">
              <a:latin typeface="Arial" pitchFamily="34" charset="0"/>
              <a:cs typeface="Arial" pitchFamily="34" charset="0"/>
            </a:endParaRPr>
          </a:p>
        </p:txBody>
      </p:sp>
      <p:pic>
        <p:nvPicPr>
          <p:cNvPr id="10" name="9 Imagen" descr="images (10).jpg"/>
          <p:cNvPicPr>
            <a:picLocks noChangeAspect="1"/>
          </p:cNvPicPr>
          <p:nvPr/>
        </p:nvPicPr>
        <p:blipFill>
          <a:blip r:embed="rId5"/>
          <a:stretch>
            <a:fillRect/>
          </a:stretch>
        </p:blipFill>
        <p:spPr>
          <a:xfrm>
            <a:off x="6072198" y="2357430"/>
            <a:ext cx="2136464" cy="1428760"/>
          </a:xfrm>
          <a:prstGeom prst="rect">
            <a:avLst/>
          </a:prstGeom>
        </p:spPr>
      </p:pic>
      <p:pic>
        <p:nvPicPr>
          <p:cNvPr id="11" name="10 Imagen" descr="Skipper.gif"/>
          <p:cNvPicPr>
            <a:picLocks noChangeAspect="1"/>
          </p:cNvPicPr>
          <p:nvPr/>
        </p:nvPicPr>
        <p:blipFill>
          <a:blip r:embed="rId6"/>
          <a:stretch>
            <a:fillRect/>
          </a:stretch>
        </p:blipFill>
        <p:spPr>
          <a:xfrm>
            <a:off x="6929454" y="4500570"/>
            <a:ext cx="1285884" cy="1472387"/>
          </a:xfrm>
          <a:prstGeom prst="rect">
            <a:avLst/>
          </a:prstGeom>
        </p:spPr>
      </p:pic>
      <p:cxnSp>
        <p:nvCxnSpPr>
          <p:cNvPr id="12" name="11 Conector recto"/>
          <p:cNvCxnSpPr/>
          <p:nvPr/>
        </p:nvCxnSpPr>
        <p:spPr>
          <a:xfrm>
            <a:off x="357158" y="6356370"/>
            <a:ext cx="8501122" cy="1588"/>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pic>
        <p:nvPicPr>
          <p:cNvPr id="13" name="gioacchino rossini- el barbero de sevilla, obertura.mp3">
            <a:hlinkClick r:id="" action="ppaction://media"/>
          </p:cNvPr>
          <p:cNvPicPr>
            <a:picLocks noRot="1" noChangeAspect="1"/>
          </p:cNvPicPr>
          <p:nvPr>
            <a:audioFile r:link="rId2"/>
          </p:nvPr>
        </p:nvPicPr>
        <p:blipFill>
          <a:blip r:embed="rId7"/>
          <a:stretch>
            <a:fillRect/>
          </a:stretch>
        </p:blipFill>
        <p:spPr>
          <a:xfrm>
            <a:off x="2714612" y="714356"/>
            <a:ext cx="304800" cy="304800"/>
          </a:xfrm>
          <a:prstGeom prst="rect">
            <a:avLst/>
          </a:prstGeom>
        </p:spPr>
      </p:pic>
      <p:sp>
        <p:nvSpPr>
          <p:cNvPr id="14" name="1 Título"/>
          <p:cNvSpPr>
            <a:spLocks noGrp="1"/>
          </p:cNvSpPr>
          <p:nvPr>
            <p:ph type="title"/>
          </p:nvPr>
        </p:nvSpPr>
        <p:spPr>
          <a:xfrm>
            <a:off x="2714612"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15" name="14 Imagen" descr="gifs-estrellas.gif"/>
          <p:cNvPicPr>
            <a:picLocks noChangeAspect="1"/>
          </p:cNvPicPr>
          <p:nvPr/>
        </p:nvPicPr>
        <p:blipFill>
          <a:blip r:embed="rId8"/>
          <a:stretch>
            <a:fillRect/>
          </a:stretch>
        </p:blipFill>
        <p:spPr>
          <a:xfrm>
            <a:off x="642910" y="142852"/>
            <a:ext cx="1071570" cy="102498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
                                      <p:cBhvr>
                                        <p:cTn id="6" dur="1" fill="hold"/>
                                        <p:tgtEl>
                                          <p:spTgt spid="13"/>
                                        </p:tgtEl>
                                      </p:cBhvr>
                                    </p:cmd>
                                  </p:childTnLst>
                                </p:cTn>
                              </p:par>
                              <p:par>
                                <p:cTn id="7" presetID="53"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 calcmode="lin" valueType="num">
                                      <p:cBhvr>
                                        <p:cTn id="9" dur="500" fill="hold"/>
                                        <p:tgtEl>
                                          <p:spTgt spid="10"/>
                                        </p:tgtEl>
                                        <p:attrNameLst>
                                          <p:attrName>ppt_w</p:attrName>
                                        </p:attrNameLst>
                                      </p:cBhvr>
                                      <p:tavLst>
                                        <p:tav tm="0">
                                          <p:val>
                                            <p:fltVal val="0"/>
                                          </p:val>
                                        </p:tav>
                                        <p:tav tm="100000">
                                          <p:val>
                                            <p:strVal val="#ppt_w"/>
                                          </p:val>
                                        </p:tav>
                                      </p:tavLst>
                                    </p:anim>
                                    <p:anim calcmode="lin" valueType="num">
                                      <p:cBhvr>
                                        <p:cTn id="10" dur="500" fill="hold"/>
                                        <p:tgtEl>
                                          <p:spTgt spid="10"/>
                                        </p:tgtEl>
                                        <p:attrNameLst>
                                          <p:attrName>ppt_h</p:attrName>
                                        </p:attrNameLst>
                                      </p:cBhvr>
                                      <p:tavLst>
                                        <p:tav tm="0">
                                          <p:val>
                                            <p:fltVal val="0"/>
                                          </p:val>
                                        </p:tav>
                                        <p:tav tm="100000">
                                          <p:val>
                                            <p:strVal val="#ppt_h"/>
                                          </p:val>
                                        </p:tav>
                                      </p:tavLst>
                                    </p:anim>
                                    <p:animEffect transition="in" filter="fade">
                                      <p:cBhvr>
                                        <p:cTn id="11" dur="500"/>
                                        <p:tgtEl>
                                          <p:spTgt spid="10"/>
                                        </p:tgtEl>
                                      </p:cBhvr>
                                    </p:animEffect>
                                  </p:childTnLst>
                                </p:cTn>
                              </p:par>
                            </p:childTnLst>
                          </p:cTn>
                        </p:par>
                        <p:par>
                          <p:cTn id="12" fill="hold">
                            <p:stCondLst>
                              <p:cond delay="500"/>
                            </p:stCondLst>
                            <p:childTnLst>
                              <p:par>
                                <p:cTn id="13" presetID="24"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to="" calcmode="lin" valueType="num">
                                      <p:cBhvr>
                                        <p:cTn id="15"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audio>
              <p:cMediaNode numSld="12" showWhenStopped="0">
                <p:cTn id="16" fill="hold" display="0">
                  <p:stCondLst>
                    <p:cond delay="indefinite"/>
                  </p:stCondLst>
                  <p:endCondLst>
                    <p:cond evt="onPrev" delay="0">
                      <p:tgtEl>
                        <p:sldTgt/>
                      </p:tgtEl>
                    </p:cond>
                    <p:cond evt="onStopAudio" delay="0">
                      <p:tgtEl>
                        <p:sldTgt/>
                      </p:tgtEl>
                    </p:cond>
                  </p:endCondLst>
                </p:cTn>
                <p:tgtEl>
                  <p:spTgt spid="13"/>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44033" name="Object 1"/>
          <p:cNvGraphicFramePr>
            <a:graphicFrameLocks noChangeAspect="1"/>
          </p:cNvGraphicFramePr>
          <p:nvPr/>
        </p:nvGraphicFramePr>
        <p:xfrm>
          <a:off x="3571868" y="1285860"/>
          <a:ext cx="4857784" cy="1891734"/>
        </p:xfrm>
        <a:graphic>
          <a:graphicData uri="http://schemas.openxmlformats.org/presentationml/2006/ole">
            <p:oleObj spid="_x0000_s44033" name="Ecuación" r:id="rId3" imgW="3263900" imgH="1282700" progId="Equation.3">
              <p:embed/>
            </p:oleObj>
          </a:graphicData>
        </a:graphic>
      </p:graphicFrame>
      <p:sp>
        <p:nvSpPr>
          <p:cNvPr id="8" name="7 CuadroTexto"/>
          <p:cNvSpPr txBox="1"/>
          <p:nvPr/>
        </p:nvSpPr>
        <p:spPr>
          <a:xfrm>
            <a:off x="428596" y="3429000"/>
            <a:ext cx="4000528" cy="384721"/>
          </a:xfrm>
          <a:prstGeom prst="rect">
            <a:avLst/>
          </a:prstGeom>
          <a:noFill/>
        </p:spPr>
        <p:txBody>
          <a:bodyPr wrap="square" rtlCol="0">
            <a:spAutoFit/>
          </a:bodyPr>
          <a:lstStyle/>
          <a:p>
            <a:r>
              <a:rPr lang="es-MX" sz="1900" dirty="0" smtClean="0">
                <a:latin typeface="Arial" pitchFamily="34" charset="0"/>
                <a:cs typeface="Arial" pitchFamily="34" charset="0"/>
              </a:rPr>
              <a:t>Para cualquier mes tenemos:</a:t>
            </a:r>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44035" name="Object 3"/>
          <p:cNvGraphicFramePr>
            <a:graphicFrameLocks noChangeAspect="1"/>
          </p:cNvGraphicFramePr>
          <p:nvPr/>
        </p:nvGraphicFramePr>
        <p:xfrm>
          <a:off x="857224" y="4071942"/>
          <a:ext cx="3412950" cy="1500198"/>
        </p:xfrm>
        <a:graphic>
          <a:graphicData uri="http://schemas.openxmlformats.org/presentationml/2006/ole">
            <p:oleObj spid="_x0000_s44035" name="Ecuación" r:id="rId4" imgW="1803400" imgH="965200" progId="Equation.3">
              <p:embed/>
            </p:oleObj>
          </a:graphicData>
        </a:graphic>
      </p:graphicFrame>
      <p:sp>
        <p:nvSpPr>
          <p:cNvPr id="440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44037" name="Object 5"/>
          <p:cNvGraphicFramePr>
            <a:graphicFrameLocks noChangeAspect="1"/>
          </p:cNvGraphicFramePr>
          <p:nvPr/>
        </p:nvGraphicFramePr>
        <p:xfrm>
          <a:off x="5143504" y="4286256"/>
          <a:ext cx="3714776" cy="1108136"/>
        </p:xfrm>
        <a:graphic>
          <a:graphicData uri="http://schemas.openxmlformats.org/presentationml/2006/ole">
            <p:oleObj spid="_x0000_s44037" name="Ecuación" r:id="rId5" imgW="2425700" imgH="698500" progId="Equation.3">
              <p:embed/>
            </p:oleObj>
          </a:graphicData>
        </a:graphic>
      </p:graphicFrame>
      <p:sp>
        <p:nvSpPr>
          <p:cNvPr id="13" name="12 CuadroTexto"/>
          <p:cNvSpPr txBox="1"/>
          <p:nvPr/>
        </p:nvSpPr>
        <p:spPr>
          <a:xfrm>
            <a:off x="285720" y="4609868"/>
            <a:ext cx="642942" cy="384721"/>
          </a:xfrm>
          <a:prstGeom prst="rect">
            <a:avLst/>
          </a:prstGeom>
          <a:noFill/>
        </p:spPr>
        <p:txBody>
          <a:bodyPr wrap="square" rtlCol="0">
            <a:spAutoFit/>
          </a:bodyPr>
          <a:lstStyle/>
          <a:p>
            <a:pPr algn="just"/>
            <a:r>
              <a:rPr lang="es-MX" sz="1900" dirty="0" smtClean="0">
                <a:latin typeface="Arial" pitchFamily="34" charset="0"/>
                <a:cs typeface="Arial" pitchFamily="34" charset="0"/>
              </a:rPr>
              <a:t>4.1)</a:t>
            </a:r>
            <a:endParaRPr lang="es-MX" sz="1900" dirty="0">
              <a:latin typeface="Arial" pitchFamily="34" charset="0"/>
              <a:cs typeface="Arial" pitchFamily="34" charset="0"/>
            </a:endParaRPr>
          </a:p>
        </p:txBody>
      </p:sp>
      <p:sp>
        <p:nvSpPr>
          <p:cNvPr id="14" name="13 CuadroTexto"/>
          <p:cNvSpPr txBox="1"/>
          <p:nvPr/>
        </p:nvSpPr>
        <p:spPr>
          <a:xfrm>
            <a:off x="4572000" y="4500570"/>
            <a:ext cx="857256" cy="384721"/>
          </a:xfrm>
          <a:prstGeom prst="rect">
            <a:avLst/>
          </a:prstGeom>
          <a:noFill/>
        </p:spPr>
        <p:txBody>
          <a:bodyPr wrap="square" rtlCol="0">
            <a:spAutoFit/>
          </a:bodyPr>
          <a:lstStyle/>
          <a:p>
            <a:pPr algn="just"/>
            <a:r>
              <a:rPr lang="es-MX" sz="1900" dirty="0" smtClean="0">
                <a:latin typeface="Arial" pitchFamily="34" charset="0"/>
                <a:cs typeface="Arial" pitchFamily="34" charset="0"/>
              </a:rPr>
              <a:t>4.2)</a:t>
            </a:r>
            <a:endParaRPr lang="es-MX" sz="1900" dirty="0">
              <a:latin typeface="Arial" pitchFamily="34" charset="0"/>
              <a:cs typeface="Arial" pitchFamily="34" charset="0"/>
            </a:endParaRPr>
          </a:p>
        </p:txBody>
      </p:sp>
      <p:pic>
        <p:nvPicPr>
          <p:cNvPr id="15" name="14 Imagen" descr="spell-argentina-tux-6200.jpg"/>
          <p:cNvPicPr>
            <a:picLocks noChangeAspect="1"/>
          </p:cNvPicPr>
          <p:nvPr/>
        </p:nvPicPr>
        <p:blipFill>
          <a:blip r:embed="rId6"/>
          <a:stretch>
            <a:fillRect/>
          </a:stretch>
        </p:blipFill>
        <p:spPr>
          <a:xfrm>
            <a:off x="928662" y="1214422"/>
            <a:ext cx="2000264" cy="2000264"/>
          </a:xfrm>
          <a:prstGeom prst="rect">
            <a:avLst/>
          </a:prstGeom>
        </p:spPr>
      </p:pic>
      <p:sp>
        <p:nvSpPr>
          <p:cNvPr id="16" name="1 Título"/>
          <p:cNvSpPr>
            <a:spLocks noGrp="1"/>
          </p:cNvSpPr>
          <p:nvPr>
            <p:ph type="title"/>
          </p:nvPr>
        </p:nvSpPr>
        <p:spPr>
          <a:xfrm>
            <a:off x="0"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17" name="16 Imagen" descr="FLORES4.gif"/>
          <p:cNvPicPr>
            <a:picLocks noChangeAspect="1"/>
          </p:cNvPicPr>
          <p:nvPr/>
        </p:nvPicPr>
        <p:blipFill>
          <a:blip r:embed="rId7" cstate="print"/>
          <a:stretch>
            <a:fillRect/>
          </a:stretch>
        </p:blipFill>
        <p:spPr>
          <a:xfrm>
            <a:off x="7000892" y="285728"/>
            <a:ext cx="1696653" cy="1357322"/>
          </a:xfrm>
          <a:prstGeom prst="rect">
            <a:avLst/>
          </a:prstGeom>
        </p:spPr>
      </p:pic>
      <p:pic>
        <p:nvPicPr>
          <p:cNvPr id="18" name="17 Imagen" descr="ncvnb.gif"/>
          <p:cNvPicPr>
            <a:picLocks noChangeAspect="1"/>
          </p:cNvPicPr>
          <p:nvPr/>
        </p:nvPicPr>
        <p:blipFill>
          <a:blip r:embed="rId8"/>
          <a:stretch>
            <a:fillRect/>
          </a:stretch>
        </p:blipFill>
        <p:spPr>
          <a:xfrm>
            <a:off x="4000496" y="5429264"/>
            <a:ext cx="1197431" cy="104775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i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71472" y="1142984"/>
            <a:ext cx="7858180" cy="1154162"/>
          </a:xfrm>
          <a:prstGeom prst="rect">
            <a:avLst/>
          </a:prstGeom>
          <a:noFill/>
        </p:spPr>
        <p:txBody>
          <a:bodyPr wrap="square" rtlCol="0">
            <a:spAutoFit/>
          </a:bodyPr>
          <a:lstStyle/>
          <a:p>
            <a:pPr algn="just"/>
            <a:r>
              <a:rPr lang="es-MX" dirty="0" smtClean="0">
                <a:latin typeface="Arial" pitchFamily="34" charset="0"/>
                <a:cs typeface="Arial" pitchFamily="34" charset="0"/>
              </a:rPr>
              <a:t>       </a:t>
            </a:r>
            <a:r>
              <a:rPr lang="es-MX" sz="1900" dirty="0" smtClean="0">
                <a:latin typeface="Arial" pitchFamily="34" charset="0"/>
                <a:cs typeface="Arial" pitchFamily="34" charset="0"/>
              </a:rPr>
              <a:t>           El costo de operación anual es la suma aritmética de los 9 meses del ejemplo. </a:t>
            </a:r>
          </a:p>
          <a:p>
            <a:pPr algn="just"/>
            <a:endParaRPr lang="es-MX" sz="1200" dirty="0" smtClean="0">
              <a:latin typeface="Arial" pitchFamily="34" charset="0"/>
              <a:cs typeface="Arial" pitchFamily="34" charset="0"/>
            </a:endParaRPr>
          </a:p>
          <a:p>
            <a:pPr algn="just"/>
            <a:r>
              <a:rPr lang="es-MX" sz="1900" dirty="0" smtClean="0">
                <a:latin typeface="Arial" pitchFamily="34" charset="0"/>
                <a:cs typeface="Arial" pitchFamily="34" charset="0"/>
              </a:rPr>
              <a:t>    Los CO son iguales a la suma de COD y COI.</a:t>
            </a:r>
            <a:endParaRPr lang="es-MX" sz="1900" dirty="0">
              <a:latin typeface="Arial" pitchFamily="34" charset="0"/>
              <a:cs typeface="Arial" pitchFamily="34" charset="0"/>
            </a:endParaRPr>
          </a:p>
        </p:txBody>
      </p:sp>
      <p:sp>
        <p:nvSpPr>
          <p:cNvPr id="45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45057" name="Object 1"/>
          <p:cNvGraphicFramePr>
            <a:graphicFrameLocks noChangeAspect="1"/>
          </p:cNvGraphicFramePr>
          <p:nvPr/>
        </p:nvGraphicFramePr>
        <p:xfrm>
          <a:off x="2571736" y="2714620"/>
          <a:ext cx="2197100" cy="366713"/>
        </p:xfrm>
        <a:graphic>
          <a:graphicData uri="http://schemas.openxmlformats.org/presentationml/2006/ole">
            <p:oleObj spid="_x0000_s45057" name="Ecuación" r:id="rId3" imgW="965160" imgH="152280" progId="Equation.3">
              <p:embed/>
            </p:oleObj>
          </a:graphicData>
        </a:graphic>
      </p:graphicFrame>
      <p:sp>
        <p:nvSpPr>
          <p:cNvPr id="8" name="7 CuadroTexto"/>
          <p:cNvSpPr txBox="1"/>
          <p:nvPr/>
        </p:nvSpPr>
        <p:spPr>
          <a:xfrm>
            <a:off x="714348" y="3714752"/>
            <a:ext cx="6215106" cy="2708434"/>
          </a:xfrm>
          <a:prstGeom prst="rect">
            <a:avLst/>
          </a:prstGeom>
          <a:noFill/>
        </p:spPr>
        <p:txBody>
          <a:bodyPr wrap="square" rtlCol="0">
            <a:spAutoFit/>
          </a:bodyPr>
          <a:lstStyle/>
          <a:p>
            <a:pPr lvl="0" algn="just">
              <a:buFont typeface="Arial" pitchFamily="34" charset="0"/>
              <a:buChar char="•"/>
            </a:pPr>
            <a:r>
              <a:rPr lang="es-MX" sz="1900" i="1" dirty="0" smtClean="0">
                <a:latin typeface="Arial" pitchFamily="34" charset="0"/>
                <a:cs typeface="Arial" pitchFamily="34" charset="0"/>
              </a:rPr>
              <a:t> Costos de operación directos</a:t>
            </a:r>
            <a:r>
              <a:rPr lang="es-MX" sz="1900" dirty="0" smtClean="0">
                <a:latin typeface="Arial" pitchFamily="34" charset="0"/>
                <a:cs typeface="Arial" pitchFamily="34" charset="0"/>
              </a:rPr>
              <a:t> (COD). </a:t>
            </a:r>
          </a:p>
          <a:p>
            <a:pPr lvl="0" algn="just"/>
            <a:r>
              <a:rPr lang="es-MX" sz="1900" dirty="0" smtClean="0">
                <a:latin typeface="Arial" pitchFamily="34" charset="0"/>
                <a:cs typeface="Arial" pitchFamily="34" charset="0"/>
              </a:rPr>
              <a:t>Corresponden a alimentos, salarios del personal y combustibles.</a:t>
            </a:r>
          </a:p>
          <a:p>
            <a:pPr lvl="0" algn="just"/>
            <a:endParaRPr lang="es-MX" sz="1900" dirty="0" smtClean="0">
              <a:latin typeface="Arial" pitchFamily="34" charset="0"/>
              <a:cs typeface="Arial" pitchFamily="34" charset="0"/>
            </a:endParaRPr>
          </a:p>
          <a:p>
            <a:pPr lvl="0" algn="just"/>
            <a:r>
              <a:rPr lang="es-ES_tradnl" sz="1900" dirty="0" smtClean="0">
                <a:latin typeface="Arial" pitchFamily="34" charset="0"/>
                <a:cs typeface="Arial" pitchFamily="34" charset="0"/>
              </a:rPr>
              <a:t>         Se estimaron los correspondientes al primer mes de ejecución del proyecto (marzo del año 1) en función del número de comensales a atender y la cantidad de calorías de una ración promedio.</a:t>
            </a:r>
            <a:endParaRPr lang="es-MX" sz="1900" dirty="0" smtClean="0">
              <a:latin typeface="Arial" pitchFamily="34" charset="0"/>
              <a:cs typeface="Arial" pitchFamily="34" charset="0"/>
            </a:endParaRPr>
          </a:p>
          <a:p>
            <a:endParaRPr lang="es-MX" dirty="0"/>
          </a:p>
        </p:txBody>
      </p:sp>
      <p:pic>
        <p:nvPicPr>
          <p:cNvPr id="9" name="8 Imagen" descr="images (11).jpg"/>
          <p:cNvPicPr>
            <a:picLocks noChangeAspect="1"/>
          </p:cNvPicPr>
          <p:nvPr/>
        </p:nvPicPr>
        <p:blipFill>
          <a:blip r:embed="rId4"/>
          <a:stretch>
            <a:fillRect/>
          </a:stretch>
        </p:blipFill>
        <p:spPr>
          <a:xfrm>
            <a:off x="7143768" y="4071942"/>
            <a:ext cx="1357322" cy="1748066"/>
          </a:xfrm>
          <a:prstGeom prst="rect">
            <a:avLst/>
          </a:prstGeom>
        </p:spPr>
      </p:pic>
      <p:pic>
        <p:nvPicPr>
          <p:cNvPr id="10" name="9 Imagen" descr="images (13).jpg"/>
          <p:cNvPicPr>
            <a:picLocks noChangeAspect="1"/>
          </p:cNvPicPr>
          <p:nvPr/>
        </p:nvPicPr>
        <p:blipFill>
          <a:blip r:embed="rId5"/>
          <a:stretch>
            <a:fillRect/>
          </a:stretch>
        </p:blipFill>
        <p:spPr>
          <a:xfrm>
            <a:off x="6215074" y="1857364"/>
            <a:ext cx="1785950" cy="1521365"/>
          </a:xfrm>
          <a:prstGeom prst="rect">
            <a:avLst/>
          </a:prstGeom>
        </p:spPr>
      </p:pic>
      <p:sp>
        <p:nvSpPr>
          <p:cNvPr id="11" name="1 Título"/>
          <p:cNvSpPr>
            <a:spLocks noGrp="1"/>
          </p:cNvSpPr>
          <p:nvPr>
            <p:ph type="title"/>
          </p:nvPr>
        </p:nvSpPr>
        <p:spPr>
          <a:xfrm>
            <a:off x="2714612"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12" name="11 Imagen" descr="estrellas (26).gif"/>
          <p:cNvPicPr>
            <a:picLocks noChangeAspect="1"/>
          </p:cNvPicPr>
          <p:nvPr/>
        </p:nvPicPr>
        <p:blipFill>
          <a:blip r:embed="rId6"/>
          <a:stretch>
            <a:fillRect/>
          </a:stretch>
        </p:blipFill>
        <p:spPr>
          <a:xfrm>
            <a:off x="571472" y="285728"/>
            <a:ext cx="1190625" cy="95250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edg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00034" y="1071546"/>
            <a:ext cx="7858180" cy="969496"/>
          </a:xfrm>
          <a:prstGeom prst="rect">
            <a:avLst/>
          </a:prstGeom>
          <a:noFill/>
        </p:spPr>
        <p:txBody>
          <a:bodyPr wrap="square" rtlCol="0">
            <a:spAutoFit/>
          </a:bodyPr>
          <a:lstStyle/>
          <a:p>
            <a:pPr algn="just"/>
            <a:r>
              <a:rPr lang="es-ES_tradnl" sz="1900" dirty="0" smtClean="0">
                <a:latin typeface="Arial" pitchFamily="34" charset="0"/>
                <a:cs typeface="Arial" pitchFamily="34" charset="0"/>
              </a:rPr>
              <a:t> Para los meses siguientes se aplica la tasa de inflación prevista (2% mensual), como aparece en los cuadros 1.2.1 y 1.2.2 que corresponden respectivamente a los años 1 y 2 del proyecto.</a:t>
            </a:r>
            <a:endParaRPr lang="es-MX" sz="1900" dirty="0">
              <a:latin typeface="Arial" pitchFamily="34" charset="0"/>
              <a:cs typeface="Arial" pitchFamily="34" charset="0"/>
            </a:endParaRPr>
          </a:p>
        </p:txBody>
      </p:sp>
      <p:sp>
        <p:nvSpPr>
          <p:cNvPr id="6" name="5 CuadroTexto"/>
          <p:cNvSpPr txBox="1"/>
          <p:nvPr/>
        </p:nvSpPr>
        <p:spPr>
          <a:xfrm>
            <a:off x="714348" y="2143116"/>
            <a:ext cx="6500858" cy="369332"/>
          </a:xfrm>
          <a:prstGeom prst="rect">
            <a:avLst/>
          </a:prstGeom>
          <a:noFill/>
        </p:spPr>
        <p:txBody>
          <a:bodyPr wrap="square" rtlCol="0">
            <a:spAutoFit/>
          </a:bodyPr>
          <a:lstStyle/>
          <a:p>
            <a:pPr algn="just"/>
            <a:r>
              <a:rPr lang="es-MX" b="1" dirty="0" smtClean="0">
                <a:latin typeface="Arial" pitchFamily="34" charset="0"/>
                <a:cs typeface="Arial" pitchFamily="34" charset="0"/>
              </a:rPr>
              <a:t>Cálculos, columna a columna: (12, 13, 10,……20, 21):</a:t>
            </a:r>
            <a:endParaRPr lang="es-MX" dirty="0">
              <a:latin typeface="Arial" pitchFamily="34" charset="0"/>
              <a:cs typeface="Arial" pitchFamily="34" charset="0"/>
            </a:endParaRPr>
          </a:p>
        </p:txBody>
      </p:sp>
      <p:sp>
        <p:nvSpPr>
          <p:cNvPr id="460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46081" name="Object 1"/>
          <p:cNvGraphicFramePr>
            <a:graphicFrameLocks noChangeAspect="1"/>
          </p:cNvGraphicFramePr>
          <p:nvPr/>
        </p:nvGraphicFramePr>
        <p:xfrm>
          <a:off x="2071670" y="2643182"/>
          <a:ext cx="4929222" cy="581223"/>
        </p:xfrm>
        <a:graphic>
          <a:graphicData uri="http://schemas.openxmlformats.org/presentationml/2006/ole">
            <p:oleObj spid="_x0000_s46081" name="Ecuación" r:id="rId3" imgW="3733800" imgH="431800" progId="Equation.3">
              <p:embed/>
            </p:oleObj>
          </a:graphicData>
        </a:graphic>
      </p:graphicFrame>
      <p:graphicFrame>
        <p:nvGraphicFramePr>
          <p:cNvPr id="9" name="8 Tabla"/>
          <p:cNvGraphicFramePr>
            <a:graphicFrameLocks noGrp="1"/>
          </p:cNvGraphicFramePr>
          <p:nvPr/>
        </p:nvGraphicFramePr>
        <p:xfrm>
          <a:off x="571472" y="3786190"/>
          <a:ext cx="7715304" cy="2715734"/>
        </p:xfrm>
        <a:graphic>
          <a:graphicData uri="http://schemas.openxmlformats.org/drawingml/2006/table">
            <a:tbl>
              <a:tblPr firstRow="1" bandRow="1">
                <a:tableStyleId>{5C22544A-7EE6-4342-B048-85BDC9FD1C3A}</a:tableStyleId>
              </a:tblPr>
              <a:tblGrid>
                <a:gridCol w="1491272"/>
                <a:gridCol w="531321"/>
                <a:gridCol w="607223"/>
                <a:gridCol w="683126"/>
                <a:gridCol w="683126"/>
                <a:gridCol w="607223"/>
                <a:gridCol w="683126"/>
                <a:gridCol w="607223"/>
                <a:gridCol w="683126"/>
                <a:gridCol w="607223"/>
                <a:gridCol w="531315"/>
              </a:tblGrid>
              <a:tr h="361602">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MX" sz="1200" b="1" kern="1200" dirty="0" smtClean="0">
                          <a:solidFill>
                            <a:schemeClr val="lt1"/>
                          </a:solidFill>
                          <a:latin typeface="Arial" pitchFamily="34" charset="0"/>
                          <a:ea typeface="+mn-ea"/>
                          <a:cs typeface="Arial" pitchFamily="34" charset="0"/>
                        </a:rPr>
                        <a:t>              Año 2001</a:t>
                      </a:r>
                    </a:p>
                    <a:p>
                      <a:endParaRPr kumimoji="0" lang="es-MX" sz="1200" b="1" kern="1200" dirty="0" smtClean="0">
                        <a:solidFill>
                          <a:schemeClr val="lt1"/>
                        </a:solidFill>
                        <a:latin typeface="Arial" pitchFamily="34" charset="0"/>
                        <a:ea typeface="+mn-ea"/>
                        <a:cs typeface="Arial" pitchFamily="34" charset="0"/>
                      </a:endParaRPr>
                    </a:p>
                    <a:p>
                      <a:r>
                        <a:rPr kumimoji="0" lang="es-MX" sz="1200" b="1" kern="1200" dirty="0" smtClean="0">
                          <a:solidFill>
                            <a:schemeClr val="lt1"/>
                          </a:solidFill>
                          <a:latin typeface="Arial" pitchFamily="34" charset="0"/>
                          <a:ea typeface="+mn-ea"/>
                          <a:cs typeface="Arial" pitchFamily="34" charset="0"/>
                        </a:rPr>
                        <a:t>Año 2001</a:t>
                      </a:r>
                      <a:endParaRPr lang="es-MX" sz="1200" dirty="0"/>
                    </a:p>
                  </a:txBody>
                  <a:tcPr/>
                </a:tc>
                <a:tc gridSpan="9">
                  <a:txBody>
                    <a:bodyPr/>
                    <a:lstStyle/>
                    <a:p>
                      <a:pPr algn="ctr"/>
                      <a:r>
                        <a:rPr kumimoji="0" lang="es-ES_tradnl" sz="1400" b="1" kern="1200" dirty="0" smtClean="0">
                          <a:solidFill>
                            <a:schemeClr val="lt1"/>
                          </a:solidFill>
                          <a:latin typeface="Arial" pitchFamily="34" charset="0"/>
                          <a:ea typeface="+mn-ea"/>
                          <a:cs typeface="Arial" pitchFamily="34" charset="0"/>
                        </a:rPr>
                        <a:t>Proyección: V</a:t>
                      </a:r>
                      <a:r>
                        <a:rPr kumimoji="0" lang="es-ES_tradnl" sz="1400" b="1" kern="1200" baseline="-25000" dirty="0" smtClean="0">
                          <a:solidFill>
                            <a:schemeClr val="lt1"/>
                          </a:solidFill>
                          <a:latin typeface="Arial" pitchFamily="34" charset="0"/>
                          <a:ea typeface="+mn-ea"/>
                          <a:cs typeface="Arial" pitchFamily="34" charset="0"/>
                        </a:rPr>
                        <a:t>F</a:t>
                      </a:r>
                      <a:r>
                        <a:rPr kumimoji="0" lang="es-ES_tradnl" sz="1400" b="1" kern="1200" dirty="0" smtClean="0">
                          <a:solidFill>
                            <a:schemeClr val="lt1"/>
                          </a:solidFill>
                          <a:latin typeface="Arial" pitchFamily="34" charset="0"/>
                          <a:ea typeface="+mn-ea"/>
                          <a:cs typeface="Arial" pitchFamily="34" charset="0"/>
                        </a:rPr>
                        <a:t> = V</a:t>
                      </a:r>
                      <a:r>
                        <a:rPr kumimoji="0" lang="es-ES_tradnl" sz="1400" b="1" kern="1200" baseline="-25000" dirty="0" smtClean="0">
                          <a:solidFill>
                            <a:schemeClr val="lt1"/>
                          </a:solidFill>
                          <a:latin typeface="Arial" pitchFamily="34" charset="0"/>
                          <a:ea typeface="+mn-ea"/>
                          <a:cs typeface="Arial" pitchFamily="34" charset="0"/>
                        </a:rPr>
                        <a:t>P</a:t>
                      </a:r>
                      <a:r>
                        <a:rPr kumimoji="0" lang="es-ES_tradnl" sz="1400" b="1" kern="1200" dirty="0" smtClean="0">
                          <a:solidFill>
                            <a:schemeClr val="lt1"/>
                          </a:solidFill>
                          <a:latin typeface="Arial" pitchFamily="34" charset="0"/>
                          <a:ea typeface="+mn-ea"/>
                          <a:cs typeface="Arial" pitchFamily="34" charset="0"/>
                        </a:rPr>
                        <a:t>(1+i)</a:t>
                      </a:r>
                      <a:r>
                        <a:rPr kumimoji="0" lang="es-ES_tradnl" sz="1400" b="1" kern="1200" baseline="30000" dirty="0" smtClean="0">
                          <a:solidFill>
                            <a:schemeClr val="lt1"/>
                          </a:solidFill>
                          <a:latin typeface="Arial" pitchFamily="34" charset="0"/>
                          <a:ea typeface="+mn-ea"/>
                          <a:cs typeface="Arial" pitchFamily="34" charset="0"/>
                        </a:rPr>
                        <a:t>n</a:t>
                      </a:r>
                      <a:endParaRPr lang="es-MX" sz="1400" dirty="0">
                        <a:latin typeface="Arial" pitchFamily="34" charset="0"/>
                        <a:cs typeface="Arial" pitchFamily="34" charset="0"/>
                      </a:endParaRPr>
                    </a:p>
                  </a:txBody>
                  <a:tcPr anchor="ct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a:txBody>
                    <a:bodyPr/>
                    <a:lstStyle/>
                    <a:p>
                      <a:endParaRPr lang="es-MX" dirty="0"/>
                    </a:p>
                  </a:txBody>
                  <a:tcPr anchor="ctr"/>
                </a:tc>
              </a:tr>
              <a:tr h="361602">
                <a:tc vMerge="1">
                  <a:txBody>
                    <a:bodyPr/>
                    <a:lstStyle/>
                    <a:p>
                      <a:endParaRPr lang="es-MX" dirty="0"/>
                    </a:p>
                  </a:txBody>
                  <a:tcPr/>
                </a:tc>
                <a:tc>
                  <a:txBody>
                    <a:bodyPr/>
                    <a:lstStyle/>
                    <a:p>
                      <a:pPr algn="ctr">
                        <a:spcAft>
                          <a:spcPts val="0"/>
                        </a:spcAft>
                      </a:pPr>
                      <a:r>
                        <a:rPr lang="es-MX" sz="1200" dirty="0">
                          <a:latin typeface="Arial"/>
                          <a:ea typeface="Calibri"/>
                        </a:rPr>
                        <a:t>12</a:t>
                      </a:r>
                      <a:endParaRPr lang="es-MX" sz="1400" dirty="0">
                        <a:latin typeface="Arial"/>
                        <a:ea typeface="Calibri"/>
                      </a:endParaRPr>
                    </a:p>
                  </a:txBody>
                  <a:tcPr marL="68580" marR="68580" marT="0" marB="0" anchor="ctr"/>
                </a:tc>
                <a:tc>
                  <a:txBody>
                    <a:bodyPr/>
                    <a:lstStyle/>
                    <a:p>
                      <a:pPr algn="ctr">
                        <a:spcAft>
                          <a:spcPts val="0"/>
                        </a:spcAft>
                      </a:pPr>
                      <a:r>
                        <a:rPr lang="es-MX" sz="1200" dirty="0">
                          <a:latin typeface="Arial"/>
                          <a:ea typeface="Calibri"/>
                        </a:rPr>
                        <a:t>13</a:t>
                      </a:r>
                      <a:endParaRPr lang="es-MX" sz="1400" dirty="0">
                        <a:latin typeface="Arial"/>
                        <a:ea typeface="Calibri"/>
                      </a:endParaRPr>
                    </a:p>
                  </a:txBody>
                  <a:tcPr marL="68580" marR="68580" marT="0" marB="0" anchor="ctr"/>
                </a:tc>
                <a:tc>
                  <a:txBody>
                    <a:bodyPr/>
                    <a:lstStyle/>
                    <a:p>
                      <a:pPr algn="ctr">
                        <a:spcAft>
                          <a:spcPts val="0"/>
                        </a:spcAft>
                      </a:pPr>
                      <a:r>
                        <a:rPr lang="es-MX" sz="1200">
                          <a:latin typeface="Arial"/>
                          <a:ea typeface="Calibri"/>
                        </a:rPr>
                        <a:t>14</a:t>
                      </a:r>
                      <a:endParaRPr lang="es-MX" sz="1400">
                        <a:latin typeface="Arial"/>
                        <a:ea typeface="Calibri"/>
                      </a:endParaRPr>
                    </a:p>
                  </a:txBody>
                  <a:tcPr marL="68580" marR="68580" marT="0" marB="0" anchor="ctr"/>
                </a:tc>
                <a:tc>
                  <a:txBody>
                    <a:bodyPr/>
                    <a:lstStyle/>
                    <a:p>
                      <a:pPr algn="ctr">
                        <a:spcAft>
                          <a:spcPts val="0"/>
                        </a:spcAft>
                      </a:pPr>
                      <a:r>
                        <a:rPr lang="es-MX" sz="1200">
                          <a:latin typeface="Arial"/>
                          <a:ea typeface="Calibri"/>
                        </a:rPr>
                        <a:t>15</a:t>
                      </a:r>
                      <a:endParaRPr lang="es-MX" sz="1400">
                        <a:latin typeface="Arial"/>
                        <a:ea typeface="Calibri"/>
                      </a:endParaRPr>
                    </a:p>
                  </a:txBody>
                  <a:tcPr marL="68580" marR="68580" marT="0" marB="0" anchor="ctr"/>
                </a:tc>
                <a:tc>
                  <a:txBody>
                    <a:bodyPr/>
                    <a:lstStyle/>
                    <a:p>
                      <a:pPr algn="ctr">
                        <a:spcAft>
                          <a:spcPts val="0"/>
                        </a:spcAft>
                      </a:pPr>
                      <a:r>
                        <a:rPr lang="es-MX" sz="1200" dirty="0">
                          <a:latin typeface="Arial"/>
                          <a:ea typeface="Calibri"/>
                        </a:rPr>
                        <a:t>16</a:t>
                      </a:r>
                      <a:endParaRPr lang="es-MX" sz="1400" dirty="0">
                        <a:latin typeface="Arial"/>
                        <a:ea typeface="Calibri"/>
                      </a:endParaRPr>
                    </a:p>
                  </a:txBody>
                  <a:tcPr marL="68580" marR="68580" marT="0" marB="0" anchor="ctr"/>
                </a:tc>
                <a:tc>
                  <a:txBody>
                    <a:bodyPr/>
                    <a:lstStyle/>
                    <a:p>
                      <a:pPr algn="ctr">
                        <a:spcAft>
                          <a:spcPts val="0"/>
                        </a:spcAft>
                      </a:pPr>
                      <a:r>
                        <a:rPr lang="es-MX" sz="1200" dirty="0">
                          <a:latin typeface="Arial"/>
                          <a:ea typeface="Calibri"/>
                        </a:rPr>
                        <a:t>17</a:t>
                      </a:r>
                      <a:endParaRPr lang="es-MX" sz="1400" dirty="0">
                        <a:latin typeface="Arial"/>
                        <a:ea typeface="Calibri"/>
                      </a:endParaRPr>
                    </a:p>
                  </a:txBody>
                  <a:tcPr marL="68580" marR="68580" marT="0" marB="0" anchor="ctr"/>
                </a:tc>
                <a:tc>
                  <a:txBody>
                    <a:bodyPr/>
                    <a:lstStyle/>
                    <a:p>
                      <a:pPr algn="ctr">
                        <a:spcAft>
                          <a:spcPts val="0"/>
                        </a:spcAft>
                      </a:pPr>
                      <a:r>
                        <a:rPr lang="es-MX" sz="1200">
                          <a:latin typeface="Arial"/>
                          <a:ea typeface="Calibri"/>
                        </a:rPr>
                        <a:t>18</a:t>
                      </a:r>
                      <a:endParaRPr lang="es-MX" sz="1400">
                        <a:latin typeface="Arial"/>
                        <a:ea typeface="Calibri"/>
                      </a:endParaRPr>
                    </a:p>
                  </a:txBody>
                  <a:tcPr marL="68580" marR="68580" marT="0" marB="0" anchor="ctr"/>
                </a:tc>
                <a:tc>
                  <a:txBody>
                    <a:bodyPr/>
                    <a:lstStyle/>
                    <a:p>
                      <a:pPr algn="ctr">
                        <a:spcAft>
                          <a:spcPts val="0"/>
                        </a:spcAft>
                      </a:pPr>
                      <a:r>
                        <a:rPr lang="es-MX" sz="1200">
                          <a:latin typeface="Arial"/>
                          <a:ea typeface="Calibri"/>
                        </a:rPr>
                        <a:t>19</a:t>
                      </a:r>
                      <a:endParaRPr lang="es-MX" sz="1400">
                        <a:latin typeface="Arial"/>
                        <a:ea typeface="Calibri"/>
                      </a:endParaRPr>
                    </a:p>
                  </a:txBody>
                  <a:tcPr marL="68580" marR="68580" marT="0" marB="0" anchor="ctr"/>
                </a:tc>
                <a:tc>
                  <a:txBody>
                    <a:bodyPr/>
                    <a:lstStyle/>
                    <a:p>
                      <a:pPr algn="ctr">
                        <a:spcAft>
                          <a:spcPts val="0"/>
                        </a:spcAft>
                      </a:pPr>
                      <a:r>
                        <a:rPr lang="es-MX" sz="1200">
                          <a:latin typeface="Arial"/>
                          <a:ea typeface="Calibri"/>
                        </a:rPr>
                        <a:t>20</a:t>
                      </a:r>
                      <a:endParaRPr lang="es-MX" sz="1400">
                        <a:latin typeface="Arial"/>
                        <a:ea typeface="Calibri"/>
                      </a:endParaRPr>
                    </a:p>
                  </a:txBody>
                  <a:tcPr marL="68580" marR="68580" marT="0" marB="0" anchor="ctr"/>
                </a:tc>
                <a:tc>
                  <a:txBody>
                    <a:bodyPr/>
                    <a:lstStyle/>
                    <a:p>
                      <a:pPr algn="ctr">
                        <a:spcAft>
                          <a:spcPts val="0"/>
                        </a:spcAft>
                      </a:pPr>
                      <a:r>
                        <a:rPr lang="es-MX" sz="1200" dirty="0">
                          <a:latin typeface="Arial"/>
                          <a:ea typeface="Calibri"/>
                        </a:rPr>
                        <a:t>21</a:t>
                      </a:r>
                      <a:endParaRPr lang="es-MX" sz="1400" dirty="0">
                        <a:latin typeface="Arial"/>
                        <a:ea typeface="Calibri"/>
                      </a:endParaRPr>
                    </a:p>
                  </a:txBody>
                  <a:tcPr marL="68580" marR="68580" marT="0" marB="0" anchor="ctr"/>
                </a:tc>
              </a:tr>
              <a:tr h="276928">
                <a:tc>
                  <a:txBody>
                    <a:bodyPr/>
                    <a:lstStyle/>
                    <a:p>
                      <a:pPr algn="just">
                        <a:lnSpc>
                          <a:spcPct val="115000"/>
                        </a:lnSpc>
                        <a:spcAft>
                          <a:spcPts val="0"/>
                        </a:spcAft>
                      </a:pPr>
                      <a:r>
                        <a:rPr lang="es-ES_tradnl" sz="900" i="1" dirty="0">
                          <a:latin typeface="Arial"/>
                          <a:ea typeface="Calibri"/>
                          <a:cs typeface="Times New Roman"/>
                        </a:rPr>
                        <a:t>Proyección costos</a:t>
                      </a:r>
                      <a:endParaRPr lang="es-MX" sz="11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000">
                          <a:latin typeface="Arial"/>
                          <a:ea typeface="Calibri"/>
                          <a:cs typeface="Times New Roman"/>
                        </a:rPr>
                        <a:t>Marzo</a:t>
                      </a:r>
                      <a:endParaRPr lang="es-MX" sz="120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000">
                          <a:latin typeface="Arial"/>
                          <a:ea typeface="Calibri"/>
                          <a:cs typeface="Times New Roman"/>
                        </a:rPr>
                        <a:t>Abril</a:t>
                      </a:r>
                      <a:endParaRPr lang="es-MX" sz="120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000" dirty="0">
                          <a:latin typeface="Arial"/>
                          <a:ea typeface="Calibri"/>
                          <a:cs typeface="Times New Roman"/>
                        </a:rPr>
                        <a:t>Mayo</a:t>
                      </a:r>
                      <a:endParaRPr lang="es-MX" sz="12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000" dirty="0">
                          <a:latin typeface="Arial"/>
                          <a:ea typeface="Calibri"/>
                          <a:cs typeface="Times New Roman"/>
                        </a:rPr>
                        <a:t>Junio</a:t>
                      </a:r>
                      <a:endParaRPr lang="es-MX" sz="12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000">
                          <a:latin typeface="Arial"/>
                          <a:ea typeface="Calibri"/>
                          <a:cs typeface="Times New Roman"/>
                        </a:rPr>
                        <a:t>Julio</a:t>
                      </a:r>
                      <a:endParaRPr lang="es-MX" sz="120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000" dirty="0">
                          <a:latin typeface="Arial"/>
                          <a:ea typeface="Calibri"/>
                          <a:cs typeface="Times New Roman"/>
                        </a:rPr>
                        <a:t>Agosto</a:t>
                      </a:r>
                      <a:endParaRPr lang="es-MX" sz="12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000">
                          <a:latin typeface="Arial"/>
                          <a:ea typeface="Calibri"/>
                          <a:cs typeface="Times New Roman"/>
                        </a:rPr>
                        <a:t>Sept.</a:t>
                      </a:r>
                      <a:endParaRPr lang="es-MX" sz="120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000">
                          <a:latin typeface="Arial"/>
                          <a:ea typeface="Calibri"/>
                          <a:cs typeface="Times New Roman"/>
                        </a:rPr>
                        <a:t>Oct.</a:t>
                      </a:r>
                      <a:endParaRPr lang="es-MX" sz="120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000">
                          <a:latin typeface="Arial"/>
                          <a:ea typeface="Calibri"/>
                          <a:cs typeface="Times New Roman"/>
                        </a:rPr>
                        <a:t>Nov.</a:t>
                      </a:r>
                      <a:endParaRPr lang="es-MX" sz="120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000" dirty="0">
                          <a:latin typeface="Arial"/>
                          <a:ea typeface="Calibri"/>
                          <a:cs typeface="Times New Roman"/>
                        </a:rPr>
                        <a:t>Total</a:t>
                      </a:r>
                      <a:endParaRPr lang="es-MX" sz="1200" dirty="0">
                        <a:latin typeface="Calibri"/>
                        <a:ea typeface="Calibri"/>
                        <a:cs typeface="Times New Roman"/>
                      </a:endParaRPr>
                    </a:p>
                  </a:txBody>
                  <a:tcPr marL="68580" marR="68580" marT="0" marB="0" anchor="ctr"/>
                </a:tc>
              </a:tr>
              <a:tr h="308362">
                <a:tc>
                  <a:txBody>
                    <a:bodyPr/>
                    <a:lstStyle/>
                    <a:p>
                      <a:pPr marL="90170" algn="just">
                        <a:spcAft>
                          <a:spcPts val="0"/>
                        </a:spcAft>
                      </a:pPr>
                      <a:r>
                        <a:rPr lang="es-MX" sz="900" dirty="0">
                          <a:latin typeface="Arial"/>
                          <a:ea typeface="Calibri"/>
                        </a:rPr>
                        <a:t>Alimentos</a:t>
                      </a:r>
                      <a:endParaRPr lang="es-MX" sz="1200" dirty="0">
                        <a:latin typeface="Arial"/>
                        <a:ea typeface="Calibri"/>
                      </a:endParaRPr>
                    </a:p>
                  </a:txBody>
                  <a:tcPr marL="68580" marR="68580" marT="0" marB="0" anchor="ctr"/>
                </a:tc>
                <a:tc>
                  <a:txBody>
                    <a:bodyPr/>
                    <a:lstStyle/>
                    <a:p>
                      <a:pPr algn="r">
                        <a:lnSpc>
                          <a:spcPct val="115000"/>
                        </a:lnSpc>
                        <a:spcAft>
                          <a:spcPts val="0"/>
                        </a:spcAft>
                      </a:pPr>
                      <a:r>
                        <a:rPr lang="es-ES_tradnl" sz="1000" dirty="0" smtClean="0">
                          <a:latin typeface="Arial"/>
                          <a:ea typeface="Calibri"/>
                          <a:cs typeface="Times New Roman"/>
                        </a:rPr>
                        <a:t>1,395</a:t>
                      </a:r>
                      <a:endParaRPr lang="es-MX" sz="12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000" dirty="0" smtClean="0">
                          <a:latin typeface="Arial"/>
                          <a:ea typeface="Calibri"/>
                          <a:cs typeface="Times New Roman"/>
                        </a:rPr>
                        <a:t>1,423</a:t>
                      </a:r>
                      <a:endParaRPr lang="es-MX" sz="12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000" dirty="0" smtClean="0">
                          <a:latin typeface="Arial"/>
                          <a:ea typeface="Calibri"/>
                          <a:cs typeface="Times New Roman"/>
                        </a:rPr>
                        <a:t>1,451</a:t>
                      </a:r>
                      <a:endParaRPr lang="es-MX" sz="12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000" dirty="0" smtClean="0">
                          <a:latin typeface="Arial"/>
                          <a:ea typeface="Calibri"/>
                          <a:cs typeface="Times New Roman"/>
                        </a:rPr>
                        <a:t>1,480</a:t>
                      </a:r>
                      <a:endParaRPr lang="es-MX" sz="12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000" dirty="0" smtClean="0">
                          <a:latin typeface="Arial"/>
                          <a:ea typeface="Calibri"/>
                          <a:cs typeface="Times New Roman"/>
                        </a:rPr>
                        <a:t>1,510</a:t>
                      </a:r>
                      <a:endParaRPr lang="es-MX" sz="12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000" dirty="0" smtClean="0">
                          <a:latin typeface="Arial"/>
                          <a:ea typeface="Calibri"/>
                          <a:cs typeface="Times New Roman"/>
                        </a:rPr>
                        <a:t>1,540</a:t>
                      </a:r>
                      <a:endParaRPr lang="es-MX" sz="12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000" dirty="0" smtClean="0">
                          <a:latin typeface="Arial"/>
                          <a:ea typeface="Calibri"/>
                          <a:cs typeface="Times New Roman"/>
                        </a:rPr>
                        <a:t>1,571</a:t>
                      </a:r>
                      <a:endParaRPr lang="es-MX" sz="12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000" dirty="0" smtClean="0">
                          <a:latin typeface="Arial"/>
                          <a:ea typeface="Calibri"/>
                          <a:cs typeface="Times New Roman"/>
                        </a:rPr>
                        <a:t>1,602</a:t>
                      </a:r>
                      <a:endParaRPr lang="es-MX" sz="12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000" dirty="0" smtClean="0">
                          <a:latin typeface="Arial"/>
                          <a:ea typeface="Calibri"/>
                          <a:cs typeface="Times New Roman"/>
                        </a:rPr>
                        <a:t>1,635</a:t>
                      </a:r>
                      <a:endParaRPr lang="es-MX" sz="12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000" b="1" dirty="0" smtClean="0">
                          <a:latin typeface="Arial"/>
                          <a:ea typeface="Calibri"/>
                          <a:cs typeface="Times New Roman"/>
                        </a:rPr>
                        <a:t>13,608</a:t>
                      </a:r>
                      <a:endParaRPr lang="es-MX" sz="1200" dirty="0">
                        <a:latin typeface="Calibri"/>
                        <a:ea typeface="Calibri"/>
                        <a:cs typeface="Times New Roman"/>
                      </a:endParaRPr>
                    </a:p>
                  </a:txBody>
                  <a:tcPr marL="68580" marR="68580" marT="0" marB="0" anchor="ctr"/>
                </a:tc>
              </a:tr>
              <a:tr h="208975">
                <a:tc>
                  <a:txBody>
                    <a:bodyPr/>
                    <a:lstStyle/>
                    <a:p>
                      <a:pPr marL="90170" algn="just">
                        <a:spcAft>
                          <a:spcPts val="0"/>
                        </a:spcAft>
                      </a:pPr>
                      <a:r>
                        <a:rPr lang="es-MX" sz="900" dirty="0">
                          <a:latin typeface="Arial"/>
                          <a:ea typeface="Calibri"/>
                        </a:rPr>
                        <a:t>Personal</a:t>
                      </a:r>
                      <a:endParaRPr lang="es-MX" sz="1200" dirty="0">
                        <a:latin typeface="Arial"/>
                        <a:ea typeface="Calibri"/>
                      </a:endParaRPr>
                    </a:p>
                  </a:txBody>
                  <a:tcPr marL="68580" marR="68580" marT="0" marB="0" anchor="ctr"/>
                </a:tc>
                <a:tc>
                  <a:txBody>
                    <a:bodyPr/>
                    <a:lstStyle/>
                    <a:p>
                      <a:pPr algn="r">
                        <a:lnSpc>
                          <a:spcPct val="115000"/>
                        </a:lnSpc>
                        <a:spcAft>
                          <a:spcPts val="0"/>
                        </a:spcAft>
                      </a:pPr>
                      <a:r>
                        <a:rPr lang="es-ES_tradnl" sz="1000">
                          <a:latin typeface="Arial"/>
                          <a:ea typeface="Calibri"/>
                          <a:cs typeface="Times New Roman"/>
                        </a:rPr>
                        <a:t>190</a:t>
                      </a:r>
                      <a:endParaRPr lang="es-MX" sz="120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000">
                          <a:latin typeface="Arial"/>
                          <a:ea typeface="Calibri"/>
                          <a:cs typeface="Times New Roman"/>
                        </a:rPr>
                        <a:t>194</a:t>
                      </a:r>
                      <a:endParaRPr lang="es-MX" sz="120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000">
                          <a:latin typeface="Arial"/>
                          <a:ea typeface="Calibri"/>
                          <a:cs typeface="Times New Roman"/>
                        </a:rPr>
                        <a:t>198</a:t>
                      </a:r>
                      <a:endParaRPr lang="es-MX" sz="120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000">
                          <a:latin typeface="Arial"/>
                          <a:ea typeface="Calibri"/>
                          <a:cs typeface="Times New Roman"/>
                        </a:rPr>
                        <a:t>202</a:t>
                      </a:r>
                      <a:endParaRPr lang="es-MX" sz="120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000">
                          <a:latin typeface="Arial"/>
                          <a:ea typeface="Calibri"/>
                          <a:cs typeface="Times New Roman"/>
                        </a:rPr>
                        <a:t>206</a:t>
                      </a:r>
                      <a:endParaRPr lang="es-MX" sz="120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000" dirty="0">
                          <a:latin typeface="Arial"/>
                          <a:ea typeface="Calibri"/>
                          <a:cs typeface="Times New Roman"/>
                        </a:rPr>
                        <a:t>210</a:t>
                      </a:r>
                      <a:endParaRPr lang="es-MX" sz="12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000" dirty="0">
                          <a:latin typeface="Arial"/>
                          <a:ea typeface="Calibri"/>
                          <a:cs typeface="Times New Roman"/>
                        </a:rPr>
                        <a:t>214</a:t>
                      </a:r>
                      <a:endParaRPr lang="es-MX" sz="12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000">
                          <a:latin typeface="Arial"/>
                          <a:ea typeface="Calibri"/>
                          <a:cs typeface="Times New Roman"/>
                        </a:rPr>
                        <a:t>219</a:t>
                      </a:r>
                      <a:endParaRPr lang="es-MX" sz="120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000">
                          <a:latin typeface="Arial"/>
                          <a:ea typeface="Calibri"/>
                          <a:cs typeface="Times New Roman"/>
                        </a:rPr>
                        <a:t>223</a:t>
                      </a:r>
                      <a:endParaRPr lang="es-MX" sz="120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000" b="1" dirty="0" smtClean="0">
                          <a:latin typeface="Arial"/>
                          <a:ea typeface="Calibri"/>
                          <a:cs typeface="Times New Roman"/>
                        </a:rPr>
                        <a:t>1,856</a:t>
                      </a:r>
                      <a:endParaRPr lang="es-MX" sz="1200" dirty="0">
                        <a:latin typeface="Calibri"/>
                        <a:ea typeface="Calibri"/>
                        <a:cs typeface="Times New Roman"/>
                      </a:endParaRPr>
                    </a:p>
                  </a:txBody>
                  <a:tcPr marL="68580" marR="68580" marT="0" marB="0" anchor="ctr"/>
                </a:tc>
              </a:tr>
              <a:tr h="278634">
                <a:tc>
                  <a:txBody>
                    <a:bodyPr/>
                    <a:lstStyle/>
                    <a:p>
                      <a:r>
                        <a:rPr lang="es-MX" sz="900" dirty="0" smtClean="0">
                          <a:latin typeface="Calibri"/>
                        </a:rPr>
                        <a:t>Combustibles</a:t>
                      </a:r>
                      <a:r>
                        <a:rPr lang="es-MX" sz="1100" dirty="0" smtClean="0">
                          <a:latin typeface="Calibri"/>
                        </a:rPr>
                        <a:t> </a:t>
                      </a:r>
                      <a:endParaRPr lang="es-MX" sz="1100" dirty="0">
                        <a:latin typeface="Calibri"/>
                      </a:endParaRPr>
                    </a:p>
                  </a:txBody>
                  <a:tcPr marL="68580" marR="68580" marT="0" marB="0" anchor="ctr"/>
                </a:tc>
                <a:tc>
                  <a:txBody>
                    <a:bodyPr/>
                    <a:lstStyle/>
                    <a:p>
                      <a:pPr algn="r">
                        <a:lnSpc>
                          <a:spcPct val="115000"/>
                        </a:lnSpc>
                        <a:spcAft>
                          <a:spcPts val="0"/>
                        </a:spcAft>
                      </a:pPr>
                      <a:r>
                        <a:rPr lang="es-ES_tradnl" sz="1000" dirty="0">
                          <a:latin typeface="Arial"/>
                          <a:ea typeface="Calibri"/>
                          <a:cs typeface="Times New Roman"/>
                        </a:rPr>
                        <a:t>393</a:t>
                      </a:r>
                      <a:endParaRPr lang="es-MX" sz="12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000">
                          <a:latin typeface="Arial"/>
                          <a:ea typeface="Calibri"/>
                          <a:cs typeface="Times New Roman"/>
                        </a:rPr>
                        <a:t>401</a:t>
                      </a:r>
                      <a:endParaRPr lang="es-MX" sz="120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000">
                          <a:latin typeface="Arial"/>
                          <a:ea typeface="Calibri"/>
                          <a:cs typeface="Times New Roman"/>
                        </a:rPr>
                        <a:t>409</a:t>
                      </a:r>
                      <a:endParaRPr lang="es-MX" sz="120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000">
                          <a:latin typeface="Arial"/>
                          <a:ea typeface="Calibri"/>
                          <a:cs typeface="Times New Roman"/>
                        </a:rPr>
                        <a:t>417</a:t>
                      </a:r>
                      <a:endParaRPr lang="es-MX" sz="120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000">
                          <a:latin typeface="Arial"/>
                          <a:ea typeface="Calibri"/>
                          <a:cs typeface="Times New Roman"/>
                        </a:rPr>
                        <a:t>426</a:t>
                      </a:r>
                      <a:endParaRPr lang="es-MX" sz="120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000">
                          <a:latin typeface="Arial"/>
                          <a:ea typeface="Calibri"/>
                          <a:cs typeface="Times New Roman"/>
                        </a:rPr>
                        <a:t>434</a:t>
                      </a:r>
                      <a:endParaRPr lang="es-MX" sz="120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000" dirty="0">
                          <a:latin typeface="Arial"/>
                          <a:ea typeface="Calibri"/>
                          <a:cs typeface="Times New Roman"/>
                        </a:rPr>
                        <a:t>443</a:t>
                      </a:r>
                      <a:endParaRPr lang="es-MX" sz="12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000" dirty="0">
                          <a:latin typeface="Arial"/>
                          <a:ea typeface="Calibri"/>
                          <a:cs typeface="Times New Roman"/>
                        </a:rPr>
                        <a:t>452</a:t>
                      </a:r>
                      <a:endParaRPr lang="es-MX" sz="12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000">
                          <a:latin typeface="Arial"/>
                          <a:ea typeface="Calibri"/>
                          <a:cs typeface="Times New Roman"/>
                        </a:rPr>
                        <a:t>461</a:t>
                      </a:r>
                      <a:endParaRPr lang="es-MX" sz="1200">
                        <a:latin typeface="Calibri"/>
                        <a:ea typeface="Calibri"/>
                        <a:cs typeface="Times New Roman"/>
                      </a:endParaRPr>
                    </a:p>
                  </a:txBody>
                  <a:tcPr marL="68580" marR="68580" marT="0" marB="0" anchor="ctr"/>
                </a:tc>
                <a:tc>
                  <a:txBody>
                    <a:bodyPr/>
                    <a:lstStyle/>
                    <a:p>
                      <a:pPr algn="r">
                        <a:spcAft>
                          <a:spcPts val="0"/>
                        </a:spcAft>
                      </a:pPr>
                      <a:r>
                        <a:rPr lang="es-ES_tradnl" sz="1000" b="1" dirty="0" smtClean="0">
                          <a:latin typeface="Arial"/>
                          <a:ea typeface="Calibri"/>
                        </a:rPr>
                        <a:t>3,853</a:t>
                      </a:r>
                      <a:endParaRPr lang="es-MX" sz="1400" dirty="0">
                        <a:latin typeface="Arial"/>
                        <a:ea typeface="Calibri"/>
                      </a:endParaRPr>
                    </a:p>
                  </a:txBody>
                  <a:tcPr marL="68580" marR="68580" marT="0" marB="0" anchor="ctr"/>
                </a:tc>
              </a:tr>
              <a:tr h="338377">
                <a:tc>
                  <a:txBody>
                    <a:bodyPr/>
                    <a:lstStyle/>
                    <a:p>
                      <a:pPr algn="just">
                        <a:lnSpc>
                          <a:spcPct val="115000"/>
                        </a:lnSpc>
                        <a:spcAft>
                          <a:spcPts val="0"/>
                        </a:spcAft>
                      </a:pPr>
                      <a:r>
                        <a:rPr lang="es-ES_tradnl" sz="900" dirty="0">
                          <a:latin typeface="Arial"/>
                          <a:ea typeface="Calibri"/>
                          <a:cs typeface="Times New Roman"/>
                        </a:rPr>
                        <a:t>Costo operación directo</a:t>
                      </a:r>
                      <a:endParaRPr lang="es-MX" sz="1100" dirty="0">
                        <a:latin typeface="Calibri"/>
                        <a:ea typeface="Calibri"/>
                        <a:cs typeface="Times New Roman"/>
                      </a:endParaRPr>
                    </a:p>
                  </a:txBody>
                  <a:tcPr marL="68580" marR="68580" marT="0" marB="0" anchor="ctr"/>
                </a:tc>
                <a:tc>
                  <a:txBody>
                    <a:bodyPr/>
                    <a:lstStyle/>
                    <a:p>
                      <a:pPr algn="r">
                        <a:lnSpc>
                          <a:spcPct val="115000"/>
                        </a:lnSpc>
                        <a:spcAft>
                          <a:spcPts val="0"/>
                        </a:spcAft>
                        <a:tabLst>
                          <a:tab pos="240665" algn="ctr"/>
                          <a:tab pos="481330" algn="r"/>
                        </a:tabLst>
                      </a:pPr>
                      <a:r>
                        <a:rPr lang="es-ES_tradnl" sz="1000" dirty="0" smtClean="0">
                          <a:latin typeface="Arial"/>
                          <a:ea typeface="Calibri"/>
                          <a:cs typeface="Times New Roman"/>
                        </a:rPr>
                        <a:t>1,978</a:t>
                      </a:r>
                      <a:endParaRPr lang="es-MX" sz="12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000" dirty="0" smtClean="0">
                          <a:latin typeface="Arial"/>
                          <a:ea typeface="Calibri"/>
                          <a:cs typeface="Times New Roman"/>
                        </a:rPr>
                        <a:t>2,018</a:t>
                      </a:r>
                      <a:endParaRPr lang="es-MX" sz="12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000" dirty="0" smtClean="0">
                          <a:latin typeface="Arial"/>
                          <a:ea typeface="Calibri"/>
                          <a:cs typeface="Times New Roman"/>
                        </a:rPr>
                        <a:t>2,058</a:t>
                      </a:r>
                      <a:endParaRPr lang="es-MX" sz="12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000" dirty="0" smtClean="0">
                          <a:latin typeface="Arial"/>
                          <a:ea typeface="Calibri"/>
                          <a:cs typeface="Times New Roman"/>
                        </a:rPr>
                        <a:t>2,100</a:t>
                      </a:r>
                      <a:endParaRPr lang="es-MX" sz="12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000" dirty="0" smtClean="0">
                          <a:latin typeface="Arial"/>
                          <a:ea typeface="Calibri"/>
                          <a:cs typeface="Times New Roman"/>
                        </a:rPr>
                        <a:t>2,142</a:t>
                      </a:r>
                      <a:endParaRPr lang="es-MX" sz="12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000" dirty="0" smtClean="0">
                          <a:latin typeface="Arial"/>
                          <a:ea typeface="Calibri"/>
                          <a:cs typeface="Times New Roman"/>
                        </a:rPr>
                        <a:t>2,184</a:t>
                      </a:r>
                      <a:endParaRPr lang="es-MX" sz="12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000" dirty="0" smtClean="0">
                          <a:latin typeface="Arial"/>
                          <a:ea typeface="Calibri"/>
                          <a:cs typeface="Times New Roman"/>
                        </a:rPr>
                        <a:t>2,228</a:t>
                      </a:r>
                      <a:endParaRPr lang="es-MX" sz="12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000" dirty="0" smtClean="0">
                          <a:latin typeface="Arial"/>
                          <a:ea typeface="Calibri"/>
                          <a:cs typeface="Times New Roman"/>
                        </a:rPr>
                        <a:t>2,273</a:t>
                      </a:r>
                      <a:endParaRPr lang="es-MX" sz="12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000" dirty="0" smtClean="0">
                          <a:latin typeface="Arial"/>
                          <a:ea typeface="Calibri"/>
                          <a:cs typeface="Times New Roman"/>
                        </a:rPr>
                        <a:t>2,318</a:t>
                      </a:r>
                      <a:endParaRPr lang="es-MX" sz="12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000" b="1" i="1" dirty="0" smtClean="0">
                          <a:latin typeface="Arial"/>
                          <a:ea typeface="Calibri"/>
                          <a:cs typeface="Times New Roman"/>
                        </a:rPr>
                        <a:t>19,299</a:t>
                      </a:r>
                      <a:endParaRPr lang="es-MX" sz="1200" dirty="0">
                        <a:latin typeface="Calibri"/>
                        <a:ea typeface="Calibri"/>
                        <a:cs typeface="Times New Roman"/>
                      </a:endParaRPr>
                    </a:p>
                  </a:txBody>
                  <a:tcPr marL="68580" marR="68580" marT="0" marB="0" anchor="ctr"/>
                </a:tc>
              </a:tr>
              <a:tr h="288548">
                <a:tc>
                  <a:txBody>
                    <a:bodyPr/>
                    <a:lstStyle/>
                    <a:p>
                      <a:pPr algn="just">
                        <a:lnSpc>
                          <a:spcPct val="115000"/>
                        </a:lnSpc>
                        <a:spcAft>
                          <a:spcPts val="0"/>
                        </a:spcAft>
                      </a:pPr>
                      <a:r>
                        <a:rPr lang="es-ES_tradnl" sz="900" dirty="0">
                          <a:latin typeface="Arial"/>
                          <a:ea typeface="Calibri"/>
                          <a:cs typeface="Times New Roman"/>
                        </a:rPr>
                        <a:t>Costo operación </a:t>
                      </a:r>
                      <a:r>
                        <a:rPr lang="es-ES_tradnl" sz="900" dirty="0" err="1">
                          <a:latin typeface="Arial"/>
                          <a:ea typeface="Calibri"/>
                          <a:cs typeface="Times New Roman"/>
                        </a:rPr>
                        <a:t>indirec</a:t>
                      </a:r>
                      <a:r>
                        <a:rPr lang="es-ES_tradnl" sz="900" dirty="0">
                          <a:latin typeface="Arial"/>
                          <a:ea typeface="Calibri"/>
                          <a:cs typeface="Times New Roman"/>
                        </a:rPr>
                        <a:t>.</a:t>
                      </a:r>
                      <a:endParaRPr lang="es-MX" sz="11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000" dirty="0">
                          <a:latin typeface="Arial"/>
                          <a:ea typeface="Calibri"/>
                          <a:cs typeface="Times New Roman"/>
                        </a:rPr>
                        <a:t>297</a:t>
                      </a:r>
                      <a:endParaRPr lang="es-MX" sz="12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000" dirty="0">
                          <a:latin typeface="Arial"/>
                          <a:ea typeface="Calibri"/>
                          <a:cs typeface="Times New Roman"/>
                        </a:rPr>
                        <a:t>303</a:t>
                      </a:r>
                      <a:endParaRPr lang="es-MX" sz="12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000" dirty="0">
                          <a:latin typeface="Arial"/>
                          <a:ea typeface="Calibri"/>
                          <a:cs typeface="Times New Roman"/>
                        </a:rPr>
                        <a:t>309</a:t>
                      </a:r>
                      <a:endParaRPr lang="es-MX" sz="12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000" dirty="0">
                          <a:latin typeface="Arial"/>
                          <a:ea typeface="Calibri"/>
                          <a:cs typeface="Times New Roman"/>
                        </a:rPr>
                        <a:t>315</a:t>
                      </a:r>
                      <a:endParaRPr lang="es-MX" sz="12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000" dirty="0">
                          <a:latin typeface="Arial"/>
                          <a:ea typeface="Calibri"/>
                          <a:cs typeface="Times New Roman"/>
                        </a:rPr>
                        <a:t>321</a:t>
                      </a:r>
                      <a:endParaRPr lang="es-MX" sz="12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000" dirty="0">
                          <a:latin typeface="Arial"/>
                          <a:ea typeface="Calibri"/>
                          <a:cs typeface="Times New Roman"/>
                        </a:rPr>
                        <a:t>328</a:t>
                      </a:r>
                      <a:endParaRPr lang="es-MX" sz="12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000" dirty="0">
                          <a:latin typeface="Arial"/>
                          <a:ea typeface="Calibri"/>
                          <a:cs typeface="Times New Roman"/>
                        </a:rPr>
                        <a:t>334</a:t>
                      </a:r>
                      <a:endParaRPr lang="es-MX" sz="12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000" dirty="0">
                          <a:latin typeface="Arial"/>
                          <a:ea typeface="Calibri"/>
                          <a:cs typeface="Times New Roman"/>
                        </a:rPr>
                        <a:t>341</a:t>
                      </a:r>
                      <a:endParaRPr lang="es-MX" sz="12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000" dirty="0">
                          <a:latin typeface="Arial"/>
                          <a:ea typeface="Calibri"/>
                          <a:cs typeface="Times New Roman"/>
                        </a:rPr>
                        <a:t>348</a:t>
                      </a:r>
                      <a:endParaRPr lang="es-MX" sz="12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000" b="1" dirty="0" smtClean="0">
                          <a:latin typeface="Arial"/>
                          <a:ea typeface="Calibri"/>
                          <a:cs typeface="Times New Roman"/>
                        </a:rPr>
                        <a:t>2,895</a:t>
                      </a:r>
                      <a:endParaRPr lang="es-MX" sz="1200" dirty="0">
                        <a:latin typeface="Calibri"/>
                        <a:ea typeface="Calibri"/>
                        <a:cs typeface="Times New Roman"/>
                      </a:endParaRPr>
                    </a:p>
                  </a:txBody>
                  <a:tcPr marL="68580" marR="68580" marT="0" marB="0" anchor="ctr"/>
                </a:tc>
              </a:tr>
              <a:tr h="288548">
                <a:tc>
                  <a:txBody>
                    <a:bodyPr/>
                    <a:lstStyle/>
                    <a:p>
                      <a:pPr algn="just">
                        <a:lnSpc>
                          <a:spcPct val="115000"/>
                        </a:lnSpc>
                        <a:spcAft>
                          <a:spcPts val="0"/>
                        </a:spcAft>
                      </a:pPr>
                      <a:r>
                        <a:rPr lang="es-ES_tradnl" sz="900" dirty="0">
                          <a:latin typeface="Arial"/>
                          <a:ea typeface="Calibri"/>
                          <a:cs typeface="Times New Roman"/>
                        </a:rPr>
                        <a:t>Total Costos Operación</a:t>
                      </a:r>
                      <a:endParaRPr lang="es-MX" sz="11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000" dirty="0" smtClean="0">
                          <a:latin typeface="Arial"/>
                          <a:ea typeface="Calibri"/>
                          <a:cs typeface="Times New Roman"/>
                        </a:rPr>
                        <a:t>2,275</a:t>
                      </a:r>
                      <a:endParaRPr lang="es-MX" sz="12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000" dirty="0" smtClean="0">
                          <a:latin typeface="Arial"/>
                          <a:ea typeface="Calibri"/>
                          <a:cs typeface="Times New Roman"/>
                        </a:rPr>
                        <a:t>2,321</a:t>
                      </a:r>
                      <a:endParaRPr lang="es-MX" sz="12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000" dirty="0" smtClean="0">
                          <a:latin typeface="Arial"/>
                          <a:ea typeface="Calibri"/>
                          <a:cs typeface="Times New Roman"/>
                        </a:rPr>
                        <a:t>2,367</a:t>
                      </a:r>
                      <a:endParaRPr lang="es-MX" sz="12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000" dirty="0" smtClean="0">
                          <a:latin typeface="Arial"/>
                          <a:ea typeface="Calibri"/>
                          <a:cs typeface="Times New Roman"/>
                        </a:rPr>
                        <a:t>2,414</a:t>
                      </a:r>
                      <a:endParaRPr lang="es-MX" sz="12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000" dirty="0" smtClean="0">
                          <a:latin typeface="Arial"/>
                          <a:ea typeface="Calibri"/>
                          <a:cs typeface="Times New Roman"/>
                        </a:rPr>
                        <a:t>2,463</a:t>
                      </a:r>
                      <a:endParaRPr lang="es-MX" sz="12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000" dirty="0" smtClean="0">
                          <a:latin typeface="Arial"/>
                          <a:ea typeface="Calibri"/>
                          <a:cs typeface="Times New Roman"/>
                        </a:rPr>
                        <a:t>2,512</a:t>
                      </a:r>
                      <a:endParaRPr lang="es-MX" sz="12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000" dirty="0" smtClean="0">
                          <a:latin typeface="Arial"/>
                          <a:ea typeface="Calibri"/>
                          <a:cs typeface="Times New Roman"/>
                        </a:rPr>
                        <a:t>2,562</a:t>
                      </a:r>
                      <a:endParaRPr lang="es-MX" sz="12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000" dirty="0" smtClean="0">
                          <a:latin typeface="Arial"/>
                          <a:ea typeface="Calibri"/>
                          <a:cs typeface="Times New Roman"/>
                        </a:rPr>
                        <a:t>2,614</a:t>
                      </a:r>
                      <a:endParaRPr lang="es-MX" sz="12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000" dirty="0" smtClean="0">
                          <a:latin typeface="Arial"/>
                          <a:ea typeface="Calibri"/>
                          <a:cs typeface="Times New Roman"/>
                        </a:rPr>
                        <a:t>2,665</a:t>
                      </a:r>
                      <a:endParaRPr lang="es-MX" sz="1200" dirty="0">
                        <a:latin typeface="Calibri"/>
                        <a:ea typeface="Calibri"/>
                        <a:cs typeface="Times New Roman"/>
                      </a:endParaRPr>
                    </a:p>
                  </a:txBody>
                  <a:tcPr marL="68580" marR="68580" marT="0" marB="0" anchor="ctr"/>
                </a:tc>
                <a:tc>
                  <a:txBody>
                    <a:bodyPr/>
                    <a:lstStyle/>
                    <a:p>
                      <a:pPr algn="r">
                        <a:lnSpc>
                          <a:spcPct val="115000"/>
                        </a:lnSpc>
                        <a:spcAft>
                          <a:spcPts val="0"/>
                        </a:spcAft>
                      </a:pPr>
                      <a:r>
                        <a:rPr lang="es-ES_tradnl" sz="1000" b="1" dirty="0" smtClean="0">
                          <a:latin typeface="Arial"/>
                          <a:ea typeface="Calibri"/>
                          <a:cs typeface="Times New Roman"/>
                        </a:rPr>
                        <a:t>22,194</a:t>
                      </a:r>
                      <a:endParaRPr lang="es-MX" sz="1200" dirty="0">
                        <a:latin typeface="Calibri"/>
                        <a:ea typeface="Calibri"/>
                        <a:cs typeface="Times New Roman"/>
                      </a:endParaRPr>
                    </a:p>
                  </a:txBody>
                  <a:tcPr marL="68580" marR="68580" marT="0" marB="0" anchor="ctr"/>
                </a:tc>
              </a:tr>
            </a:tbl>
          </a:graphicData>
        </a:graphic>
      </p:graphicFrame>
      <p:sp>
        <p:nvSpPr>
          <p:cNvPr id="460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pic>
        <p:nvPicPr>
          <p:cNvPr id="46083"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929586" y="3857628"/>
            <a:ext cx="197828" cy="285752"/>
          </a:xfrm>
          <a:prstGeom prst="rect">
            <a:avLst/>
          </a:prstGeom>
          <a:noFill/>
        </p:spPr>
      </p:pic>
      <p:cxnSp>
        <p:nvCxnSpPr>
          <p:cNvPr id="46085" name="AutoShape 5"/>
          <p:cNvCxnSpPr>
            <a:cxnSpLocks noChangeShapeType="1"/>
          </p:cNvCxnSpPr>
          <p:nvPr/>
        </p:nvCxnSpPr>
        <p:spPr bwMode="auto">
          <a:xfrm>
            <a:off x="571472" y="3786190"/>
            <a:ext cx="1500198" cy="714380"/>
          </a:xfrm>
          <a:prstGeom prst="straightConnector1">
            <a:avLst/>
          </a:prstGeom>
          <a:noFill/>
          <a:ln w="9525">
            <a:solidFill>
              <a:srgbClr val="000000"/>
            </a:solidFill>
            <a:round/>
            <a:headEnd/>
            <a:tailEnd/>
          </a:ln>
        </p:spPr>
      </p:cxnSp>
      <p:sp>
        <p:nvSpPr>
          <p:cNvPr id="16" name="15 CuadroTexto"/>
          <p:cNvSpPr txBox="1"/>
          <p:nvPr/>
        </p:nvSpPr>
        <p:spPr>
          <a:xfrm>
            <a:off x="2643174" y="3571876"/>
            <a:ext cx="3143272" cy="307777"/>
          </a:xfrm>
          <a:prstGeom prst="rect">
            <a:avLst/>
          </a:prstGeom>
          <a:noFill/>
        </p:spPr>
        <p:txBody>
          <a:bodyPr wrap="square" rtlCol="0">
            <a:spAutoFit/>
          </a:bodyPr>
          <a:lstStyle/>
          <a:p>
            <a:pPr algn="just"/>
            <a:r>
              <a:rPr lang="es-MX" sz="1400" b="1" dirty="0" smtClean="0">
                <a:latin typeface="Arial" pitchFamily="34" charset="0"/>
                <a:cs typeface="Arial" pitchFamily="34" charset="0"/>
              </a:rPr>
              <a:t>Cuadro 1.2.2    Proyección de 2001</a:t>
            </a:r>
            <a:endParaRPr lang="es-MX" sz="1400" dirty="0" smtClean="0">
              <a:latin typeface="Arial" pitchFamily="34" charset="0"/>
              <a:cs typeface="Arial" pitchFamily="34" charset="0"/>
            </a:endParaRPr>
          </a:p>
        </p:txBody>
      </p:sp>
      <p:sp>
        <p:nvSpPr>
          <p:cNvPr id="46086" name="Text Box 6"/>
          <p:cNvSpPr txBox="1">
            <a:spLocks noChangeArrowheads="1"/>
          </p:cNvSpPr>
          <p:nvPr/>
        </p:nvSpPr>
        <p:spPr bwMode="auto">
          <a:xfrm>
            <a:off x="142844" y="5643578"/>
            <a:ext cx="500066" cy="571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_tradnl" sz="1100" b="1" i="0" u="none" strike="noStrike" cap="none" normalizeH="0" baseline="0" dirty="0" smtClean="0">
                <a:ln>
                  <a:noFill/>
                </a:ln>
                <a:solidFill>
                  <a:schemeClr val="tx1"/>
                </a:solidFill>
                <a:effectLst/>
                <a:latin typeface="Arial" pitchFamily="34" charset="0"/>
              </a:rPr>
              <a:t>COD</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s-ES_tradnl" sz="1100" b="1" i="0" u="none" strike="noStrike" cap="none" normalizeH="0" baseline="0" dirty="0" smtClean="0">
                <a:ln>
                  <a:noFill/>
                </a:ln>
                <a:solidFill>
                  <a:schemeClr val="tx1"/>
                </a:solidFill>
                <a:effectLst/>
                <a:latin typeface="Arial" pitchFamily="34" charset="0"/>
              </a:rPr>
              <a:t>15%</a:t>
            </a:r>
            <a:endParaRPr kumimoji="0" lang="es-MX" sz="1800" b="0" i="0" u="none" strike="noStrike" cap="none" normalizeH="0" baseline="0" dirty="0" smtClean="0">
              <a:ln>
                <a:noFill/>
              </a:ln>
              <a:solidFill>
                <a:schemeClr val="tx1"/>
              </a:solidFill>
              <a:effectLst/>
              <a:latin typeface="Arial" pitchFamily="34" charset="0"/>
            </a:endParaRPr>
          </a:p>
        </p:txBody>
      </p:sp>
      <p:sp>
        <p:nvSpPr>
          <p:cNvPr id="13" name="1 Título"/>
          <p:cNvSpPr>
            <a:spLocks noGrp="1"/>
          </p:cNvSpPr>
          <p:nvPr>
            <p:ph type="title"/>
          </p:nvPr>
        </p:nvSpPr>
        <p:spPr>
          <a:xfrm>
            <a:off x="0"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14" name="13 Imagen" descr="gifs-luna-estrellas.gif"/>
          <p:cNvPicPr>
            <a:picLocks noChangeAspect="1"/>
          </p:cNvPicPr>
          <p:nvPr/>
        </p:nvPicPr>
        <p:blipFill>
          <a:blip r:embed="rId5"/>
          <a:stretch>
            <a:fillRect/>
          </a:stretch>
        </p:blipFill>
        <p:spPr>
          <a:xfrm>
            <a:off x="7500958" y="-142900"/>
            <a:ext cx="785818" cy="1100145"/>
          </a:xfrm>
          <a:prstGeom prst="rect">
            <a:avLst/>
          </a:prstGeom>
        </p:spPr>
      </p:pic>
      <p:pic>
        <p:nvPicPr>
          <p:cNvPr id="15" name="14 Imagen" descr="GIF040.gif"/>
          <p:cNvPicPr>
            <a:picLocks noChangeAspect="1"/>
          </p:cNvPicPr>
          <p:nvPr/>
        </p:nvPicPr>
        <p:blipFill>
          <a:blip r:embed="rId6"/>
          <a:stretch>
            <a:fillRect/>
          </a:stretch>
        </p:blipFill>
        <p:spPr>
          <a:xfrm>
            <a:off x="7500958" y="2285992"/>
            <a:ext cx="972918" cy="928694"/>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71472" y="1071546"/>
            <a:ext cx="8072494" cy="1862048"/>
          </a:xfrm>
          <a:prstGeom prst="rect">
            <a:avLst/>
          </a:prstGeom>
          <a:noFill/>
        </p:spPr>
        <p:txBody>
          <a:bodyPr wrap="square" rtlCol="0">
            <a:spAutoFit/>
          </a:bodyPr>
          <a:lstStyle/>
          <a:p>
            <a:pPr algn="just"/>
            <a:r>
              <a:rPr lang="es-MX" sz="1900" b="1" dirty="0" smtClean="0">
                <a:latin typeface="Arial" pitchFamily="34" charset="0"/>
                <a:cs typeface="Arial" pitchFamily="34" charset="0"/>
              </a:rPr>
              <a:t>Proyección para el año 2001 (n. e.)</a:t>
            </a:r>
            <a:endParaRPr lang="es-MX" sz="1900" dirty="0" smtClean="0">
              <a:latin typeface="Arial" pitchFamily="34" charset="0"/>
              <a:cs typeface="Arial" pitchFamily="34" charset="0"/>
            </a:endParaRPr>
          </a:p>
          <a:p>
            <a:pPr algn="just"/>
            <a:r>
              <a:rPr lang="es-MX" sz="1900" b="1" dirty="0" smtClean="0">
                <a:latin typeface="Arial" pitchFamily="34" charset="0"/>
                <a:cs typeface="Arial" pitchFamily="34" charset="0"/>
              </a:rPr>
              <a:t> </a:t>
            </a:r>
            <a:endParaRPr lang="es-MX" sz="1900" dirty="0" smtClean="0">
              <a:latin typeface="Arial" pitchFamily="34" charset="0"/>
              <a:cs typeface="Arial" pitchFamily="34" charset="0"/>
            </a:endParaRPr>
          </a:p>
          <a:p>
            <a:pPr algn="just"/>
            <a:r>
              <a:rPr lang="es-ES_tradnl" sz="1900" dirty="0" smtClean="0">
                <a:latin typeface="Arial" pitchFamily="34" charset="0"/>
                <a:cs typeface="Arial" pitchFamily="34" charset="0"/>
              </a:rPr>
              <a:t>Para el año 2, se considera que se mantiene la tasa de inflación, i = 2%</a:t>
            </a:r>
            <a:endParaRPr lang="es-MX" sz="1900" dirty="0" smtClean="0">
              <a:latin typeface="Arial" pitchFamily="34" charset="0"/>
              <a:cs typeface="Arial" pitchFamily="34" charset="0"/>
            </a:endParaRPr>
          </a:p>
          <a:p>
            <a:pPr algn="just"/>
            <a:r>
              <a:rPr lang="es-ES_tradnl" sz="1900" dirty="0" smtClean="0">
                <a:latin typeface="Arial" pitchFamily="34" charset="0"/>
                <a:cs typeface="Arial" pitchFamily="34" charset="0"/>
              </a:rPr>
              <a:t>(0.02 0/1), y que el </a:t>
            </a:r>
            <a:r>
              <a:rPr lang="es-ES_tradnl" sz="2000" i="1" dirty="0" err="1" smtClean="0">
                <a:latin typeface="Arial" pitchFamily="34" charset="0"/>
                <a:cs typeface="Arial" pitchFamily="34" charset="0"/>
              </a:rPr>
              <a:t>V</a:t>
            </a:r>
            <a:r>
              <a:rPr lang="es-ES_tradnl" sz="2000" i="1" baseline="-25000" dirty="0" err="1" smtClean="0">
                <a:latin typeface="Arial" pitchFamily="34" charset="0"/>
                <a:cs typeface="Arial" pitchFamily="34" charset="0"/>
              </a:rPr>
              <a:t>p</a:t>
            </a:r>
            <a:r>
              <a:rPr lang="es-ES_tradnl" sz="1900" i="1" dirty="0" smtClean="0">
                <a:latin typeface="Arial" pitchFamily="34" charset="0"/>
                <a:cs typeface="Arial" pitchFamily="34" charset="0"/>
              </a:rPr>
              <a:t>, </a:t>
            </a:r>
            <a:r>
              <a:rPr lang="es-ES_tradnl" sz="1900" dirty="0" smtClean="0">
                <a:latin typeface="Arial" pitchFamily="34" charset="0"/>
                <a:cs typeface="Arial" pitchFamily="34" charset="0"/>
              </a:rPr>
              <a:t>en el año 0, es igual a, VP</a:t>
            </a:r>
            <a:r>
              <a:rPr lang="es-ES_tradnl" sz="1900" baseline="-25000" dirty="0" smtClean="0">
                <a:latin typeface="Arial" pitchFamily="34" charset="0"/>
                <a:cs typeface="Arial" pitchFamily="34" charset="0"/>
              </a:rPr>
              <a:t>0</a:t>
            </a:r>
            <a:r>
              <a:rPr lang="es-ES_tradnl" sz="1900" dirty="0" smtClean="0">
                <a:latin typeface="Arial" pitchFamily="34" charset="0"/>
                <a:cs typeface="Arial" pitchFamily="34" charset="0"/>
              </a:rPr>
              <a:t> = Marzo (año1) = 1,100 ($/a).</a:t>
            </a:r>
            <a:endParaRPr lang="es-MX" sz="1900" dirty="0" smtClean="0">
              <a:latin typeface="Arial" pitchFamily="34" charset="0"/>
              <a:cs typeface="Arial" pitchFamily="34" charset="0"/>
            </a:endParaRPr>
          </a:p>
          <a:p>
            <a:pPr algn="just"/>
            <a:r>
              <a:rPr lang="es-ES_tradnl" sz="1900" dirty="0" smtClean="0">
                <a:latin typeface="Arial" pitchFamily="34" charset="0"/>
                <a:cs typeface="Arial" pitchFamily="34" charset="0"/>
              </a:rPr>
              <a:t>La proyección se hace con la misma fórmula:</a:t>
            </a:r>
            <a:endParaRPr lang="es-MX" sz="1900" dirty="0" smtClean="0">
              <a:latin typeface="Arial" pitchFamily="34" charset="0"/>
              <a:cs typeface="Arial" pitchFamily="34" charset="0"/>
            </a:endParaRPr>
          </a:p>
        </p:txBody>
      </p:sp>
      <p:sp>
        <p:nvSpPr>
          <p:cNvPr id="471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47105" name="Object 1"/>
          <p:cNvGraphicFramePr>
            <a:graphicFrameLocks noChangeAspect="1"/>
          </p:cNvGraphicFramePr>
          <p:nvPr/>
        </p:nvGraphicFramePr>
        <p:xfrm>
          <a:off x="3786182" y="3143248"/>
          <a:ext cx="1928826" cy="497762"/>
        </p:xfrm>
        <a:graphic>
          <a:graphicData uri="http://schemas.openxmlformats.org/presentationml/2006/ole">
            <p:oleObj spid="_x0000_s47105" name="Ecuación" r:id="rId3" imgW="990170" imgH="253890" progId="Equation.3">
              <p:embed/>
            </p:oleObj>
          </a:graphicData>
        </a:graphic>
      </p:graphicFrame>
      <p:sp>
        <p:nvSpPr>
          <p:cNvPr id="8" name="7 CuadroTexto"/>
          <p:cNvSpPr txBox="1"/>
          <p:nvPr/>
        </p:nvSpPr>
        <p:spPr>
          <a:xfrm>
            <a:off x="500034" y="4000504"/>
            <a:ext cx="7858180" cy="677108"/>
          </a:xfrm>
          <a:prstGeom prst="rect">
            <a:avLst/>
          </a:prstGeom>
          <a:noFill/>
        </p:spPr>
        <p:txBody>
          <a:bodyPr wrap="square" rtlCol="0">
            <a:spAutoFit/>
          </a:bodyPr>
          <a:lstStyle/>
          <a:p>
            <a:pPr algn="just"/>
            <a:r>
              <a:rPr lang="es-MX" sz="1900" dirty="0" smtClean="0">
                <a:latin typeface="Arial" pitchFamily="34" charset="0"/>
                <a:cs typeface="Arial" pitchFamily="34" charset="0"/>
              </a:rPr>
              <a:t>Para calcular en el año 2, cada columna, fila por fila, se puede hacer de 2 maneras:</a:t>
            </a:r>
          </a:p>
        </p:txBody>
      </p:sp>
      <p:sp>
        <p:nvSpPr>
          <p:cNvPr id="471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47107" name="Object 3"/>
          <p:cNvGraphicFramePr>
            <a:graphicFrameLocks noChangeAspect="1"/>
          </p:cNvGraphicFramePr>
          <p:nvPr/>
        </p:nvGraphicFramePr>
        <p:xfrm>
          <a:off x="2000232" y="4929198"/>
          <a:ext cx="3635684" cy="1071570"/>
        </p:xfrm>
        <a:graphic>
          <a:graphicData uri="http://schemas.openxmlformats.org/presentationml/2006/ole">
            <p:oleObj spid="_x0000_s47107" name="Ecuación" r:id="rId4" imgW="2476500" imgH="736600" progId="Equation.3">
              <p:embed/>
            </p:oleObj>
          </a:graphicData>
        </a:graphic>
      </p:graphicFrame>
      <p:sp>
        <p:nvSpPr>
          <p:cNvPr id="11" name="10 CuadroTexto"/>
          <p:cNvSpPr txBox="1"/>
          <p:nvPr/>
        </p:nvSpPr>
        <p:spPr>
          <a:xfrm>
            <a:off x="1643042" y="5214950"/>
            <a:ext cx="428628" cy="369332"/>
          </a:xfrm>
          <a:prstGeom prst="rect">
            <a:avLst/>
          </a:prstGeom>
          <a:noFill/>
        </p:spPr>
        <p:txBody>
          <a:bodyPr wrap="square" rtlCol="0">
            <a:spAutoFit/>
          </a:bodyPr>
          <a:lstStyle/>
          <a:p>
            <a:r>
              <a:rPr lang="es-MX" dirty="0" smtClean="0">
                <a:latin typeface="Arial" pitchFamily="34" charset="0"/>
                <a:cs typeface="Arial" pitchFamily="34" charset="0"/>
              </a:rPr>
              <a:t>1)</a:t>
            </a:r>
            <a:endParaRPr lang="es-MX" dirty="0">
              <a:latin typeface="Arial" pitchFamily="34" charset="0"/>
              <a:cs typeface="Arial" pitchFamily="34" charset="0"/>
            </a:endParaRPr>
          </a:p>
        </p:txBody>
      </p:sp>
      <p:pic>
        <p:nvPicPr>
          <p:cNvPr id="10" name="9 Imagen" descr="homero04.gif"/>
          <p:cNvPicPr>
            <a:picLocks noChangeAspect="1"/>
          </p:cNvPicPr>
          <p:nvPr/>
        </p:nvPicPr>
        <p:blipFill>
          <a:blip r:embed="rId5"/>
          <a:stretch>
            <a:fillRect/>
          </a:stretch>
        </p:blipFill>
        <p:spPr>
          <a:xfrm>
            <a:off x="6286512" y="4643446"/>
            <a:ext cx="1500198" cy="1673298"/>
          </a:xfrm>
          <a:prstGeom prst="rect">
            <a:avLst/>
          </a:prstGeom>
        </p:spPr>
      </p:pic>
      <p:sp>
        <p:nvSpPr>
          <p:cNvPr id="12" name="1 Título"/>
          <p:cNvSpPr>
            <a:spLocks noGrp="1"/>
          </p:cNvSpPr>
          <p:nvPr>
            <p:ph type="title"/>
          </p:nvPr>
        </p:nvSpPr>
        <p:spPr>
          <a:xfrm>
            <a:off x="2714612"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2714612" y="1142984"/>
            <a:ext cx="5857916" cy="2364373"/>
          </a:xfrm>
          <a:prstGeom prst="rect">
            <a:avLst/>
          </a:prstGeom>
          <a:noFill/>
        </p:spPr>
        <p:txBody>
          <a:bodyPr wrap="square" rtlCol="0">
            <a:spAutoFit/>
          </a:bodyPr>
          <a:lstStyle/>
          <a:p>
            <a:r>
              <a:rPr lang="es-ES_tradnl" sz="2400" b="1" dirty="0" smtClean="0">
                <a:latin typeface="Arial" pitchFamily="34" charset="0"/>
                <a:cs typeface="Arial" pitchFamily="34" charset="0"/>
              </a:rPr>
              <a:t>                INTRODUCCIÓN</a:t>
            </a:r>
          </a:p>
          <a:p>
            <a:endParaRPr lang="es-ES_tradnl" sz="2400" b="1" dirty="0" smtClean="0">
              <a:latin typeface="Arial" pitchFamily="34" charset="0"/>
              <a:cs typeface="Arial" pitchFamily="34" charset="0"/>
            </a:endParaRPr>
          </a:p>
          <a:p>
            <a:pPr algn="just"/>
            <a:r>
              <a:rPr lang="es-ES_tradnl" sz="1900" dirty="0" smtClean="0">
                <a:latin typeface="Arial" pitchFamily="34" charset="0"/>
                <a:cs typeface="Arial" pitchFamily="34" charset="0"/>
              </a:rPr>
              <a:t>El presente documento tiene como objetivo comentar y criticar la obra: Evaluación de Proyectos Sociales de Ernesto Cohen y Rolando Franco</a:t>
            </a:r>
            <a:r>
              <a:rPr lang="es-ES_tradnl" sz="1900" baseline="30000" dirty="0" smtClean="0">
                <a:latin typeface="Arial" pitchFamily="34" charset="0"/>
                <a:cs typeface="Arial" pitchFamily="34" charset="0"/>
                <a:sym typeface="Symbol"/>
                <a:hlinkClick r:id="" action="ppaction://hlinkfile"/>
              </a:rPr>
              <a:t></a:t>
            </a:r>
            <a:r>
              <a:rPr lang="es-ES_tradnl" sz="1900" dirty="0" smtClean="0">
                <a:latin typeface="Arial" pitchFamily="34" charset="0"/>
                <a:cs typeface="Arial" pitchFamily="34" charset="0"/>
              </a:rPr>
              <a:t>. Nos permitimos revisar y analizar el</a:t>
            </a:r>
            <a:endParaRPr lang="es-MX" sz="1900" b="1" dirty="0" smtClean="0">
              <a:latin typeface="Arial" pitchFamily="34" charset="0"/>
              <a:cs typeface="Arial" pitchFamily="34" charset="0"/>
            </a:endParaRPr>
          </a:p>
          <a:p>
            <a:endParaRPr lang="es-MX" sz="1900" dirty="0"/>
          </a:p>
        </p:txBody>
      </p:sp>
      <p:pic>
        <p:nvPicPr>
          <p:cNvPr id="10" name="9 Marcador de contenido" descr="3dflagsdotcom_argen_2fawm.gif"/>
          <p:cNvPicPr>
            <a:picLocks noGrp="1" noChangeAspect="1"/>
          </p:cNvPicPr>
          <p:nvPr>
            <p:ph idx="1"/>
          </p:nvPr>
        </p:nvPicPr>
        <p:blipFill>
          <a:blip r:embed="rId2"/>
          <a:stretch>
            <a:fillRect/>
          </a:stretch>
        </p:blipFill>
        <p:spPr>
          <a:xfrm>
            <a:off x="463191" y="1428736"/>
            <a:ext cx="2105541" cy="1428760"/>
          </a:xfrm>
        </p:spPr>
      </p:pic>
      <p:sp>
        <p:nvSpPr>
          <p:cNvPr id="11" name="10 CuadroTexto"/>
          <p:cNvSpPr txBox="1"/>
          <p:nvPr/>
        </p:nvSpPr>
        <p:spPr>
          <a:xfrm>
            <a:off x="571472" y="3357562"/>
            <a:ext cx="8001056" cy="3293209"/>
          </a:xfrm>
          <a:prstGeom prst="rect">
            <a:avLst/>
          </a:prstGeom>
          <a:noFill/>
        </p:spPr>
        <p:txBody>
          <a:bodyPr wrap="square" rtlCol="0">
            <a:spAutoFit/>
          </a:bodyPr>
          <a:lstStyle/>
          <a:p>
            <a:pPr algn="just"/>
            <a:r>
              <a:rPr lang="es-ES_tradnl" sz="1900" dirty="0" smtClean="0">
                <a:latin typeface="Arial" pitchFamily="34" charset="0"/>
                <a:cs typeface="Arial" pitchFamily="34" charset="0"/>
              </a:rPr>
              <a:t>programa de promoción social Nutricional de la República de Argentina (PPSN, 1987), como parte de una preocupación académica en lo que a Formulación y Evaluación Socioeconómica de proyectos se refiere</a:t>
            </a:r>
            <a:r>
              <a:rPr lang="es-MX" sz="1900" dirty="0" smtClean="0">
                <a:latin typeface="Arial" pitchFamily="34" charset="0"/>
                <a:cs typeface="Arial" pitchFamily="34" charset="0"/>
              </a:rPr>
              <a:t> </a:t>
            </a:r>
            <a:r>
              <a:rPr lang="es-MX" sz="1900" baseline="30000" dirty="0" smtClean="0">
                <a:latin typeface="Arial" pitchFamily="34" charset="0"/>
                <a:cs typeface="Arial" pitchFamily="34" charset="0"/>
                <a:sym typeface="Symbol"/>
                <a:hlinkClick r:id="" action="ppaction://hlinkfile"/>
              </a:rPr>
              <a:t></a:t>
            </a:r>
            <a:r>
              <a:rPr lang="es-MX" sz="1900" dirty="0" smtClean="0">
                <a:latin typeface="Arial" pitchFamily="34" charset="0"/>
                <a:cs typeface="Arial" pitchFamily="34" charset="0"/>
              </a:rPr>
              <a:t> </a:t>
            </a:r>
            <a:r>
              <a:rPr lang="es-ES_tradnl" sz="1900" dirty="0" smtClean="0">
                <a:latin typeface="Arial" pitchFamily="34" charset="0"/>
                <a:cs typeface="Arial" pitchFamily="34" charset="0"/>
              </a:rPr>
              <a:t>Véase Cohen E y Franco R. Siglo XXI, editores, S.A. de C.V. Cuarta edición, 1997. México.</a:t>
            </a:r>
          </a:p>
          <a:p>
            <a:pPr algn="just"/>
            <a:endParaRPr lang="es-ES_tradnl" sz="1900" dirty="0" smtClean="0">
              <a:latin typeface="Arial" pitchFamily="34" charset="0"/>
              <a:cs typeface="Arial" pitchFamily="34" charset="0"/>
            </a:endParaRPr>
          </a:p>
          <a:p>
            <a:pPr algn="just"/>
            <a:r>
              <a:rPr lang="es-ES_tradnl" sz="1900" dirty="0" smtClean="0">
                <a:latin typeface="Arial" pitchFamily="34" charset="0"/>
                <a:cs typeface="Arial" pitchFamily="34" charset="0"/>
              </a:rPr>
              <a:t>                                                                            Es pertinente aclarar que los comentarios pretenden proponer ajustes al modelo de política económica social, reconsiderando el experimento humano, discutir la proyección para América Latina y el Caribe</a:t>
            </a:r>
            <a:endParaRPr lang="es-MX" sz="1900" dirty="0" smtClean="0">
              <a:latin typeface="Arial" pitchFamily="34" charset="0"/>
              <a:cs typeface="Arial" pitchFamily="34" charset="0"/>
            </a:endParaRPr>
          </a:p>
          <a:p>
            <a:endParaRPr lang="es-MX" dirty="0"/>
          </a:p>
        </p:txBody>
      </p:sp>
      <p:sp>
        <p:nvSpPr>
          <p:cNvPr id="8" name="1 Título"/>
          <p:cNvSpPr>
            <a:spLocks noGrp="1"/>
          </p:cNvSpPr>
          <p:nvPr>
            <p:ph type="title"/>
          </p:nvPr>
        </p:nvSpPr>
        <p:spPr>
          <a:xfrm>
            <a:off x="2714612"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6" name="5 Imagen" descr="FLORES4.gif"/>
          <p:cNvPicPr>
            <a:picLocks noChangeAspect="1"/>
          </p:cNvPicPr>
          <p:nvPr/>
        </p:nvPicPr>
        <p:blipFill>
          <a:blip r:embed="rId3" cstate="print"/>
          <a:stretch>
            <a:fillRect/>
          </a:stretch>
        </p:blipFill>
        <p:spPr>
          <a:xfrm>
            <a:off x="785786" y="142852"/>
            <a:ext cx="1071570" cy="857256"/>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71472" y="1214422"/>
            <a:ext cx="5857916" cy="384721"/>
          </a:xfrm>
          <a:prstGeom prst="rect">
            <a:avLst/>
          </a:prstGeom>
          <a:noFill/>
        </p:spPr>
        <p:txBody>
          <a:bodyPr wrap="square" rtlCol="0">
            <a:spAutoFit/>
          </a:bodyPr>
          <a:lstStyle/>
          <a:p>
            <a:pPr lvl="0" algn="just"/>
            <a:r>
              <a:rPr lang="es-MX" sz="1900" dirty="0" smtClean="0">
                <a:latin typeface="Arial" pitchFamily="34" charset="0"/>
                <a:cs typeface="Arial" pitchFamily="34" charset="0"/>
              </a:rPr>
              <a:t>2. También</a:t>
            </a:r>
            <a:r>
              <a:rPr lang="es-MX" sz="1900" dirty="0" smtClean="0"/>
              <a:t>: </a:t>
            </a:r>
          </a:p>
        </p:txBody>
      </p:sp>
      <p:sp>
        <p:nvSpPr>
          <p:cNvPr id="481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48129" name="Object 1"/>
          <p:cNvGraphicFramePr>
            <a:graphicFrameLocks noChangeAspect="1"/>
          </p:cNvGraphicFramePr>
          <p:nvPr/>
        </p:nvGraphicFramePr>
        <p:xfrm>
          <a:off x="2571736" y="1428736"/>
          <a:ext cx="4429156" cy="763132"/>
        </p:xfrm>
        <a:graphic>
          <a:graphicData uri="http://schemas.openxmlformats.org/presentationml/2006/ole">
            <p:oleObj spid="_x0000_s48129" name="Ecuación" r:id="rId3" imgW="2565400" imgH="457200" progId="Equation.3">
              <p:embed/>
            </p:oleObj>
          </a:graphicData>
        </a:graphic>
      </p:graphicFrame>
      <p:sp>
        <p:nvSpPr>
          <p:cNvPr id="8" name="7 CuadroTexto"/>
          <p:cNvSpPr txBox="1"/>
          <p:nvPr/>
        </p:nvSpPr>
        <p:spPr>
          <a:xfrm>
            <a:off x="857224" y="2357430"/>
            <a:ext cx="6000792" cy="384721"/>
          </a:xfrm>
          <a:prstGeom prst="rect">
            <a:avLst/>
          </a:prstGeom>
          <a:noFill/>
        </p:spPr>
        <p:txBody>
          <a:bodyPr wrap="square" rtlCol="0">
            <a:spAutoFit/>
          </a:bodyPr>
          <a:lstStyle/>
          <a:p>
            <a:pPr algn="just"/>
            <a:r>
              <a:rPr lang="es-MX" sz="1900" dirty="0" smtClean="0">
                <a:latin typeface="Arial" pitchFamily="34" charset="0"/>
                <a:cs typeface="Arial" pitchFamily="34" charset="0"/>
              </a:rPr>
              <a:t>Para cualquier mes, en el año 2001, tenemos</a:t>
            </a:r>
            <a:r>
              <a:rPr lang="es-MX" sz="1900" b="1" baseline="30000" dirty="0" smtClean="0">
                <a:latin typeface="Arial" pitchFamily="34" charset="0"/>
                <a:cs typeface="Arial" pitchFamily="34" charset="0"/>
                <a:hlinkClick r:id="" action="ppaction://hlinkfile"/>
              </a:rPr>
              <a:t>(*)</a:t>
            </a:r>
            <a:endParaRPr lang="es-MX" sz="1900" dirty="0" smtClean="0">
              <a:latin typeface="Arial" pitchFamily="34" charset="0"/>
              <a:cs typeface="Arial" pitchFamily="34" charset="0"/>
            </a:endParaRPr>
          </a:p>
        </p:txBody>
      </p:sp>
      <p:sp>
        <p:nvSpPr>
          <p:cNvPr id="9" name="8 Marcador de pie de página"/>
          <p:cNvSpPr>
            <a:spLocks noGrp="1"/>
          </p:cNvSpPr>
          <p:nvPr>
            <p:ph type="ftr" sz="quarter" idx="11"/>
          </p:nvPr>
        </p:nvSpPr>
        <p:spPr>
          <a:xfrm>
            <a:off x="357158" y="6357958"/>
            <a:ext cx="8501122" cy="500042"/>
          </a:xfrm>
        </p:spPr>
        <p:txBody>
          <a:bodyPr/>
          <a:lstStyle/>
          <a:p>
            <a:pPr algn="just"/>
            <a:r>
              <a:rPr lang="es-MX" baseline="30000" dirty="0" smtClean="0">
                <a:solidFill>
                  <a:schemeClr val="tx1"/>
                </a:solidFill>
                <a:latin typeface="Arial" pitchFamily="34" charset="0"/>
                <a:cs typeface="Arial" pitchFamily="34" charset="0"/>
                <a:hlinkClick r:id="" action="ppaction://hlinkfile"/>
              </a:rPr>
              <a:t>(*)</a:t>
            </a:r>
            <a:r>
              <a:rPr lang="es-MX" dirty="0" smtClean="0">
                <a:solidFill>
                  <a:schemeClr val="tx1"/>
                </a:solidFill>
                <a:latin typeface="Arial" pitchFamily="34" charset="0"/>
                <a:cs typeface="Arial" pitchFamily="34" charset="0"/>
              </a:rPr>
              <a:t>En ambos cuadros, la base puede ser Marzo (</a:t>
            </a:r>
            <a:r>
              <a:rPr lang="es-MX" dirty="0" err="1" smtClean="0">
                <a:solidFill>
                  <a:schemeClr val="tx1"/>
                </a:solidFill>
                <a:latin typeface="Arial" pitchFamily="34" charset="0"/>
                <a:cs typeface="Arial" pitchFamily="34" charset="0"/>
              </a:rPr>
              <a:t>Vp</a:t>
            </a:r>
            <a:r>
              <a:rPr lang="es-MX" dirty="0" smtClean="0">
                <a:solidFill>
                  <a:schemeClr val="tx1"/>
                </a:solidFill>
                <a:latin typeface="Arial" pitchFamily="34" charset="0"/>
                <a:cs typeface="Arial" pitchFamily="34" charset="0"/>
              </a:rPr>
              <a:t>) 2000 y/o cualquier mes ya calculado como </a:t>
            </a:r>
            <a:r>
              <a:rPr lang="es-MX" dirty="0" err="1" smtClean="0">
                <a:solidFill>
                  <a:schemeClr val="tx1"/>
                </a:solidFill>
                <a:latin typeface="Arial" pitchFamily="34" charset="0"/>
                <a:cs typeface="Arial" pitchFamily="34" charset="0"/>
              </a:rPr>
              <a:t>Vp</a:t>
            </a:r>
            <a:r>
              <a:rPr lang="es-MX" dirty="0" smtClean="0">
                <a:solidFill>
                  <a:schemeClr val="tx1"/>
                </a:solidFill>
                <a:latin typeface="Arial" pitchFamily="34" charset="0"/>
                <a:cs typeface="Arial" pitchFamily="34" charset="0"/>
              </a:rPr>
              <a:t>, es. (N. del </a:t>
            </a:r>
            <a:r>
              <a:rPr lang="es-MX" dirty="0" err="1" smtClean="0">
                <a:solidFill>
                  <a:schemeClr val="tx1"/>
                </a:solidFill>
                <a:latin typeface="Arial" pitchFamily="34" charset="0"/>
                <a:cs typeface="Arial" pitchFamily="34" charset="0"/>
              </a:rPr>
              <a:t>Co.</a:t>
            </a:r>
            <a:r>
              <a:rPr lang="es-MX" dirty="0" smtClean="0">
                <a:solidFill>
                  <a:schemeClr val="tx1"/>
                </a:solidFill>
                <a:latin typeface="Arial" pitchFamily="34" charset="0"/>
                <a:cs typeface="Arial" pitchFamily="34" charset="0"/>
              </a:rPr>
              <a:t>) Si cambia la tasa de inflación, se toma como </a:t>
            </a:r>
            <a:r>
              <a:rPr lang="es-MX" dirty="0" err="1" smtClean="0">
                <a:solidFill>
                  <a:schemeClr val="tx1"/>
                </a:solidFill>
                <a:latin typeface="Arial" pitchFamily="34" charset="0"/>
                <a:cs typeface="Arial" pitchFamily="34" charset="0"/>
              </a:rPr>
              <a:t>Vp</a:t>
            </a:r>
            <a:r>
              <a:rPr lang="es-MX" dirty="0" smtClean="0">
                <a:solidFill>
                  <a:schemeClr val="tx1"/>
                </a:solidFill>
                <a:latin typeface="Arial" pitchFamily="34" charset="0"/>
                <a:cs typeface="Arial" pitchFamily="34" charset="0"/>
              </a:rPr>
              <a:t>(Nov. 2000) y se multiplica (1 + i)</a:t>
            </a:r>
            <a:r>
              <a:rPr lang="es-MX" baseline="30000" dirty="0" smtClean="0">
                <a:solidFill>
                  <a:schemeClr val="tx1"/>
                </a:solidFill>
                <a:latin typeface="Arial" pitchFamily="34" charset="0"/>
                <a:cs typeface="Arial" pitchFamily="34" charset="0"/>
              </a:rPr>
              <a:t>4</a:t>
            </a:r>
            <a:endParaRPr lang="es-MX" dirty="0" smtClean="0">
              <a:solidFill>
                <a:schemeClr val="tx1"/>
              </a:solidFill>
              <a:latin typeface="Arial" pitchFamily="34" charset="0"/>
              <a:cs typeface="Arial" pitchFamily="34" charset="0"/>
            </a:endParaRPr>
          </a:p>
          <a:p>
            <a:pPr algn="just"/>
            <a:endParaRPr lang="es-MX" dirty="0">
              <a:latin typeface="Arial" pitchFamily="34" charset="0"/>
              <a:cs typeface="Arial" pitchFamily="34" charset="0"/>
            </a:endParaRPr>
          </a:p>
        </p:txBody>
      </p:sp>
      <p:cxnSp>
        <p:nvCxnSpPr>
          <p:cNvPr id="11" name="10 Conector recto"/>
          <p:cNvCxnSpPr/>
          <p:nvPr/>
        </p:nvCxnSpPr>
        <p:spPr>
          <a:xfrm>
            <a:off x="357158" y="6357958"/>
            <a:ext cx="8501122" cy="1588"/>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81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48131" name="Object 3"/>
          <p:cNvGraphicFramePr>
            <a:graphicFrameLocks noChangeAspect="1"/>
          </p:cNvGraphicFramePr>
          <p:nvPr/>
        </p:nvGraphicFramePr>
        <p:xfrm>
          <a:off x="2857488" y="2857496"/>
          <a:ext cx="4137451" cy="1071570"/>
        </p:xfrm>
        <a:graphic>
          <a:graphicData uri="http://schemas.openxmlformats.org/presentationml/2006/ole">
            <p:oleObj spid="_x0000_s48131" name="Ecuación" r:id="rId4" imgW="2387520" imgH="647640" progId="Equation.3">
              <p:embed/>
            </p:oleObj>
          </a:graphicData>
        </a:graphic>
      </p:graphicFrame>
      <p:sp>
        <p:nvSpPr>
          <p:cNvPr id="14" name="13 CuadroTexto"/>
          <p:cNvSpPr txBox="1"/>
          <p:nvPr/>
        </p:nvSpPr>
        <p:spPr>
          <a:xfrm>
            <a:off x="2428860" y="3214686"/>
            <a:ext cx="428628" cy="384721"/>
          </a:xfrm>
          <a:prstGeom prst="rect">
            <a:avLst/>
          </a:prstGeom>
          <a:noFill/>
        </p:spPr>
        <p:txBody>
          <a:bodyPr wrap="square" rtlCol="0">
            <a:spAutoFit/>
          </a:bodyPr>
          <a:lstStyle/>
          <a:p>
            <a:pPr algn="just"/>
            <a:r>
              <a:rPr lang="es-MX" sz="1900" dirty="0" smtClean="0">
                <a:latin typeface="Arial" pitchFamily="34" charset="0"/>
                <a:cs typeface="Arial" pitchFamily="34" charset="0"/>
              </a:rPr>
              <a:t>1)</a:t>
            </a:r>
            <a:endParaRPr lang="es-MX" sz="1900" dirty="0">
              <a:latin typeface="Arial" pitchFamily="34" charset="0"/>
              <a:cs typeface="Arial" pitchFamily="34" charset="0"/>
            </a:endParaRPr>
          </a:p>
        </p:txBody>
      </p:sp>
      <p:sp>
        <p:nvSpPr>
          <p:cNvPr id="15" name="14 CuadroTexto"/>
          <p:cNvSpPr txBox="1"/>
          <p:nvPr/>
        </p:nvSpPr>
        <p:spPr>
          <a:xfrm>
            <a:off x="2500298" y="4071942"/>
            <a:ext cx="1928826" cy="384721"/>
          </a:xfrm>
          <a:prstGeom prst="rect">
            <a:avLst/>
          </a:prstGeom>
          <a:noFill/>
        </p:spPr>
        <p:txBody>
          <a:bodyPr wrap="square" rtlCol="0">
            <a:spAutoFit/>
          </a:bodyPr>
          <a:lstStyle/>
          <a:p>
            <a:pPr lvl="0" algn="just"/>
            <a:r>
              <a:rPr lang="es-MX" sz="1900" dirty="0" smtClean="0">
                <a:latin typeface="Arial" pitchFamily="34" charset="0"/>
                <a:cs typeface="Arial" pitchFamily="34" charset="0"/>
              </a:rPr>
              <a:t>2) También:</a:t>
            </a:r>
          </a:p>
        </p:txBody>
      </p:sp>
      <p:sp>
        <p:nvSpPr>
          <p:cNvPr id="4813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48133" name="Object 5"/>
          <p:cNvGraphicFramePr>
            <a:graphicFrameLocks noChangeAspect="1"/>
          </p:cNvGraphicFramePr>
          <p:nvPr/>
        </p:nvGraphicFramePr>
        <p:xfrm>
          <a:off x="2928926" y="4714884"/>
          <a:ext cx="3864146" cy="1000132"/>
        </p:xfrm>
        <a:graphic>
          <a:graphicData uri="http://schemas.openxmlformats.org/presentationml/2006/ole">
            <p:oleObj spid="_x0000_s48133" name="Ecuación" r:id="rId5" imgW="2781300" imgH="723900" progId="Equation.3">
              <p:embed/>
            </p:oleObj>
          </a:graphicData>
        </a:graphic>
      </p:graphicFrame>
      <p:pic>
        <p:nvPicPr>
          <p:cNvPr id="18" name="17 Imagen" descr="Salario.gif"/>
          <p:cNvPicPr>
            <a:picLocks noChangeAspect="1"/>
          </p:cNvPicPr>
          <p:nvPr/>
        </p:nvPicPr>
        <p:blipFill>
          <a:blip r:embed="rId6"/>
          <a:stretch>
            <a:fillRect/>
          </a:stretch>
        </p:blipFill>
        <p:spPr>
          <a:xfrm>
            <a:off x="642910" y="3429000"/>
            <a:ext cx="1773918" cy="2000264"/>
          </a:xfrm>
          <a:prstGeom prst="rect">
            <a:avLst/>
          </a:prstGeom>
        </p:spPr>
      </p:pic>
      <p:pic>
        <p:nvPicPr>
          <p:cNvPr id="19" name="18 Imagen" descr="transpcarro7.gif"/>
          <p:cNvPicPr>
            <a:picLocks noChangeAspect="1"/>
          </p:cNvPicPr>
          <p:nvPr/>
        </p:nvPicPr>
        <p:blipFill>
          <a:blip r:embed="rId7"/>
          <a:stretch>
            <a:fillRect/>
          </a:stretch>
        </p:blipFill>
        <p:spPr>
          <a:xfrm>
            <a:off x="7429520" y="1571612"/>
            <a:ext cx="1163814" cy="1302966"/>
          </a:xfrm>
          <a:prstGeom prst="rect">
            <a:avLst/>
          </a:prstGeom>
        </p:spPr>
      </p:pic>
      <p:pic>
        <p:nvPicPr>
          <p:cNvPr id="20" name="19 Imagen" descr="cr1.gif"/>
          <p:cNvPicPr>
            <a:picLocks noChangeAspect="1"/>
          </p:cNvPicPr>
          <p:nvPr/>
        </p:nvPicPr>
        <p:blipFill>
          <a:blip r:embed="rId8"/>
          <a:stretch>
            <a:fillRect/>
          </a:stretch>
        </p:blipFill>
        <p:spPr>
          <a:xfrm>
            <a:off x="7000892" y="4357694"/>
            <a:ext cx="1539164" cy="857256"/>
          </a:xfrm>
          <a:prstGeom prst="rect">
            <a:avLst/>
          </a:prstGeom>
        </p:spPr>
      </p:pic>
      <p:sp>
        <p:nvSpPr>
          <p:cNvPr id="21" name="1 Título"/>
          <p:cNvSpPr>
            <a:spLocks noGrp="1"/>
          </p:cNvSpPr>
          <p:nvPr>
            <p:ph type="title"/>
          </p:nvPr>
        </p:nvSpPr>
        <p:spPr>
          <a:xfrm>
            <a:off x="0"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to="" calcmode="lin" valueType="num">
                                      <p:cBhvr>
                                        <p:cTn id="7" dur="1" fill="hold"/>
                                        <p:tgtEl>
                                          <p:spTgt spid="19"/>
                                        </p:tgtEl>
                                        <p:attrNameLst>
                                          <p:attrName/>
                                        </p:attrNameLst>
                                      </p:cBhvr>
                                    </p:anim>
                                  </p:childTnLst>
                                </p:cTn>
                              </p:par>
                            </p:childTnLst>
                          </p:cTn>
                        </p:par>
                        <p:par>
                          <p:cTn id="8" fill="hold">
                            <p:stCondLst>
                              <p:cond delay="0"/>
                            </p:stCondLst>
                            <p:childTnLst>
                              <p:par>
                                <p:cTn id="9" presetID="4"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ox(in)">
                                      <p:cBhvr>
                                        <p:cTn id="11" dur="500"/>
                                        <p:tgtEl>
                                          <p:spTgt spid="18"/>
                                        </p:tgtEl>
                                      </p:cBhvr>
                                    </p:animEffect>
                                  </p:childTnLst>
                                </p:cTn>
                              </p:par>
                            </p:childTnLst>
                          </p:cTn>
                        </p:par>
                        <p:par>
                          <p:cTn id="12" fill="hold">
                            <p:stCondLst>
                              <p:cond delay="500"/>
                            </p:stCondLst>
                            <p:childTnLst>
                              <p:par>
                                <p:cTn id="13" presetID="9"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dissolv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785786" y="1214422"/>
            <a:ext cx="7786742" cy="1554272"/>
          </a:xfrm>
          <a:prstGeom prst="rect">
            <a:avLst/>
          </a:prstGeom>
          <a:noFill/>
        </p:spPr>
        <p:txBody>
          <a:bodyPr wrap="square" rtlCol="0">
            <a:spAutoFit/>
          </a:bodyPr>
          <a:lstStyle/>
          <a:p>
            <a:pPr algn="just"/>
            <a:r>
              <a:rPr lang="es-ES_tradnl" sz="1900" b="1" dirty="0" smtClean="0">
                <a:latin typeface="Arial" pitchFamily="34" charset="0"/>
                <a:cs typeface="Arial" pitchFamily="34" charset="0"/>
              </a:rPr>
              <a:t>                                                         2 maneras de cálculo del COI:</a:t>
            </a:r>
            <a:endParaRPr lang="es-MX" sz="1900" dirty="0" smtClean="0">
              <a:latin typeface="Arial" pitchFamily="34" charset="0"/>
              <a:cs typeface="Arial" pitchFamily="34" charset="0"/>
            </a:endParaRPr>
          </a:p>
          <a:p>
            <a:pPr algn="just"/>
            <a:r>
              <a:rPr lang="es-ES_tradnl" sz="1900" i="1" dirty="0" smtClean="0">
                <a:latin typeface="Arial" pitchFamily="34" charset="0"/>
                <a:cs typeface="Arial" pitchFamily="34" charset="0"/>
              </a:rPr>
              <a:t> </a:t>
            </a:r>
            <a:endParaRPr lang="es-MX" sz="1900" dirty="0" smtClean="0">
              <a:latin typeface="Arial" pitchFamily="34" charset="0"/>
              <a:cs typeface="Arial" pitchFamily="34" charset="0"/>
            </a:endParaRPr>
          </a:p>
          <a:p>
            <a:pPr lvl="0" algn="just">
              <a:buFont typeface="Arial" pitchFamily="34" charset="0"/>
              <a:buChar char="•"/>
            </a:pPr>
            <a:r>
              <a:rPr lang="es-ES_tradnl" sz="1900" i="1" dirty="0" smtClean="0">
                <a:latin typeface="Arial" pitchFamily="34" charset="0"/>
                <a:cs typeface="Arial" pitchFamily="34" charset="0"/>
              </a:rPr>
              <a:t> Costos de operación indirectos (COI). </a:t>
            </a:r>
            <a:r>
              <a:rPr lang="es-ES_tradnl" sz="1900" dirty="0" smtClean="0">
                <a:latin typeface="Arial" pitchFamily="34" charset="0"/>
                <a:cs typeface="Arial" pitchFamily="34" charset="0"/>
              </a:rPr>
              <a:t>Sobre la base de experiencias previas se estiman en 15% de los COD. Así: Cuadro1.2.1 (otros proyectos en otros continentes)</a:t>
            </a:r>
            <a:endParaRPr lang="es-MX" sz="1900" dirty="0" smtClean="0">
              <a:latin typeface="Arial" pitchFamily="34" charset="0"/>
              <a:cs typeface="Arial" pitchFamily="34" charset="0"/>
            </a:endParaRPr>
          </a:p>
        </p:txBody>
      </p:sp>
      <p:sp>
        <p:nvSpPr>
          <p:cNvPr id="49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49153" name="Object 1"/>
          <p:cNvGraphicFramePr>
            <a:graphicFrameLocks noChangeAspect="1"/>
          </p:cNvGraphicFramePr>
          <p:nvPr/>
        </p:nvGraphicFramePr>
        <p:xfrm>
          <a:off x="2571736" y="3000372"/>
          <a:ext cx="2690012" cy="428628"/>
        </p:xfrm>
        <a:graphic>
          <a:graphicData uri="http://schemas.openxmlformats.org/presentationml/2006/ole">
            <p:oleObj spid="_x0000_s49153" name="Ecuación" r:id="rId3" imgW="1269449" imgH="203112" progId="Equation.3">
              <p:embed/>
            </p:oleObj>
          </a:graphicData>
        </a:graphic>
      </p:graphicFrame>
      <p:sp>
        <p:nvSpPr>
          <p:cNvPr id="8" name="7 CuadroTexto"/>
          <p:cNvSpPr txBox="1"/>
          <p:nvPr/>
        </p:nvSpPr>
        <p:spPr>
          <a:xfrm>
            <a:off x="785786" y="3857628"/>
            <a:ext cx="7715304" cy="1554272"/>
          </a:xfrm>
          <a:prstGeom prst="rect">
            <a:avLst/>
          </a:prstGeom>
          <a:noFill/>
        </p:spPr>
        <p:txBody>
          <a:bodyPr wrap="square" rtlCol="0">
            <a:spAutoFit/>
          </a:bodyPr>
          <a:lstStyle/>
          <a:p>
            <a:pPr algn="just"/>
            <a:r>
              <a:rPr lang="es-ES_tradnl" sz="1900" dirty="0" smtClean="0">
                <a:latin typeface="Arial" pitchFamily="34" charset="0"/>
                <a:cs typeface="Arial" pitchFamily="34" charset="0"/>
              </a:rPr>
              <a:t>(1).- Las COI, se van calculando, columna por columna o sea, se le calculan el 15% a toda la fila de los COD y/o</a:t>
            </a:r>
            <a:endParaRPr lang="es-MX" sz="1900" dirty="0" smtClean="0">
              <a:latin typeface="Arial" pitchFamily="34" charset="0"/>
              <a:cs typeface="Arial" pitchFamily="34" charset="0"/>
            </a:endParaRPr>
          </a:p>
          <a:p>
            <a:pPr algn="just"/>
            <a:r>
              <a:rPr lang="es-ES_tradnl" sz="1900" dirty="0" smtClean="0">
                <a:latin typeface="Arial" pitchFamily="34" charset="0"/>
                <a:cs typeface="Arial" pitchFamily="34" charset="0"/>
              </a:rPr>
              <a:t> </a:t>
            </a:r>
            <a:endParaRPr lang="es-MX" sz="1900" dirty="0" smtClean="0">
              <a:latin typeface="Arial" pitchFamily="34" charset="0"/>
              <a:cs typeface="Arial" pitchFamily="34" charset="0"/>
            </a:endParaRPr>
          </a:p>
          <a:p>
            <a:pPr algn="just"/>
            <a:r>
              <a:rPr lang="es-ES_tradnl" sz="1900" dirty="0" smtClean="0">
                <a:latin typeface="Arial" pitchFamily="34" charset="0"/>
                <a:cs typeface="Arial" pitchFamily="34" charset="0"/>
              </a:rPr>
              <a:t>(2).- Se calcula el 15% del COD, de la columna 0 y a partir de ese valor (234 =</a:t>
            </a:r>
            <a:r>
              <a:rPr lang="es-ES_tradnl" sz="1900" dirty="0" err="1" smtClean="0">
                <a:latin typeface="Arial" pitchFamily="34" charset="0"/>
                <a:cs typeface="Arial" pitchFamily="34" charset="0"/>
              </a:rPr>
              <a:t>Vp</a:t>
            </a:r>
            <a:r>
              <a:rPr lang="es-ES_tradnl" sz="1900" dirty="0" smtClean="0">
                <a:latin typeface="Arial" pitchFamily="34" charset="0"/>
                <a:cs typeface="Arial" pitchFamily="34" charset="0"/>
              </a:rPr>
              <a:t>) se hace la proyección, empleando la Ecuación:   </a:t>
            </a:r>
            <a:endParaRPr lang="es-MX" sz="1900" dirty="0" smtClean="0">
              <a:latin typeface="Arial" pitchFamily="34" charset="0"/>
              <a:cs typeface="Arial" pitchFamily="34" charset="0"/>
            </a:endParaRPr>
          </a:p>
        </p:txBody>
      </p:sp>
      <p:sp>
        <p:nvSpPr>
          <p:cNvPr id="491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49155" name="Object 3"/>
          <p:cNvGraphicFramePr>
            <a:graphicFrameLocks noChangeAspect="1"/>
          </p:cNvGraphicFramePr>
          <p:nvPr/>
        </p:nvGraphicFramePr>
        <p:xfrm>
          <a:off x="3500430" y="5715016"/>
          <a:ext cx="2357455" cy="474883"/>
        </p:xfrm>
        <a:graphic>
          <a:graphicData uri="http://schemas.openxmlformats.org/presentationml/2006/ole">
            <p:oleObj spid="_x0000_s49155" name="Ecuación" r:id="rId4" imgW="1066337" imgH="215806" progId="Equation.3">
              <p:embed/>
            </p:oleObj>
          </a:graphicData>
        </a:graphic>
      </p:graphicFrame>
      <p:pic>
        <p:nvPicPr>
          <p:cNvPr id="11" name="10 Imagen" descr="depreciacion.jpg"/>
          <p:cNvPicPr>
            <a:picLocks noChangeAspect="1"/>
          </p:cNvPicPr>
          <p:nvPr/>
        </p:nvPicPr>
        <p:blipFill>
          <a:blip r:embed="rId5"/>
          <a:stretch>
            <a:fillRect/>
          </a:stretch>
        </p:blipFill>
        <p:spPr>
          <a:xfrm>
            <a:off x="642910" y="428604"/>
            <a:ext cx="1285884" cy="1285884"/>
          </a:xfrm>
          <a:prstGeom prst="rect">
            <a:avLst/>
          </a:prstGeom>
        </p:spPr>
      </p:pic>
      <p:pic>
        <p:nvPicPr>
          <p:cNvPr id="12" name="11 Imagen" descr="images (14).jpg"/>
          <p:cNvPicPr>
            <a:picLocks noChangeAspect="1"/>
          </p:cNvPicPr>
          <p:nvPr/>
        </p:nvPicPr>
        <p:blipFill>
          <a:blip r:embed="rId6"/>
          <a:stretch>
            <a:fillRect/>
          </a:stretch>
        </p:blipFill>
        <p:spPr>
          <a:xfrm>
            <a:off x="7072330" y="2643182"/>
            <a:ext cx="1031191" cy="1151330"/>
          </a:xfrm>
          <a:prstGeom prst="rect">
            <a:avLst/>
          </a:prstGeom>
        </p:spPr>
      </p:pic>
      <p:sp>
        <p:nvSpPr>
          <p:cNvPr id="13" name="1 Título"/>
          <p:cNvSpPr>
            <a:spLocks noGrp="1"/>
          </p:cNvSpPr>
          <p:nvPr>
            <p:ph type="title"/>
          </p:nvPr>
        </p:nvSpPr>
        <p:spPr>
          <a:xfrm>
            <a:off x="2714612"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childTnLst>
                          </p:cTn>
                        </p:par>
                        <p:par>
                          <p:cTn id="8" fill="hold">
                            <p:stCondLst>
                              <p:cond delay="500"/>
                            </p:stCondLst>
                            <p:childTnLst>
                              <p:par>
                                <p:cTn id="9" presetID="11" presetClass="entr" presetSubtype="0" fill="hold" nodeType="afterEffect">
                                  <p:stCondLst>
                                    <p:cond delay="0"/>
                                  </p:stCondLst>
                                  <p:childTnLst>
                                    <p:set>
                                      <p:cBhvr>
                                        <p:cTn id="10" dur="2000">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785786" y="1142984"/>
            <a:ext cx="6357982" cy="384721"/>
          </a:xfrm>
          <a:prstGeom prst="rect">
            <a:avLst/>
          </a:prstGeom>
          <a:noFill/>
        </p:spPr>
        <p:txBody>
          <a:bodyPr wrap="square" rtlCol="0">
            <a:spAutoFit/>
          </a:bodyPr>
          <a:lstStyle/>
          <a:p>
            <a:pPr algn="just"/>
            <a:r>
              <a:rPr lang="es-ES_tradnl" sz="1900" dirty="0" smtClean="0">
                <a:latin typeface="Arial" pitchFamily="34" charset="0"/>
                <a:cs typeface="Arial" pitchFamily="34" charset="0"/>
              </a:rPr>
              <a:t>(3).- Algunos cálculos (columna 0, cuadro 1.2.1)</a:t>
            </a:r>
            <a:endParaRPr lang="es-MX" sz="1900" dirty="0" smtClean="0">
              <a:latin typeface="Arial" pitchFamily="34" charset="0"/>
              <a:cs typeface="Arial" pitchFamily="34" charset="0"/>
            </a:endParaRPr>
          </a:p>
        </p:txBody>
      </p:sp>
      <p:sp>
        <p:nvSpPr>
          <p:cNvPr id="501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50177" name="Object 1"/>
          <p:cNvGraphicFramePr>
            <a:graphicFrameLocks noChangeAspect="1"/>
          </p:cNvGraphicFramePr>
          <p:nvPr/>
        </p:nvGraphicFramePr>
        <p:xfrm>
          <a:off x="1571604" y="1857364"/>
          <a:ext cx="3571900" cy="583167"/>
        </p:xfrm>
        <a:graphic>
          <a:graphicData uri="http://schemas.openxmlformats.org/presentationml/2006/ole">
            <p:oleObj spid="_x0000_s50177" name="Ecuación" r:id="rId3" imgW="2590800" imgH="393700" progId="Equation.3">
              <p:embed/>
            </p:oleObj>
          </a:graphicData>
        </a:graphic>
      </p:graphicFrame>
      <p:sp>
        <p:nvSpPr>
          <p:cNvPr id="8" name="7 CuadroTexto"/>
          <p:cNvSpPr txBox="1"/>
          <p:nvPr/>
        </p:nvSpPr>
        <p:spPr>
          <a:xfrm>
            <a:off x="857224" y="2928934"/>
            <a:ext cx="6286544" cy="984885"/>
          </a:xfrm>
          <a:prstGeom prst="rect">
            <a:avLst/>
          </a:prstGeom>
          <a:noFill/>
        </p:spPr>
        <p:txBody>
          <a:bodyPr wrap="square" rtlCol="0">
            <a:spAutoFit/>
          </a:bodyPr>
          <a:lstStyle/>
          <a:p>
            <a:r>
              <a:rPr lang="es-MX" sz="2000" dirty="0" smtClean="0">
                <a:latin typeface="Arial" pitchFamily="34" charset="0"/>
                <a:cs typeface="Arial" pitchFamily="34" charset="0"/>
              </a:rPr>
              <a:t>(</a:t>
            </a:r>
            <a:r>
              <a:rPr lang="es-MX" sz="1900" dirty="0" smtClean="0">
                <a:latin typeface="Arial" pitchFamily="34" charset="0"/>
                <a:cs typeface="Arial" pitchFamily="34" charset="0"/>
              </a:rPr>
              <a:t>4).- Al final en la columna 9 y/o 21(Cuadro 1.2.1 y 1.2.2)</a:t>
            </a:r>
          </a:p>
          <a:p>
            <a:endParaRPr lang="es-MX" sz="1900" dirty="0" smtClean="0">
              <a:latin typeface="Arial" pitchFamily="34" charset="0"/>
              <a:cs typeface="Arial" pitchFamily="34" charset="0"/>
            </a:endParaRPr>
          </a:p>
          <a:p>
            <a:r>
              <a:rPr lang="es-MX" sz="1900" dirty="0" smtClean="0">
                <a:latin typeface="Arial" pitchFamily="34" charset="0"/>
                <a:cs typeface="Arial" pitchFamily="34" charset="0"/>
              </a:rPr>
              <a:t>Tenemos:</a:t>
            </a:r>
          </a:p>
        </p:txBody>
      </p:sp>
      <p:sp>
        <p:nvSpPr>
          <p:cNvPr id="501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50179" name="Object 3"/>
          <p:cNvGraphicFramePr>
            <a:graphicFrameLocks noChangeAspect="1"/>
          </p:cNvGraphicFramePr>
          <p:nvPr/>
        </p:nvGraphicFramePr>
        <p:xfrm>
          <a:off x="2214546" y="3714752"/>
          <a:ext cx="4526312" cy="1714512"/>
        </p:xfrm>
        <a:graphic>
          <a:graphicData uri="http://schemas.openxmlformats.org/presentationml/2006/ole">
            <p:oleObj spid="_x0000_s50179" name="Ecuación" r:id="rId4" imgW="2895600" imgH="1117600" progId="Equation.3">
              <p:embed/>
            </p:oleObj>
          </a:graphicData>
        </a:graphic>
      </p:graphicFrame>
      <p:sp>
        <p:nvSpPr>
          <p:cNvPr id="11" name="10 CuadroTexto"/>
          <p:cNvSpPr txBox="1"/>
          <p:nvPr/>
        </p:nvSpPr>
        <p:spPr>
          <a:xfrm>
            <a:off x="1071538" y="5572140"/>
            <a:ext cx="5929354" cy="384721"/>
          </a:xfrm>
          <a:prstGeom prst="rect">
            <a:avLst/>
          </a:prstGeom>
          <a:noFill/>
        </p:spPr>
        <p:txBody>
          <a:bodyPr wrap="square" rtlCol="0">
            <a:spAutoFit/>
          </a:bodyPr>
          <a:lstStyle/>
          <a:p>
            <a:pPr algn="just"/>
            <a:r>
              <a:rPr lang="es-MX" sz="1900" dirty="0" smtClean="0">
                <a:latin typeface="Arial" pitchFamily="34" charset="0"/>
                <a:cs typeface="Arial" pitchFamily="34" charset="0"/>
              </a:rPr>
              <a:t>(5).- Dado que COT = COD + COI</a:t>
            </a:r>
          </a:p>
        </p:txBody>
      </p:sp>
      <p:pic>
        <p:nvPicPr>
          <p:cNvPr id="10" name="9 Imagen" descr="img_[38_8].gif"/>
          <p:cNvPicPr>
            <a:picLocks noChangeAspect="1"/>
          </p:cNvPicPr>
          <p:nvPr/>
        </p:nvPicPr>
        <p:blipFill>
          <a:blip r:embed="rId5"/>
          <a:stretch>
            <a:fillRect/>
          </a:stretch>
        </p:blipFill>
        <p:spPr>
          <a:xfrm>
            <a:off x="6500826" y="1285860"/>
            <a:ext cx="2381267" cy="1428760"/>
          </a:xfrm>
          <a:prstGeom prst="rect">
            <a:avLst/>
          </a:prstGeom>
        </p:spPr>
      </p:pic>
      <p:pic>
        <p:nvPicPr>
          <p:cNvPr id="12" name="11 Imagen" descr="alimentos cuba.gif"/>
          <p:cNvPicPr>
            <a:picLocks noChangeAspect="1"/>
          </p:cNvPicPr>
          <p:nvPr/>
        </p:nvPicPr>
        <p:blipFill>
          <a:blip r:embed="rId6"/>
          <a:stretch>
            <a:fillRect/>
          </a:stretch>
        </p:blipFill>
        <p:spPr>
          <a:xfrm>
            <a:off x="6929454" y="4000504"/>
            <a:ext cx="1758461" cy="1443042"/>
          </a:xfrm>
          <a:prstGeom prst="rect">
            <a:avLst/>
          </a:prstGeom>
        </p:spPr>
      </p:pic>
      <p:sp>
        <p:nvSpPr>
          <p:cNvPr id="13" name="1 Título"/>
          <p:cNvSpPr>
            <a:spLocks noGrp="1"/>
          </p:cNvSpPr>
          <p:nvPr>
            <p:ph type="title"/>
          </p:nvPr>
        </p:nvSpPr>
        <p:spPr>
          <a:xfrm>
            <a:off x="0"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500"/>
                                        <p:tgtEl>
                                          <p:spTgt spid="1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linds(horizontal)">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51201" name="Object 1"/>
          <p:cNvGraphicFramePr>
            <a:graphicFrameLocks noChangeAspect="1"/>
          </p:cNvGraphicFramePr>
          <p:nvPr/>
        </p:nvGraphicFramePr>
        <p:xfrm>
          <a:off x="3786182" y="2000240"/>
          <a:ext cx="4572032" cy="944610"/>
        </p:xfrm>
        <a:graphic>
          <a:graphicData uri="http://schemas.openxmlformats.org/presentationml/2006/ole">
            <p:oleObj spid="_x0000_s51201" name="Ecuación" r:id="rId3" imgW="3149600" imgH="660400" progId="Equation.3">
              <p:embed/>
            </p:oleObj>
          </a:graphicData>
        </a:graphic>
      </p:graphicFrame>
      <p:sp>
        <p:nvSpPr>
          <p:cNvPr id="7" name="6 CuadroTexto"/>
          <p:cNvSpPr txBox="1"/>
          <p:nvPr/>
        </p:nvSpPr>
        <p:spPr>
          <a:xfrm>
            <a:off x="571472" y="3429000"/>
            <a:ext cx="7858180" cy="677108"/>
          </a:xfrm>
          <a:prstGeom prst="rect">
            <a:avLst/>
          </a:prstGeom>
          <a:noFill/>
        </p:spPr>
        <p:txBody>
          <a:bodyPr wrap="square" rtlCol="0">
            <a:spAutoFit/>
          </a:bodyPr>
          <a:lstStyle/>
          <a:p>
            <a:pPr lvl="0" algn="just"/>
            <a:r>
              <a:rPr lang="es-MX" sz="1900" b="1" dirty="0" smtClean="0">
                <a:latin typeface="Arial" pitchFamily="34" charset="0"/>
                <a:cs typeface="Arial" pitchFamily="34" charset="0"/>
              </a:rPr>
              <a:t>Costo total anual (CTA). </a:t>
            </a:r>
            <a:r>
              <a:rPr lang="es-ES_tradnl" sz="1900" dirty="0" smtClean="0">
                <a:latin typeface="Arial" pitchFamily="34" charset="0"/>
                <a:cs typeface="Arial" pitchFamily="34" charset="0"/>
              </a:rPr>
              <a:t>Es la suma de lo que corresponde a este periodo (1 año) en concepto de CK, CM y CO.</a:t>
            </a:r>
            <a:endParaRPr lang="es-MX" sz="1900" dirty="0" smtClean="0">
              <a:latin typeface="Arial" pitchFamily="34" charset="0"/>
              <a:cs typeface="Arial" pitchFamily="34" charset="0"/>
            </a:endParaRPr>
          </a:p>
        </p:txBody>
      </p:sp>
      <p:sp>
        <p:nvSpPr>
          <p:cNvPr id="512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51203" name="Object 3"/>
          <p:cNvGraphicFramePr>
            <a:graphicFrameLocks noChangeAspect="1"/>
          </p:cNvGraphicFramePr>
          <p:nvPr/>
        </p:nvGraphicFramePr>
        <p:xfrm>
          <a:off x="1571604" y="4500570"/>
          <a:ext cx="3343298" cy="357190"/>
        </p:xfrm>
        <a:graphic>
          <a:graphicData uri="http://schemas.openxmlformats.org/presentationml/2006/ole">
            <p:oleObj spid="_x0000_s51203" name="Ecuación" r:id="rId4" imgW="1459866" imgH="177723" progId="Equation.3">
              <p:embed/>
            </p:oleObj>
          </a:graphicData>
        </a:graphic>
      </p:graphicFrame>
      <p:sp>
        <p:nvSpPr>
          <p:cNvPr id="5120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51205" name="Object 5"/>
          <p:cNvGraphicFramePr>
            <a:graphicFrameLocks noChangeAspect="1"/>
          </p:cNvGraphicFramePr>
          <p:nvPr/>
        </p:nvGraphicFramePr>
        <p:xfrm>
          <a:off x="1071538" y="5214950"/>
          <a:ext cx="5301239" cy="642942"/>
        </p:xfrm>
        <a:graphic>
          <a:graphicData uri="http://schemas.openxmlformats.org/presentationml/2006/ole">
            <p:oleObj spid="_x0000_s51205" name="Ecuación" r:id="rId5" imgW="3035300" imgH="368300" progId="Equation.3">
              <p:embed/>
            </p:oleObj>
          </a:graphicData>
        </a:graphic>
      </p:graphicFrame>
      <p:sp>
        <p:nvSpPr>
          <p:cNvPr id="12" name="11 CuadroTexto"/>
          <p:cNvSpPr txBox="1"/>
          <p:nvPr/>
        </p:nvSpPr>
        <p:spPr>
          <a:xfrm>
            <a:off x="3786182" y="1214422"/>
            <a:ext cx="3429024" cy="384721"/>
          </a:xfrm>
          <a:prstGeom prst="rect">
            <a:avLst/>
          </a:prstGeom>
          <a:noFill/>
        </p:spPr>
        <p:txBody>
          <a:bodyPr wrap="square" rtlCol="0">
            <a:spAutoFit/>
          </a:bodyPr>
          <a:lstStyle/>
          <a:p>
            <a:pPr algn="just"/>
            <a:r>
              <a:rPr lang="es-MX" sz="1900" dirty="0" smtClean="0">
                <a:latin typeface="Arial" pitchFamily="34" charset="0"/>
                <a:cs typeface="Arial" pitchFamily="34" charset="0"/>
              </a:rPr>
              <a:t>Los COT son entonces:</a:t>
            </a:r>
          </a:p>
        </p:txBody>
      </p:sp>
      <p:pic>
        <p:nvPicPr>
          <p:cNvPr id="11" name="10 Imagen" descr="images (16).jpg"/>
          <p:cNvPicPr>
            <a:picLocks noChangeAspect="1"/>
          </p:cNvPicPr>
          <p:nvPr/>
        </p:nvPicPr>
        <p:blipFill>
          <a:blip r:embed="rId6"/>
          <a:stretch>
            <a:fillRect/>
          </a:stretch>
        </p:blipFill>
        <p:spPr>
          <a:xfrm>
            <a:off x="714348" y="1142984"/>
            <a:ext cx="2628900" cy="1743075"/>
          </a:xfrm>
          <a:prstGeom prst="rect">
            <a:avLst/>
          </a:prstGeom>
        </p:spPr>
      </p:pic>
      <p:pic>
        <p:nvPicPr>
          <p:cNvPr id="14" name="13 Imagen" descr="images (17).jpg"/>
          <p:cNvPicPr>
            <a:picLocks noChangeAspect="1"/>
          </p:cNvPicPr>
          <p:nvPr/>
        </p:nvPicPr>
        <p:blipFill>
          <a:blip r:embed="rId7"/>
          <a:stretch>
            <a:fillRect/>
          </a:stretch>
        </p:blipFill>
        <p:spPr>
          <a:xfrm>
            <a:off x="6715140" y="4214818"/>
            <a:ext cx="1240424" cy="1714512"/>
          </a:xfrm>
          <a:prstGeom prst="rect">
            <a:avLst/>
          </a:prstGeom>
        </p:spPr>
      </p:pic>
      <p:sp>
        <p:nvSpPr>
          <p:cNvPr id="13" name="1 Título"/>
          <p:cNvSpPr>
            <a:spLocks noGrp="1"/>
          </p:cNvSpPr>
          <p:nvPr>
            <p:ph type="title"/>
          </p:nvPr>
        </p:nvSpPr>
        <p:spPr>
          <a:xfrm>
            <a:off x="2714612"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500"/>
                                        <p:tgtEl>
                                          <p:spTgt spid="11"/>
                                        </p:tgtEl>
                                      </p:cBhvr>
                                    </p:animEffect>
                                  </p:childTnLst>
                                </p:cTn>
                              </p:par>
                            </p:childTnLst>
                          </p:cTn>
                        </p:par>
                        <p:par>
                          <p:cTn id="8" fill="hold">
                            <p:stCondLst>
                              <p:cond delay="500"/>
                            </p:stCondLst>
                            <p:childTnLst>
                              <p:par>
                                <p:cTn id="9" presetID="24"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to="" calcmode="lin" valueType="num">
                                      <p:cBhvr>
                                        <p:cTn id="11" dur="1" fill="hold"/>
                                        <p:tgtEl>
                                          <p:spTgt spid="1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71472" y="1285860"/>
            <a:ext cx="7858180" cy="384721"/>
          </a:xfrm>
          <a:prstGeom prst="rect">
            <a:avLst/>
          </a:prstGeom>
          <a:noFill/>
        </p:spPr>
        <p:txBody>
          <a:bodyPr wrap="square" rtlCol="0">
            <a:spAutoFit/>
          </a:bodyPr>
          <a:lstStyle/>
          <a:p>
            <a:pPr algn="just"/>
            <a:r>
              <a:rPr lang="es-MX" sz="1900" b="1" dirty="0" smtClean="0">
                <a:latin typeface="Arial" pitchFamily="34" charset="0"/>
                <a:cs typeface="Arial" pitchFamily="34" charset="0"/>
              </a:rPr>
              <a:t>1.3 CÁLCULO DELCOSTO POR UNIDAD DE PRODUCTO: CUP</a:t>
            </a:r>
            <a:endParaRPr lang="es-MX" sz="1900" dirty="0" smtClean="0">
              <a:latin typeface="Arial" pitchFamily="34" charset="0"/>
              <a:cs typeface="Arial" pitchFamily="34" charset="0"/>
            </a:endParaRPr>
          </a:p>
        </p:txBody>
      </p:sp>
      <p:sp>
        <p:nvSpPr>
          <p:cNvPr id="522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52225" name="Object 1"/>
          <p:cNvGraphicFramePr>
            <a:graphicFrameLocks noChangeAspect="1"/>
          </p:cNvGraphicFramePr>
          <p:nvPr/>
        </p:nvGraphicFramePr>
        <p:xfrm>
          <a:off x="2285984" y="1928802"/>
          <a:ext cx="4222780" cy="1000132"/>
        </p:xfrm>
        <a:graphic>
          <a:graphicData uri="http://schemas.openxmlformats.org/presentationml/2006/ole">
            <p:oleObj spid="_x0000_s52225" name="Ecuación" r:id="rId3" imgW="2603500" imgH="635000" progId="Equation.3">
              <p:embed/>
            </p:oleObj>
          </a:graphicData>
        </a:graphic>
      </p:graphicFrame>
      <p:sp>
        <p:nvSpPr>
          <p:cNvPr id="8" name="7 CuadroTexto"/>
          <p:cNvSpPr txBox="1"/>
          <p:nvPr/>
        </p:nvSpPr>
        <p:spPr>
          <a:xfrm>
            <a:off x="928662" y="3571876"/>
            <a:ext cx="3857652" cy="2139047"/>
          </a:xfrm>
          <a:prstGeom prst="rect">
            <a:avLst/>
          </a:prstGeom>
          <a:noFill/>
        </p:spPr>
        <p:txBody>
          <a:bodyPr wrap="square" rtlCol="0">
            <a:spAutoFit/>
          </a:bodyPr>
          <a:lstStyle/>
          <a:p>
            <a:pPr lvl="0" algn="just"/>
            <a:r>
              <a:rPr lang="es-MX" sz="1900" b="1" dirty="0" smtClean="0">
                <a:latin typeface="Arial" pitchFamily="34" charset="0"/>
                <a:cs typeface="Arial" pitchFamily="34" charset="0"/>
              </a:rPr>
              <a:t>vi) Servicios anuales prestados (SAP).</a:t>
            </a:r>
            <a:r>
              <a:rPr lang="es-MX" sz="1900" dirty="0" smtClean="0">
                <a:latin typeface="Arial" pitchFamily="34" charset="0"/>
                <a:cs typeface="Arial" pitchFamily="34" charset="0"/>
              </a:rPr>
              <a:t> </a:t>
            </a:r>
            <a:r>
              <a:rPr lang="es-ES_tradnl" sz="1900" dirty="0" smtClean="0">
                <a:latin typeface="Arial" pitchFamily="34" charset="0"/>
                <a:cs typeface="Arial" pitchFamily="34" charset="0"/>
              </a:rPr>
              <a:t>Son el número de almuerzos [raciones (incluye: desayuno, almuerzo y merienda)] proporcionados durante un año lectivo (9 meses) a los alumnos beneficiarios.</a:t>
            </a:r>
            <a:endParaRPr lang="es-MX" sz="1900" dirty="0" smtClean="0">
              <a:latin typeface="Arial" pitchFamily="34" charset="0"/>
              <a:cs typeface="Arial" pitchFamily="34" charset="0"/>
            </a:endParaRPr>
          </a:p>
        </p:txBody>
      </p:sp>
      <p:sp>
        <p:nvSpPr>
          <p:cNvPr id="522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52227" name="Object 3"/>
          <p:cNvGraphicFramePr>
            <a:graphicFrameLocks noChangeAspect="1"/>
          </p:cNvGraphicFramePr>
          <p:nvPr/>
        </p:nvGraphicFramePr>
        <p:xfrm>
          <a:off x="4714876" y="5500702"/>
          <a:ext cx="3929090" cy="417529"/>
        </p:xfrm>
        <a:graphic>
          <a:graphicData uri="http://schemas.openxmlformats.org/presentationml/2006/ole">
            <p:oleObj spid="_x0000_s52227" name="Ecuación" r:id="rId4" imgW="1803240" imgH="190440" progId="Equation.3">
              <p:embed/>
            </p:oleObj>
          </a:graphicData>
        </a:graphic>
      </p:graphicFrame>
      <p:pic>
        <p:nvPicPr>
          <p:cNvPr id="10" name="9 Imagen" descr="Garfield comiendo.gif"/>
          <p:cNvPicPr>
            <a:picLocks noChangeAspect="1"/>
          </p:cNvPicPr>
          <p:nvPr/>
        </p:nvPicPr>
        <p:blipFill>
          <a:blip r:embed="rId5"/>
          <a:stretch>
            <a:fillRect/>
          </a:stretch>
        </p:blipFill>
        <p:spPr>
          <a:xfrm>
            <a:off x="5786446" y="3429000"/>
            <a:ext cx="2071702" cy="1564135"/>
          </a:xfrm>
          <a:prstGeom prst="rect">
            <a:avLst/>
          </a:prstGeom>
        </p:spPr>
      </p:pic>
      <p:sp>
        <p:nvSpPr>
          <p:cNvPr id="11" name="1 Título"/>
          <p:cNvSpPr>
            <a:spLocks noGrp="1"/>
          </p:cNvSpPr>
          <p:nvPr>
            <p:ph type="title"/>
          </p:nvPr>
        </p:nvSpPr>
        <p:spPr>
          <a:xfrm>
            <a:off x="0"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12" name="11 Imagen" descr="imagenes-estrellas.gif"/>
          <p:cNvPicPr>
            <a:picLocks noChangeAspect="1"/>
          </p:cNvPicPr>
          <p:nvPr/>
        </p:nvPicPr>
        <p:blipFill>
          <a:blip r:embed="rId6"/>
          <a:stretch>
            <a:fillRect/>
          </a:stretch>
        </p:blipFill>
        <p:spPr>
          <a:xfrm>
            <a:off x="7072330" y="0"/>
            <a:ext cx="1690689" cy="1090767"/>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714348" y="1285860"/>
            <a:ext cx="6858048" cy="2862322"/>
          </a:xfrm>
          <a:prstGeom prst="rect">
            <a:avLst/>
          </a:prstGeom>
          <a:noFill/>
        </p:spPr>
        <p:txBody>
          <a:bodyPr wrap="square" rtlCol="0">
            <a:spAutoFit/>
          </a:bodyPr>
          <a:lstStyle/>
          <a:p>
            <a:pPr algn="just"/>
            <a:r>
              <a:rPr lang="es-ES_tradnl" sz="1900" dirty="0" smtClean="0">
                <a:latin typeface="Arial" pitchFamily="34" charset="0"/>
                <a:cs typeface="Arial" pitchFamily="34" charset="0"/>
              </a:rPr>
              <a:t>Las metas programáticas (normas técnicas) consisten en dar almuerzos de </a:t>
            </a:r>
            <a:r>
              <a:rPr lang="es-ES_tradnl" sz="1900" b="1" dirty="0" smtClean="0">
                <a:latin typeface="Arial" pitchFamily="34" charset="0"/>
                <a:cs typeface="Arial" pitchFamily="34" charset="0"/>
              </a:rPr>
              <a:t>500 calorías</a:t>
            </a:r>
            <a:r>
              <a:rPr lang="es-ES_tradnl" sz="1900" dirty="0" smtClean="0">
                <a:latin typeface="Arial" pitchFamily="34" charset="0"/>
                <a:cs typeface="Arial" pitchFamily="34" charset="0"/>
              </a:rPr>
              <a:t> a los 440 alumnos, durante los 9 meses de operación del comedor.</a:t>
            </a:r>
            <a:r>
              <a:rPr lang="es-ES_tradnl" sz="1900" b="1" dirty="0" smtClean="0">
                <a:latin typeface="Arial" pitchFamily="34" charset="0"/>
                <a:cs typeface="Arial" pitchFamily="34" charset="0"/>
              </a:rPr>
              <a:t> (Reglas, normas y nutriología).</a:t>
            </a:r>
          </a:p>
          <a:p>
            <a:pPr algn="just"/>
            <a:endParaRPr lang="es-ES_tradnl" sz="2000" b="1" dirty="0" smtClean="0">
              <a:latin typeface="Arial" pitchFamily="34" charset="0"/>
              <a:cs typeface="Arial" pitchFamily="34" charset="0"/>
            </a:endParaRPr>
          </a:p>
          <a:p>
            <a:pPr algn="just"/>
            <a:endParaRPr lang="es-ES_tradnl" sz="2000" b="1" dirty="0" smtClean="0">
              <a:latin typeface="Arial" pitchFamily="34" charset="0"/>
              <a:cs typeface="Arial" pitchFamily="34" charset="0"/>
            </a:endParaRPr>
          </a:p>
          <a:p>
            <a:pPr algn="just"/>
            <a:endParaRPr lang="es-ES_tradnl" sz="2000" b="1" dirty="0" smtClean="0">
              <a:latin typeface="Arial" pitchFamily="34" charset="0"/>
              <a:cs typeface="Arial" pitchFamily="34" charset="0"/>
            </a:endParaRPr>
          </a:p>
          <a:p>
            <a:pPr algn="just"/>
            <a:endParaRPr lang="es-ES_tradnl" sz="2000" dirty="0" smtClean="0">
              <a:latin typeface="Arial" pitchFamily="34" charset="0"/>
              <a:cs typeface="Arial" pitchFamily="34" charset="0"/>
            </a:endParaRPr>
          </a:p>
          <a:p>
            <a:pPr algn="just"/>
            <a:r>
              <a:rPr lang="es-ES_tradnl" sz="1900" dirty="0" smtClean="0">
                <a:latin typeface="Arial" pitchFamily="34" charset="0"/>
                <a:cs typeface="Arial" pitchFamily="34" charset="0"/>
              </a:rPr>
              <a:t>El cálculo de los SAP, se hace  del siguiente modo:</a:t>
            </a:r>
            <a:endParaRPr lang="es-MX" sz="1900" dirty="0" smtClean="0">
              <a:latin typeface="Arial" pitchFamily="34" charset="0"/>
              <a:cs typeface="Arial" pitchFamily="34" charset="0"/>
            </a:endParaRPr>
          </a:p>
        </p:txBody>
      </p:sp>
      <p:graphicFrame>
        <p:nvGraphicFramePr>
          <p:cNvPr id="115714" name="Object 2"/>
          <p:cNvGraphicFramePr>
            <a:graphicFrameLocks noChangeAspect="1"/>
          </p:cNvGraphicFramePr>
          <p:nvPr/>
        </p:nvGraphicFramePr>
        <p:xfrm>
          <a:off x="857224" y="4643446"/>
          <a:ext cx="1571625" cy="1092200"/>
        </p:xfrm>
        <a:graphic>
          <a:graphicData uri="http://schemas.openxmlformats.org/presentationml/2006/ole">
            <p:oleObj spid="_x0000_s115714" name="Ecuación" r:id="rId3" imgW="914400" imgH="558800" progId="Equation.3">
              <p:embed/>
            </p:oleObj>
          </a:graphicData>
        </a:graphic>
      </p:graphicFrame>
      <p:graphicFrame>
        <p:nvGraphicFramePr>
          <p:cNvPr id="115715" name="Object 3"/>
          <p:cNvGraphicFramePr>
            <a:graphicFrameLocks noChangeAspect="1"/>
          </p:cNvGraphicFramePr>
          <p:nvPr/>
        </p:nvGraphicFramePr>
        <p:xfrm>
          <a:off x="3428992" y="4786322"/>
          <a:ext cx="2828925" cy="785812"/>
        </p:xfrm>
        <a:graphic>
          <a:graphicData uri="http://schemas.openxmlformats.org/presentationml/2006/ole">
            <p:oleObj spid="_x0000_s115715" name="Ecuación" r:id="rId4" imgW="1625600" imgH="393700" progId="Equation.3">
              <p:embed/>
            </p:oleObj>
          </a:graphicData>
        </a:graphic>
      </p:graphicFrame>
      <p:sp>
        <p:nvSpPr>
          <p:cNvPr id="8" name="7 CuadroTexto"/>
          <p:cNvSpPr txBox="1"/>
          <p:nvPr/>
        </p:nvSpPr>
        <p:spPr>
          <a:xfrm>
            <a:off x="6715140" y="4214818"/>
            <a:ext cx="1785950" cy="1846659"/>
          </a:xfrm>
          <a:prstGeom prst="rect">
            <a:avLst/>
          </a:prstGeom>
          <a:noFill/>
          <a:ln w="19050">
            <a:solidFill>
              <a:schemeClr val="tx1"/>
            </a:solidFill>
          </a:ln>
        </p:spPr>
        <p:txBody>
          <a:bodyPr wrap="square" rtlCol="0">
            <a:spAutoFit/>
          </a:bodyPr>
          <a:lstStyle/>
          <a:p>
            <a:r>
              <a:rPr lang="es-ES_tradnl" sz="1900" b="1" dirty="0" smtClean="0">
                <a:latin typeface="Arial" pitchFamily="34" charset="0"/>
                <a:cs typeface="Arial" pitchFamily="34" charset="0"/>
              </a:rPr>
              <a:t>Restricción:</a:t>
            </a:r>
            <a:endParaRPr lang="es-MX" sz="1900" dirty="0" smtClean="0">
              <a:latin typeface="Arial" pitchFamily="34" charset="0"/>
              <a:cs typeface="Arial" pitchFamily="34" charset="0"/>
            </a:endParaRPr>
          </a:p>
          <a:p>
            <a:r>
              <a:rPr lang="es-ES_tradnl" sz="1900" dirty="0" smtClean="0">
                <a:latin typeface="Arial" pitchFamily="34" charset="0"/>
                <a:cs typeface="Arial" pitchFamily="34" charset="0"/>
              </a:rPr>
              <a:t>-Sábados</a:t>
            </a:r>
            <a:endParaRPr lang="es-MX" sz="1900" dirty="0" smtClean="0">
              <a:latin typeface="Arial" pitchFamily="34" charset="0"/>
              <a:cs typeface="Arial" pitchFamily="34" charset="0"/>
            </a:endParaRPr>
          </a:p>
          <a:p>
            <a:r>
              <a:rPr lang="es-ES_tradnl" sz="1900" dirty="0" smtClean="0">
                <a:latin typeface="Arial" pitchFamily="34" charset="0"/>
                <a:cs typeface="Arial" pitchFamily="34" charset="0"/>
              </a:rPr>
              <a:t>-Domingos</a:t>
            </a:r>
            <a:endParaRPr lang="es-MX" sz="1900" dirty="0" smtClean="0">
              <a:latin typeface="Arial" pitchFamily="34" charset="0"/>
              <a:cs typeface="Arial" pitchFamily="34" charset="0"/>
            </a:endParaRPr>
          </a:p>
          <a:p>
            <a:r>
              <a:rPr lang="es-ES_tradnl" sz="1900" dirty="0" smtClean="0">
                <a:latin typeface="Arial" pitchFamily="34" charset="0"/>
                <a:cs typeface="Arial" pitchFamily="34" charset="0"/>
              </a:rPr>
              <a:t>-Feriados</a:t>
            </a:r>
            <a:endParaRPr lang="es-MX" sz="1900" dirty="0" smtClean="0">
              <a:latin typeface="Arial" pitchFamily="34" charset="0"/>
              <a:cs typeface="Arial" pitchFamily="34" charset="0"/>
            </a:endParaRPr>
          </a:p>
          <a:p>
            <a:r>
              <a:rPr lang="es-ES_tradnl" sz="1900" dirty="0" smtClean="0">
                <a:latin typeface="Arial" pitchFamily="34" charset="0"/>
                <a:cs typeface="Arial" pitchFamily="34" charset="0"/>
              </a:rPr>
              <a:t>-Otros</a:t>
            </a:r>
            <a:endParaRPr lang="es-MX" sz="1900" dirty="0" smtClean="0">
              <a:latin typeface="Arial" pitchFamily="34" charset="0"/>
              <a:cs typeface="Arial" pitchFamily="34" charset="0"/>
            </a:endParaRPr>
          </a:p>
          <a:p>
            <a:r>
              <a:rPr lang="es-ES_tradnl" sz="1900" dirty="0" smtClean="0">
                <a:latin typeface="Arial" pitchFamily="34" charset="0"/>
                <a:cs typeface="Arial" pitchFamily="34" charset="0"/>
              </a:rPr>
              <a:t>-E + F + D</a:t>
            </a:r>
            <a:endParaRPr lang="es-MX" sz="1900" dirty="0" smtClean="0">
              <a:latin typeface="Arial" pitchFamily="34" charset="0"/>
              <a:cs typeface="Arial" pitchFamily="34" charset="0"/>
            </a:endParaRPr>
          </a:p>
        </p:txBody>
      </p:sp>
      <p:cxnSp>
        <p:nvCxnSpPr>
          <p:cNvPr id="9" name="8 Conector recto de flecha"/>
          <p:cNvCxnSpPr/>
          <p:nvPr/>
        </p:nvCxnSpPr>
        <p:spPr>
          <a:xfrm>
            <a:off x="2643174" y="5072074"/>
            <a:ext cx="571504"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0" name="9 Imagen" descr="colorear-deliciosa-merienda.gif"/>
          <p:cNvPicPr>
            <a:picLocks noChangeAspect="1"/>
          </p:cNvPicPr>
          <p:nvPr/>
        </p:nvPicPr>
        <p:blipFill>
          <a:blip r:embed="rId5"/>
          <a:stretch>
            <a:fillRect/>
          </a:stretch>
        </p:blipFill>
        <p:spPr>
          <a:xfrm>
            <a:off x="3428992" y="2357430"/>
            <a:ext cx="1714512" cy="1257309"/>
          </a:xfrm>
          <a:prstGeom prst="rect">
            <a:avLst/>
          </a:prstGeom>
        </p:spPr>
      </p:pic>
      <p:sp>
        <p:nvSpPr>
          <p:cNvPr id="11" name="1 Título"/>
          <p:cNvSpPr>
            <a:spLocks noGrp="1"/>
          </p:cNvSpPr>
          <p:nvPr>
            <p:ph type="title"/>
          </p:nvPr>
        </p:nvSpPr>
        <p:spPr>
          <a:xfrm>
            <a:off x="2714612"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12" name="11 Imagen" descr="GIF040.gif"/>
          <p:cNvPicPr>
            <a:picLocks noChangeAspect="1"/>
          </p:cNvPicPr>
          <p:nvPr/>
        </p:nvPicPr>
        <p:blipFill>
          <a:blip r:embed="rId6"/>
          <a:stretch>
            <a:fillRect/>
          </a:stretch>
        </p:blipFill>
        <p:spPr>
          <a:xfrm>
            <a:off x="785786" y="214290"/>
            <a:ext cx="838200" cy="800100"/>
          </a:xfrm>
          <a:prstGeom prst="rect">
            <a:avLst/>
          </a:prstGeom>
        </p:spPr>
      </p:pic>
      <p:pic>
        <p:nvPicPr>
          <p:cNvPr id="13" name="12 Imagen" descr="Gatos-02.gif"/>
          <p:cNvPicPr>
            <a:picLocks noChangeAspect="1"/>
          </p:cNvPicPr>
          <p:nvPr/>
        </p:nvPicPr>
        <p:blipFill>
          <a:blip r:embed="rId7"/>
          <a:stretch>
            <a:fillRect/>
          </a:stretch>
        </p:blipFill>
        <p:spPr>
          <a:xfrm>
            <a:off x="6786578" y="2285992"/>
            <a:ext cx="1681163" cy="1412575"/>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2" name="11 CuadroTexto"/>
          <p:cNvSpPr txBox="1"/>
          <p:nvPr/>
        </p:nvSpPr>
        <p:spPr>
          <a:xfrm>
            <a:off x="1000100" y="1142984"/>
            <a:ext cx="6286544" cy="1261884"/>
          </a:xfrm>
          <a:prstGeom prst="rect">
            <a:avLst/>
          </a:prstGeom>
          <a:noFill/>
        </p:spPr>
        <p:txBody>
          <a:bodyPr wrap="square" rtlCol="0">
            <a:spAutoFit/>
          </a:bodyPr>
          <a:lstStyle/>
          <a:p>
            <a:pPr algn="just"/>
            <a:r>
              <a:rPr lang="es-MX" sz="1900" dirty="0" smtClean="0">
                <a:latin typeface="Arial" pitchFamily="34" charset="0"/>
                <a:cs typeface="Arial" pitchFamily="34" charset="0"/>
              </a:rPr>
              <a:t>El SAP = 39 semanas*5 (d/s) * 440 (alumnos)</a:t>
            </a:r>
          </a:p>
          <a:p>
            <a:pPr algn="just"/>
            <a:r>
              <a:rPr lang="es-MX" sz="1900" dirty="0" smtClean="0">
                <a:latin typeface="Arial" pitchFamily="34" charset="0"/>
                <a:cs typeface="Arial" pitchFamily="34" charset="0"/>
              </a:rPr>
              <a:t> </a:t>
            </a:r>
          </a:p>
          <a:p>
            <a:pPr algn="just"/>
            <a:endParaRPr lang="es-MX" sz="1900" dirty="0" smtClean="0">
              <a:latin typeface="Arial" pitchFamily="34" charset="0"/>
              <a:cs typeface="Arial" pitchFamily="34" charset="0"/>
            </a:endParaRPr>
          </a:p>
          <a:p>
            <a:pPr algn="just"/>
            <a:r>
              <a:rPr lang="es-MX" sz="1900" dirty="0" smtClean="0">
                <a:latin typeface="Arial" pitchFamily="34" charset="0"/>
                <a:cs typeface="Arial" pitchFamily="34" charset="0"/>
              </a:rPr>
              <a:t>SAP = 85,800 almuerzos previstos </a:t>
            </a:r>
            <a:endParaRPr lang="es-MX" sz="1900" dirty="0">
              <a:latin typeface="Arial" pitchFamily="34" charset="0"/>
              <a:cs typeface="Arial" pitchFamily="34" charset="0"/>
            </a:endParaRPr>
          </a:p>
        </p:txBody>
      </p:sp>
      <p:sp>
        <p:nvSpPr>
          <p:cNvPr id="5325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53254" name="Object 6"/>
          <p:cNvGraphicFramePr>
            <a:graphicFrameLocks noChangeAspect="1"/>
          </p:cNvGraphicFramePr>
          <p:nvPr/>
        </p:nvGraphicFramePr>
        <p:xfrm>
          <a:off x="5143504" y="1714488"/>
          <a:ext cx="2369651" cy="1214446"/>
        </p:xfrm>
        <a:graphic>
          <a:graphicData uri="http://schemas.openxmlformats.org/presentationml/2006/ole">
            <p:oleObj spid="_x0000_s53254" name="Ecuación" r:id="rId3" imgW="1346200" imgH="711200" progId="Equation.3">
              <p:embed/>
            </p:oleObj>
          </a:graphicData>
        </a:graphic>
      </p:graphicFrame>
      <p:sp>
        <p:nvSpPr>
          <p:cNvPr id="15" name="14 CuadroTexto"/>
          <p:cNvSpPr txBox="1"/>
          <p:nvPr/>
        </p:nvSpPr>
        <p:spPr>
          <a:xfrm>
            <a:off x="7500958" y="2143116"/>
            <a:ext cx="571504" cy="369332"/>
          </a:xfrm>
          <a:prstGeom prst="rect">
            <a:avLst/>
          </a:prstGeom>
          <a:noFill/>
        </p:spPr>
        <p:txBody>
          <a:bodyPr wrap="square" rtlCol="0">
            <a:spAutoFit/>
          </a:bodyPr>
          <a:lstStyle/>
          <a:p>
            <a:r>
              <a:rPr lang="es-MX" baseline="30000" dirty="0" smtClean="0">
                <a:hlinkClick r:id="" action="ppaction://hlinkfile"/>
              </a:rPr>
              <a:t>(*)</a:t>
            </a:r>
            <a:endParaRPr lang="es-MX" dirty="0" smtClean="0"/>
          </a:p>
        </p:txBody>
      </p:sp>
      <p:sp>
        <p:nvSpPr>
          <p:cNvPr id="16" name="15 Marcador de pie de página"/>
          <p:cNvSpPr>
            <a:spLocks noGrp="1"/>
          </p:cNvSpPr>
          <p:nvPr>
            <p:ph type="ftr" sz="quarter" idx="11"/>
          </p:nvPr>
        </p:nvSpPr>
        <p:spPr>
          <a:xfrm>
            <a:off x="642910" y="6434158"/>
            <a:ext cx="4691082" cy="423842"/>
          </a:xfrm>
        </p:spPr>
        <p:txBody>
          <a:bodyPr/>
          <a:lstStyle/>
          <a:p>
            <a:pPr algn="just"/>
            <a:r>
              <a:rPr lang="es-MX" baseline="30000" dirty="0" smtClean="0">
                <a:solidFill>
                  <a:schemeClr val="tx1"/>
                </a:solidFill>
                <a:latin typeface="Arial" pitchFamily="34" charset="0"/>
                <a:cs typeface="Arial" pitchFamily="34" charset="0"/>
                <a:hlinkClick r:id="" action="ppaction://hlinkfile"/>
              </a:rPr>
              <a:t>(*) </a:t>
            </a:r>
            <a:r>
              <a:rPr lang="es-ES_tradnl" dirty="0" smtClean="0">
                <a:solidFill>
                  <a:schemeClr val="tx1"/>
                </a:solidFill>
                <a:latin typeface="Arial" pitchFamily="34" charset="0"/>
                <a:cs typeface="Arial" pitchFamily="34" charset="0"/>
              </a:rPr>
              <a:t>Los SAP, son la primera oferta de un comedor en cantidad</a:t>
            </a:r>
            <a:endParaRPr lang="es-MX" dirty="0">
              <a:solidFill>
                <a:schemeClr val="tx1"/>
              </a:solidFill>
              <a:latin typeface="Arial" pitchFamily="34" charset="0"/>
              <a:cs typeface="Arial" pitchFamily="34" charset="0"/>
            </a:endParaRPr>
          </a:p>
        </p:txBody>
      </p:sp>
      <p:cxnSp>
        <p:nvCxnSpPr>
          <p:cNvPr id="20" name="19 Conector recto"/>
          <p:cNvCxnSpPr/>
          <p:nvPr/>
        </p:nvCxnSpPr>
        <p:spPr>
          <a:xfrm>
            <a:off x="357158" y="6429396"/>
            <a:ext cx="8501122" cy="1588"/>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1142976" y="3214686"/>
            <a:ext cx="7429552" cy="677108"/>
          </a:xfrm>
          <a:prstGeom prst="rect">
            <a:avLst/>
          </a:prstGeom>
          <a:noFill/>
        </p:spPr>
        <p:txBody>
          <a:bodyPr wrap="square" rtlCol="0">
            <a:spAutoFit/>
          </a:bodyPr>
          <a:lstStyle/>
          <a:p>
            <a:pPr lvl="0" algn="just"/>
            <a:r>
              <a:rPr lang="es-MX" sz="1900" b="1" dirty="0" err="1" smtClean="0">
                <a:latin typeface="Arial" pitchFamily="34" charset="0"/>
                <a:cs typeface="Arial" pitchFamily="34" charset="0"/>
              </a:rPr>
              <a:t>vii</a:t>
            </a:r>
            <a:r>
              <a:rPr lang="es-MX" sz="1900" b="1" dirty="0" smtClean="0">
                <a:latin typeface="Arial" pitchFamily="34" charset="0"/>
                <a:cs typeface="Arial" pitchFamily="34" charset="0"/>
              </a:rPr>
              <a:t>) Costos por unidad de servicios (CUS). </a:t>
            </a:r>
            <a:r>
              <a:rPr lang="es-MX" sz="1900" dirty="0" smtClean="0">
                <a:latin typeface="Arial" pitchFamily="34" charset="0"/>
                <a:cs typeface="Arial" pitchFamily="34" charset="0"/>
              </a:rPr>
              <a:t>Recuérdese que (sin especificar de nutriólogos):</a:t>
            </a:r>
          </a:p>
        </p:txBody>
      </p:sp>
      <p:graphicFrame>
        <p:nvGraphicFramePr>
          <p:cNvPr id="2" name="Object 7"/>
          <p:cNvGraphicFramePr>
            <a:graphicFrameLocks noChangeAspect="1"/>
          </p:cNvGraphicFramePr>
          <p:nvPr/>
        </p:nvGraphicFramePr>
        <p:xfrm>
          <a:off x="1928794" y="4071942"/>
          <a:ext cx="1857388" cy="603250"/>
        </p:xfrm>
        <a:graphic>
          <a:graphicData uri="http://schemas.openxmlformats.org/presentationml/2006/ole">
            <p:oleObj spid="_x0000_s53255" name="Ecuación" r:id="rId4" imgW="799753" imgH="393529" progId="Equation.3">
              <p:embed/>
            </p:oleObj>
          </a:graphicData>
        </a:graphic>
      </p:graphicFrame>
      <p:graphicFrame>
        <p:nvGraphicFramePr>
          <p:cNvPr id="53256" name="Object 8"/>
          <p:cNvGraphicFramePr>
            <a:graphicFrameLocks noChangeAspect="1"/>
          </p:cNvGraphicFramePr>
          <p:nvPr/>
        </p:nvGraphicFramePr>
        <p:xfrm>
          <a:off x="4000496" y="5500702"/>
          <a:ext cx="3643316" cy="657225"/>
        </p:xfrm>
        <a:graphic>
          <a:graphicData uri="http://schemas.openxmlformats.org/presentationml/2006/ole">
            <p:oleObj spid="_x0000_s53256" name="Ecuación" r:id="rId5" imgW="2095500" imgH="419100" progId="Equation.3">
              <p:embed/>
            </p:oleObj>
          </a:graphicData>
        </a:graphic>
      </p:graphicFrame>
      <p:pic>
        <p:nvPicPr>
          <p:cNvPr id="22" name="21 Imagen" descr="images (19).jpg"/>
          <p:cNvPicPr>
            <a:picLocks noChangeAspect="1"/>
          </p:cNvPicPr>
          <p:nvPr/>
        </p:nvPicPr>
        <p:blipFill>
          <a:blip r:embed="rId6"/>
          <a:stretch>
            <a:fillRect/>
          </a:stretch>
        </p:blipFill>
        <p:spPr>
          <a:xfrm>
            <a:off x="2000232" y="4857760"/>
            <a:ext cx="1214446" cy="1421763"/>
          </a:xfrm>
          <a:prstGeom prst="rect">
            <a:avLst/>
          </a:prstGeom>
        </p:spPr>
      </p:pic>
      <p:pic>
        <p:nvPicPr>
          <p:cNvPr id="23" name="22 Imagen" descr="descarga (2).jpg"/>
          <p:cNvPicPr>
            <a:picLocks noChangeAspect="1"/>
          </p:cNvPicPr>
          <p:nvPr/>
        </p:nvPicPr>
        <p:blipFill>
          <a:blip r:embed="rId7"/>
          <a:stretch>
            <a:fillRect/>
          </a:stretch>
        </p:blipFill>
        <p:spPr>
          <a:xfrm>
            <a:off x="5643570" y="3786190"/>
            <a:ext cx="1886870" cy="1538292"/>
          </a:xfrm>
          <a:prstGeom prst="rect">
            <a:avLst/>
          </a:prstGeom>
        </p:spPr>
      </p:pic>
      <p:sp>
        <p:nvSpPr>
          <p:cNvPr id="19" name="1 Título"/>
          <p:cNvSpPr>
            <a:spLocks noGrp="1"/>
          </p:cNvSpPr>
          <p:nvPr>
            <p:ph type="title"/>
          </p:nvPr>
        </p:nvSpPr>
        <p:spPr>
          <a:xfrm>
            <a:off x="0"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18" name="17 Imagen" descr="gifs-estrellas.gif"/>
          <p:cNvPicPr>
            <a:picLocks noChangeAspect="1"/>
          </p:cNvPicPr>
          <p:nvPr/>
        </p:nvPicPr>
        <p:blipFill>
          <a:blip r:embed="rId8"/>
          <a:stretch>
            <a:fillRect/>
          </a:stretch>
        </p:blipFill>
        <p:spPr>
          <a:xfrm>
            <a:off x="7215206" y="357166"/>
            <a:ext cx="1381127" cy="1321078"/>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heckerboard(across)">
                                      <p:cBhvr>
                                        <p:cTn id="7" dur="500"/>
                                        <p:tgtEl>
                                          <p:spTgt spid="2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dissolve">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542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0" name="9 CuadroTexto"/>
          <p:cNvSpPr txBox="1"/>
          <p:nvPr/>
        </p:nvSpPr>
        <p:spPr>
          <a:xfrm>
            <a:off x="857224" y="1285860"/>
            <a:ext cx="7429552" cy="1554272"/>
          </a:xfrm>
          <a:prstGeom prst="rect">
            <a:avLst/>
          </a:prstGeom>
          <a:noFill/>
        </p:spPr>
        <p:txBody>
          <a:bodyPr wrap="square" rtlCol="0">
            <a:spAutoFit/>
          </a:bodyPr>
          <a:lstStyle/>
          <a:p>
            <a:pPr lvl="0" algn="just"/>
            <a:r>
              <a:rPr lang="es-MX" sz="1900" b="1" dirty="0" err="1" smtClean="0">
                <a:latin typeface="Arial" pitchFamily="34" charset="0"/>
                <a:cs typeface="Arial" pitchFamily="34" charset="0"/>
              </a:rPr>
              <a:t>viii</a:t>
            </a:r>
            <a:r>
              <a:rPr lang="es-MX" sz="1900" b="1" dirty="0" smtClean="0">
                <a:latin typeface="Arial" pitchFamily="34" charset="0"/>
                <a:cs typeface="Arial" pitchFamily="34" charset="0"/>
              </a:rPr>
              <a:t>) Oferta total anual (OTA). </a:t>
            </a:r>
            <a:r>
              <a:rPr lang="es-ES_tradnl" sz="1900" dirty="0" smtClean="0">
                <a:latin typeface="Arial" pitchFamily="34" charset="0"/>
                <a:cs typeface="Arial" pitchFamily="34" charset="0"/>
              </a:rPr>
              <a:t>Es igual al producto de los SAP por el número de calorías por ración.</a:t>
            </a:r>
          </a:p>
          <a:p>
            <a:pPr lvl="0" algn="just"/>
            <a:endParaRPr lang="es-MX" sz="1900" dirty="0" smtClean="0">
              <a:latin typeface="Arial" pitchFamily="34" charset="0"/>
              <a:cs typeface="Arial" pitchFamily="34" charset="0"/>
            </a:endParaRPr>
          </a:p>
          <a:p>
            <a:pPr algn="just"/>
            <a:r>
              <a:rPr lang="es-ES_tradnl" sz="1900" dirty="0" smtClean="0">
                <a:latin typeface="Arial" pitchFamily="34" charset="0"/>
                <a:cs typeface="Arial" pitchFamily="34" charset="0"/>
              </a:rPr>
              <a:t>        Para que sea oferta, especificar (calorías x ración, proteínas y tabla de nutriología).</a:t>
            </a:r>
            <a:endParaRPr lang="es-MX" sz="1900" dirty="0" smtClean="0">
              <a:latin typeface="Arial" pitchFamily="34" charset="0"/>
              <a:cs typeface="Arial" pitchFamily="34" charset="0"/>
            </a:endParaRPr>
          </a:p>
        </p:txBody>
      </p:sp>
      <p:sp>
        <p:nvSpPr>
          <p:cNvPr id="542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54277" name="Object 5"/>
          <p:cNvGraphicFramePr>
            <a:graphicFrameLocks noChangeAspect="1"/>
          </p:cNvGraphicFramePr>
          <p:nvPr/>
        </p:nvGraphicFramePr>
        <p:xfrm>
          <a:off x="1785918" y="3143248"/>
          <a:ext cx="6215106" cy="1000132"/>
        </p:xfrm>
        <a:graphic>
          <a:graphicData uri="http://schemas.openxmlformats.org/presentationml/2006/ole">
            <p:oleObj spid="_x0000_s54277" name="Ecuación" r:id="rId4" imgW="4203700" imgH="660400" progId="Equation.3">
              <p:embed/>
            </p:oleObj>
          </a:graphicData>
        </a:graphic>
      </p:graphicFrame>
      <p:pic>
        <p:nvPicPr>
          <p:cNvPr id="11" name="10 Imagen" descr="images (21).jpg"/>
          <p:cNvPicPr>
            <a:picLocks noChangeAspect="1"/>
          </p:cNvPicPr>
          <p:nvPr/>
        </p:nvPicPr>
        <p:blipFill>
          <a:blip r:embed="rId5"/>
          <a:stretch>
            <a:fillRect/>
          </a:stretch>
        </p:blipFill>
        <p:spPr>
          <a:xfrm>
            <a:off x="1571604" y="4286256"/>
            <a:ext cx="2000264" cy="1666887"/>
          </a:xfrm>
          <a:prstGeom prst="rect">
            <a:avLst/>
          </a:prstGeom>
        </p:spPr>
      </p:pic>
      <p:pic>
        <p:nvPicPr>
          <p:cNvPr id="12" name="11 Imagen" descr="desayuno.gif"/>
          <p:cNvPicPr>
            <a:picLocks noChangeAspect="1"/>
          </p:cNvPicPr>
          <p:nvPr/>
        </p:nvPicPr>
        <p:blipFill>
          <a:blip r:embed="rId6"/>
          <a:stretch>
            <a:fillRect/>
          </a:stretch>
        </p:blipFill>
        <p:spPr>
          <a:xfrm>
            <a:off x="6072198" y="4071941"/>
            <a:ext cx="1643074" cy="2133863"/>
          </a:xfrm>
          <a:prstGeom prst="rect">
            <a:avLst/>
          </a:prstGeom>
        </p:spPr>
      </p:pic>
      <p:sp>
        <p:nvSpPr>
          <p:cNvPr id="13" name="1 Título"/>
          <p:cNvSpPr>
            <a:spLocks noGrp="1"/>
          </p:cNvSpPr>
          <p:nvPr>
            <p:ph type="title"/>
          </p:nvPr>
        </p:nvSpPr>
        <p:spPr>
          <a:xfrm>
            <a:off x="2714612"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14" name="Mozart - carmen.mp3">
            <a:hlinkClick r:id="" action="ppaction://media"/>
          </p:cNvPr>
          <p:cNvPicPr>
            <a:picLocks noRot="1" noChangeAspect="1"/>
          </p:cNvPicPr>
          <p:nvPr>
            <a:audioFile r:link="rId2"/>
          </p:nvPr>
        </p:nvPicPr>
        <p:blipFill>
          <a:blip r:embed="rId7"/>
          <a:stretch>
            <a:fillRect/>
          </a:stretch>
        </p:blipFill>
        <p:spPr>
          <a:xfrm>
            <a:off x="857224" y="0"/>
            <a:ext cx="304800" cy="304800"/>
          </a:xfrm>
          <a:prstGeom prst="rect">
            <a:avLst/>
          </a:prstGeom>
        </p:spPr>
      </p:pic>
      <p:pic>
        <p:nvPicPr>
          <p:cNvPr id="15" name="14 Imagen" descr="gifs-luna-estrellas.gif"/>
          <p:cNvPicPr>
            <a:picLocks noChangeAspect="1"/>
          </p:cNvPicPr>
          <p:nvPr/>
        </p:nvPicPr>
        <p:blipFill>
          <a:blip r:embed="rId8"/>
          <a:stretch>
            <a:fillRect/>
          </a:stretch>
        </p:blipFill>
        <p:spPr>
          <a:xfrm>
            <a:off x="1000100" y="-214338"/>
            <a:ext cx="952500" cy="133350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par>
                                <p:cTn id="7" presetID="22" presetClass="entr" presetSubtype="4"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wipe(down)">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12" showWhenStopped="0">
                <p:cTn id="10" fill="hold" display="0">
                  <p:stCondLst>
                    <p:cond delay="indefinite"/>
                  </p:stCondLst>
                  <p:endCondLst>
                    <p:cond evt="onPrev" delay="0">
                      <p:tgtEl>
                        <p:sldTgt/>
                      </p:tgtEl>
                    </p:cond>
                    <p:cond evt="onStopAudio" delay="0">
                      <p:tgtEl>
                        <p:sldTgt/>
                      </p:tgtEl>
                    </p:cond>
                  </p:endCondLst>
                </p:cTn>
                <p:tgtEl>
                  <p:spTgt spid="14"/>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71472" y="1142984"/>
            <a:ext cx="8001056" cy="5170646"/>
          </a:xfrm>
          <a:prstGeom prst="rect">
            <a:avLst/>
          </a:prstGeom>
          <a:noFill/>
        </p:spPr>
        <p:txBody>
          <a:bodyPr wrap="square" rtlCol="0">
            <a:spAutoFit/>
          </a:bodyPr>
          <a:lstStyle/>
          <a:p>
            <a:pPr algn="just"/>
            <a:r>
              <a:rPr lang="es-MX" sz="2000" b="1" dirty="0" smtClean="0">
                <a:latin typeface="Arial" pitchFamily="34" charset="0"/>
                <a:cs typeface="Arial" pitchFamily="34" charset="0"/>
              </a:rPr>
              <a:t>Comparación entre proyectos:</a:t>
            </a:r>
            <a:endParaRPr lang="es-MX" sz="2000" dirty="0" smtClean="0">
              <a:latin typeface="Arial" pitchFamily="34" charset="0"/>
              <a:cs typeface="Arial" pitchFamily="34" charset="0"/>
            </a:endParaRPr>
          </a:p>
          <a:p>
            <a:pPr algn="just"/>
            <a:r>
              <a:rPr lang="es-MX" sz="2000" b="1" dirty="0" smtClean="0">
                <a:latin typeface="Arial" pitchFamily="34" charset="0"/>
                <a:cs typeface="Arial" pitchFamily="34" charset="0"/>
              </a:rPr>
              <a:t> </a:t>
            </a:r>
            <a:endParaRPr lang="es-MX" sz="2000" dirty="0" smtClean="0">
              <a:latin typeface="Arial" pitchFamily="34" charset="0"/>
              <a:cs typeface="Arial" pitchFamily="34" charset="0"/>
            </a:endParaRPr>
          </a:p>
          <a:p>
            <a:pPr algn="just"/>
            <a:r>
              <a:rPr lang="es-ES_tradnl" sz="2000" dirty="0" smtClean="0">
                <a:latin typeface="Arial" pitchFamily="34" charset="0"/>
                <a:cs typeface="Arial" pitchFamily="34" charset="0"/>
              </a:rPr>
              <a:t>Si la cantidad de calorías de las raciones entregadas por los distintos comedores difieren entre sí, sus cotos no son comparables en forma directa. (era moderna nos alimentan mejor)</a:t>
            </a:r>
            <a:endParaRPr lang="es-MX" sz="2000" dirty="0" smtClean="0">
              <a:latin typeface="Arial" pitchFamily="34" charset="0"/>
              <a:cs typeface="Arial" pitchFamily="34" charset="0"/>
            </a:endParaRPr>
          </a:p>
          <a:p>
            <a:pPr algn="just"/>
            <a:r>
              <a:rPr lang="es-ES_tradnl" sz="2000" dirty="0" smtClean="0">
                <a:latin typeface="Arial" pitchFamily="34" charset="0"/>
                <a:cs typeface="Arial" pitchFamily="34" charset="0"/>
              </a:rPr>
              <a:t> </a:t>
            </a:r>
            <a:endParaRPr lang="es-MX" sz="2000" dirty="0" smtClean="0">
              <a:latin typeface="Arial" pitchFamily="34" charset="0"/>
              <a:cs typeface="Arial" pitchFamily="34" charset="0"/>
            </a:endParaRPr>
          </a:p>
          <a:p>
            <a:pPr algn="just"/>
            <a:r>
              <a:rPr lang="es-ES_tradnl" sz="2000" dirty="0" smtClean="0">
                <a:latin typeface="Arial" pitchFamily="34" charset="0"/>
                <a:cs typeface="Arial" pitchFamily="34" charset="0"/>
              </a:rPr>
              <a:t>                           Ello obliga a encontrar una unidad de medida homogénea, como puede ser el costo por cada 1,000 calorías.</a:t>
            </a:r>
            <a:endParaRPr lang="es-MX" sz="2000" dirty="0" smtClean="0">
              <a:latin typeface="Arial" pitchFamily="34" charset="0"/>
              <a:cs typeface="Arial" pitchFamily="34" charset="0"/>
            </a:endParaRPr>
          </a:p>
          <a:p>
            <a:pPr algn="just"/>
            <a:r>
              <a:rPr lang="es-MX" sz="2000" b="1" dirty="0" smtClean="0">
                <a:latin typeface="Arial" pitchFamily="34" charset="0"/>
                <a:cs typeface="Arial" pitchFamily="34" charset="0"/>
              </a:rPr>
              <a:t> </a:t>
            </a:r>
          </a:p>
          <a:p>
            <a:pPr algn="just"/>
            <a:endParaRPr lang="es-MX" sz="2000" b="1" dirty="0" smtClean="0">
              <a:latin typeface="Arial" pitchFamily="34" charset="0"/>
              <a:cs typeface="Arial" pitchFamily="34" charset="0"/>
            </a:endParaRPr>
          </a:p>
          <a:p>
            <a:pPr algn="just"/>
            <a:endParaRPr lang="es-MX" sz="1400" dirty="0" smtClean="0">
              <a:latin typeface="Arial" pitchFamily="34" charset="0"/>
              <a:cs typeface="Arial" pitchFamily="34" charset="0"/>
            </a:endParaRPr>
          </a:p>
          <a:p>
            <a:pPr lvl="6" algn="just"/>
            <a:r>
              <a:rPr lang="es-ES_tradnl" sz="1900" dirty="0" smtClean="0">
                <a:latin typeface="Arial" pitchFamily="34" charset="0"/>
                <a:cs typeface="Arial" pitchFamily="34" charset="0"/>
              </a:rPr>
              <a:t>UM = Costo / 1,000 calorías.</a:t>
            </a:r>
            <a:endParaRPr lang="es-MX" sz="1900" dirty="0" smtClean="0">
              <a:latin typeface="Arial" pitchFamily="34" charset="0"/>
              <a:cs typeface="Arial" pitchFamily="34" charset="0"/>
            </a:endParaRPr>
          </a:p>
          <a:p>
            <a:pPr lvl="6" algn="just"/>
            <a:r>
              <a:rPr lang="es-ES_tradnl" sz="1900" b="1" dirty="0" smtClean="0">
                <a:latin typeface="Arial" pitchFamily="34" charset="0"/>
                <a:cs typeface="Arial" pitchFamily="34" charset="0"/>
              </a:rPr>
              <a:t>UM (OTA) = 42, 900,000 calorías/: 1,000cal.</a:t>
            </a:r>
            <a:endParaRPr lang="es-MX" sz="1900" dirty="0" smtClean="0">
              <a:latin typeface="Arial" pitchFamily="34" charset="0"/>
              <a:cs typeface="Arial" pitchFamily="34" charset="0"/>
            </a:endParaRPr>
          </a:p>
          <a:p>
            <a:pPr lvl="6" algn="just"/>
            <a:r>
              <a:rPr lang="es-ES_tradnl" sz="1900" dirty="0" smtClean="0">
                <a:latin typeface="Arial" pitchFamily="34" charset="0"/>
                <a:cs typeface="Arial" pitchFamily="34" charset="0"/>
              </a:rPr>
              <a:t>OTA = 42,900 Kilocalorías</a:t>
            </a:r>
            <a:r>
              <a:rPr lang="es-ES_tradnl" sz="2000" dirty="0" smtClean="0">
                <a:latin typeface="Arial" pitchFamily="34" charset="0"/>
                <a:cs typeface="Arial" pitchFamily="34" charset="0"/>
              </a:rPr>
              <a:t>.</a:t>
            </a:r>
          </a:p>
          <a:p>
            <a:pPr algn="r"/>
            <a:endParaRPr lang="es-ES_tradnl" sz="2000" dirty="0" smtClean="0">
              <a:latin typeface="Arial" pitchFamily="34" charset="0"/>
              <a:cs typeface="Arial" pitchFamily="34" charset="0"/>
            </a:endParaRPr>
          </a:p>
          <a:p>
            <a:pPr algn="r"/>
            <a:r>
              <a:rPr lang="es-MX" sz="2000" b="1" dirty="0" smtClean="0"/>
              <a:t> </a:t>
            </a:r>
            <a:r>
              <a:rPr lang="es-MX" sz="1900" b="1" dirty="0" smtClean="0">
                <a:latin typeface="Arial" pitchFamily="34" charset="0"/>
                <a:cs typeface="Arial" pitchFamily="34" charset="0"/>
              </a:rPr>
              <a:t>CUP?........</a:t>
            </a:r>
            <a:endParaRPr lang="es-MX" sz="1900" dirty="0" smtClean="0">
              <a:latin typeface="Arial" pitchFamily="34" charset="0"/>
              <a:cs typeface="Arial" pitchFamily="34" charset="0"/>
            </a:endParaRPr>
          </a:p>
          <a:p>
            <a:endParaRPr lang="es-MX" dirty="0"/>
          </a:p>
        </p:txBody>
      </p:sp>
      <p:pic>
        <p:nvPicPr>
          <p:cNvPr id="6" name="5 Imagen" descr="images (22).jpg"/>
          <p:cNvPicPr>
            <a:picLocks noChangeAspect="1"/>
          </p:cNvPicPr>
          <p:nvPr/>
        </p:nvPicPr>
        <p:blipFill>
          <a:blip r:embed="rId2"/>
          <a:stretch>
            <a:fillRect/>
          </a:stretch>
        </p:blipFill>
        <p:spPr>
          <a:xfrm>
            <a:off x="928662" y="4286256"/>
            <a:ext cx="2153511" cy="1500198"/>
          </a:xfrm>
          <a:prstGeom prst="rect">
            <a:avLst/>
          </a:prstGeom>
        </p:spPr>
      </p:pic>
      <p:sp>
        <p:nvSpPr>
          <p:cNvPr id="7" name="1 Título"/>
          <p:cNvSpPr>
            <a:spLocks noGrp="1"/>
          </p:cNvSpPr>
          <p:nvPr>
            <p:ph type="title"/>
          </p:nvPr>
        </p:nvSpPr>
        <p:spPr>
          <a:xfrm>
            <a:off x="0"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8" name="7 Imagen" descr="ncvnb.gif"/>
          <p:cNvPicPr>
            <a:picLocks noChangeAspect="1"/>
          </p:cNvPicPr>
          <p:nvPr/>
        </p:nvPicPr>
        <p:blipFill>
          <a:blip r:embed="rId3"/>
          <a:stretch>
            <a:fillRect/>
          </a:stretch>
        </p:blipFill>
        <p:spPr>
          <a:xfrm>
            <a:off x="7143768" y="285728"/>
            <a:ext cx="1309690" cy="1145979"/>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42910" y="1285860"/>
            <a:ext cx="7643866" cy="1292662"/>
          </a:xfrm>
          <a:prstGeom prst="rect">
            <a:avLst/>
          </a:prstGeom>
          <a:noFill/>
        </p:spPr>
        <p:txBody>
          <a:bodyPr wrap="square" rtlCol="0">
            <a:spAutoFit/>
          </a:bodyPr>
          <a:lstStyle/>
          <a:p>
            <a:pPr lvl="0" algn="just"/>
            <a:r>
              <a:rPr lang="es-MX" sz="1900" b="1" dirty="0" err="1" smtClean="0">
                <a:latin typeface="Arial" pitchFamily="34" charset="0"/>
                <a:cs typeface="Arial" pitchFamily="34" charset="0"/>
              </a:rPr>
              <a:t>ix</a:t>
            </a:r>
            <a:r>
              <a:rPr lang="es-MX" sz="1900" b="1" dirty="0" smtClean="0">
                <a:latin typeface="Arial" pitchFamily="34" charset="0"/>
                <a:cs typeface="Arial" pitchFamily="34" charset="0"/>
              </a:rPr>
              <a:t>)   Costo por unidad de producto (CUP).</a:t>
            </a:r>
            <a:r>
              <a:rPr lang="es-MX" sz="1900" dirty="0" smtClean="0">
                <a:latin typeface="Arial" pitchFamily="34" charset="0"/>
                <a:cs typeface="Arial" pitchFamily="34" charset="0"/>
              </a:rPr>
              <a:t> </a:t>
            </a:r>
            <a:r>
              <a:rPr lang="es-ES_tradnl" sz="1900" dirty="0" smtClean="0">
                <a:latin typeface="Arial" pitchFamily="34" charset="0"/>
                <a:cs typeface="Arial" pitchFamily="34" charset="0"/>
              </a:rPr>
              <a:t>Es el costo de cada 1,000 calorías que entrega el comedor a los escolares que asisten a él.</a:t>
            </a:r>
            <a:endParaRPr lang="es-MX" sz="1900" dirty="0" smtClean="0">
              <a:latin typeface="Arial" pitchFamily="34" charset="0"/>
              <a:cs typeface="Arial" pitchFamily="34" charset="0"/>
            </a:endParaRPr>
          </a:p>
          <a:p>
            <a:endParaRPr lang="es-MX" dirty="0"/>
          </a:p>
        </p:txBody>
      </p:sp>
      <p:sp>
        <p:nvSpPr>
          <p:cNvPr id="552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55297" name="Object 1"/>
          <p:cNvGraphicFramePr>
            <a:graphicFrameLocks noChangeAspect="1"/>
          </p:cNvGraphicFramePr>
          <p:nvPr/>
        </p:nvGraphicFramePr>
        <p:xfrm>
          <a:off x="3357554" y="2357430"/>
          <a:ext cx="1451805" cy="714380"/>
        </p:xfrm>
        <a:graphic>
          <a:graphicData uri="http://schemas.openxmlformats.org/presentationml/2006/ole">
            <p:oleObj spid="_x0000_s55297" name="Ecuación" r:id="rId3" imgW="812447" imgH="393529" progId="Equation.3">
              <p:embed/>
            </p:oleObj>
          </a:graphicData>
        </a:graphic>
      </p:graphicFrame>
      <p:sp>
        <p:nvSpPr>
          <p:cNvPr id="553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55299" name="Object 3"/>
          <p:cNvGraphicFramePr>
            <a:graphicFrameLocks noChangeAspect="1"/>
          </p:cNvGraphicFramePr>
          <p:nvPr/>
        </p:nvGraphicFramePr>
        <p:xfrm>
          <a:off x="571472" y="3357562"/>
          <a:ext cx="6286544" cy="1454738"/>
        </p:xfrm>
        <a:graphic>
          <a:graphicData uri="http://schemas.openxmlformats.org/presentationml/2006/ole">
            <p:oleObj spid="_x0000_s55299" name="Ecuación" r:id="rId4" imgW="3937000" imgH="914400" progId="Equation.3">
              <p:embed/>
            </p:oleObj>
          </a:graphicData>
        </a:graphic>
      </p:graphicFrame>
      <p:pic>
        <p:nvPicPr>
          <p:cNvPr id="8" name="7 Imagen" descr="descarga jpg"/>
          <p:cNvPicPr>
            <a:picLocks noChangeAspect="1"/>
          </p:cNvPicPr>
          <p:nvPr/>
        </p:nvPicPr>
        <p:blipFill>
          <a:blip r:embed="rId5"/>
          <a:stretch>
            <a:fillRect/>
          </a:stretch>
        </p:blipFill>
        <p:spPr>
          <a:xfrm>
            <a:off x="2643174" y="4929198"/>
            <a:ext cx="2357454" cy="1628076"/>
          </a:xfrm>
          <a:prstGeom prst="rect">
            <a:avLst/>
          </a:prstGeom>
        </p:spPr>
      </p:pic>
      <p:pic>
        <p:nvPicPr>
          <p:cNvPr id="9" name="8 Imagen" descr="images (20).jpg"/>
          <p:cNvPicPr>
            <a:picLocks noChangeAspect="1"/>
          </p:cNvPicPr>
          <p:nvPr/>
        </p:nvPicPr>
        <p:blipFill>
          <a:blip r:embed="rId6"/>
          <a:stretch>
            <a:fillRect/>
          </a:stretch>
        </p:blipFill>
        <p:spPr>
          <a:xfrm>
            <a:off x="6858016" y="2357430"/>
            <a:ext cx="1643074" cy="1918353"/>
          </a:xfrm>
          <a:prstGeom prst="rect">
            <a:avLst/>
          </a:prstGeom>
        </p:spPr>
      </p:pic>
      <p:sp>
        <p:nvSpPr>
          <p:cNvPr id="10" name="1 Título"/>
          <p:cNvSpPr>
            <a:spLocks noGrp="1"/>
          </p:cNvSpPr>
          <p:nvPr>
            <p:ph type="title"/>
          </p:nvPr>
        </p:nvSpPr>
        <p:spPr>
          <a:xfrm>
            <a:off x="2714612"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11" name="10 Imagen" descr="estrellas (26).gif"/>
          <p:cNvPicPr>
            <a:picLocks noChangeAspect="1"/>
          </p:cNvPicPr>
          <p:nvPr/>
        </p:nvPicPr>
        <p:blipFill>
          <a:blip r:embed="rId7"/>
          <a:stretch>
            <a:fillRect/>
          </a:stretch>
        </p:blipFill>
        <p:spPr>
          <a:xfrm>
            <a:off x="928662" y="285728"/>
            <a:ext cx="1190625" cy="95250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24"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to="" calcmode="lin" valueType="num">
                                      <p:cBhvr>
                                        <p:cTn id="13"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Marcador de contenido" descr="cats_67.gif"/>
          <p:cNvPicPr>
            <a:picLocks noGrp="1" noChangeAspect="1"/>
          </p:cNvPicPr>
          <p:nvPr>
            <p:ph idx="1"/>
          </p:nvPr>
        </p:nvPicPr>
        <p:blipFill>
          <a:blip r:embed="rId3"/>
          <a:stretch>
            <a:fillRect/>
          </a:stretch>
        </p:blipFill>
        <p:spPr>
          <a:xfrm>
            <a:off x="6858016" y="3929066"/>
            <a:ext cx="1643074" cy="1643074"/>
          </a:xfrm>
        </p:spPr>
      </p:pic>
      <p:sp>
        <p:nvSpPr>
          <p:cNvPr id="9" name="8 CuadroTexto"/>
          <p:cNvSpPr txBox="1"/>
          <p:nvPr/>
        </p:nvSpPr>
        <p:spPr>
          <a:xfrm>
            <a:off x="2928926" y="1071547"/>
            <a:ext cx="5500726" cy="2431435"/>
          </a:xfrm>
          <a:prstGeom prst="rect">
            <a:avLst/>
          </a:prstGeom>
          <a:noFill/>
        </p:spPr>
        <p:txBody>
          <a:bodyPr wrap="square" rtlCol="0">
            <a:spAutoFit/>
          </a:bodyPr>
          <a:lstStyle/>
          <a:p>
            <a:pPr algn="just"/>
            <a:r>
              <a:rPr lang="es-ES_tradnl" sz="1900" dirty="0" smtClean="0">
                <a:latin typeface="Arial" pitchFamily="34" charset="0"/>
                <a:cs typeface="Arial" pitchFamily="34" charset="0"/>
              </a:rPr>
              <a:t>                     La importancia de comprender y analizar la política social que considera la medición de impactos constituye un acercamiento de la experiencia institucional encargada de aplicar y dar seguimiento a programas sociales que metodológicamente requieren ser criticados. Por lo tanto desarrollaremos nuestra</a:t>
            </a:r>
            <a:endParaRPr lang="es-MX" sz="1900" dirty="0" smtClean="0">
              <a:latin typeface="Arial" pitchFamily="34" charset="0"/>
              <a:cs typeface="Arial" pitchFamily="34" charset="0"/>
            </a:endParaRPr>
          </a:p>
        </p:txBody>
      </p:sp>
      <p:sp>
        <p:nvSpPr>
          <p:cNvPr id="10" name="9 CuadroTexto"/>
          <p:cNvSpPr txBox="1"/>
          <p:nvPr/>
        </p:nvSpPr>
        <p:spPr>
          <a:xfrm>
            <a:off x="785786" y="3786190"/>
            <a:ext cx="5786478" cy="2431435"/>
          </a:xfrm>
          <a:prstGeom prst="rect">
            <a:avLst/>
          </a:prstGeom>
          <a:noFill/>
        </p:spPr>
        <p:txBody>
          <a:bodyPr wrap="square" rtlCol="0">
            <a:spAutoFit/>
          </a:bodyPr>
          <a:lstStyle/>
          <a:p>
            <a:pPr algn="just"/>
            <a:r>
              <a:rPr lang="es-ES_tradnl" sz="1900" dirty="0" smtClean="0">
                <a:latin typeface="Arial" pitchFamily="34" charset="0"/>
                <a:cs typeface="Arial" pitchFamily="34" charset="0"/>
              </a:rPr>
              <a:t>investigación en 4 partes siguiendo un hilo conductor que nos presenta en la primera parte la presentación del PPSN-87 a fin de conocer los antecedentes y objetivos del programa y situarlo como instrumento de política social que busca reducir los problemas de desnutrición en un marco de inequidad y pobreza extrema.(Véase texto y artículo).</a:t>
            </a:r>
          </a:p>
        </p:txBody>
      </p:sp>
      <p:pic>
        <p:nvPicPr>
          <p:cNvPr id="6" name="6 Marcador de contenido" descr="images (1).jpg"/>
          <p:cNvPicPr>
            <a:picLocks noChangeAspect="1"/>
          </p:cNvPicPr>
          <p:nvPr/>
        </p:nvPicPr>
        <p:blipFill>
          <a:blip r:embed="rId4"/>
          <a:stretch>
            <a:fillRect/>
          </a:stretch>
        </p:blipFill>
        <p:spPr>
          <a:xfrm>
            <a:off x="857224" y="1214422"/>
            <a:ext cx="1857388" cy="2170822"/>
          </a:xfrm>
          <a:prstGeom prst="rect">
            <a:avLst/>
          </a:prstGeom>
        </p:spPr>
      </p:pic>
      <p:sp>
        <p:nvSpPr>
          <p:cNvPr id="7" name="1 Título"/>
          <p:cNvSpPr txBox="1">
            <a:spLocks/>
          </p:cNvSpPr>
          <p:nvPr/>
        </p:nvSpPr>
        <p:spPr>
          <a:xfrm>
            <a:off x="0" y="0"/>
            <a:ext cx="6429388" cy="642918"/>
          </a:xfrm>
          <a:prstGeom prst="rect">
            <a:avLst/>
          </a:prstGeom>
          <a:solidFill>
            <a:schemeClr val="accent1">
              <a:lumMod val="40000"/>
              <a:lumOff val="60000"/>
            </a:schemeClr>
          </a:solidFill>
        </p:spPr>
        <p:txBody>
          <a:bodyPr vert="horz"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s-ES_tradnl" sz="2000" b="1"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Arial" pitchFamily="34" charset="0"/>
                <a:ea typeface="+mj-ea"/>
                <a:cs typeface="Arial" pitchFamily="34" charset="0"/>
              </a:rPr>
              <a:t>Crítica de la política social ante la…..</a:t>
            </a:r>
            <a:endParaRPr kumimoji="0" lang="es-MX" sz="20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Arial" pitchFamily="34" charset="0"/>
              <a:ea typeface="+mj-ea"/>
              <a:cs typeface="Arial" pitchFamily="34" charset="0"/>
            </a:endParaRPr>
          </a:p>
        </p:txBody>
      </p:sp>
      <p:pic>
        <p:nvPicPr>
          <p:cNvPr id="11" name="10 Imagen" descr="ncvnb.gif"/>
          <p:cNvPicPr>
            <a:picLocks noChangeAspect="1"/>
          </p:cNvPicPr>
          <p:nvPr/>
        </p:nvPicPr>
        <p:blipFill>
          <a:blip r:embed="rId5"/>
          <a:stretch>
            <a:fillRect/>
          </a:stretch>
        </p:blipFill>
        <p:spPr>
          <a:xfrm>
            <a:off x="7143768" y="142852"/>
            <a:ext cx="928694" cy="812607"/>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57158" y="1142984"/>
            <a:ext cx="8429684" cy="984885"/>
          </a:xfrm>
          <a:prstGeom prst="rect">
            <a:avLst/>
          </a:prstGeom>
          <a:noFill/>
        </p:spPr>
        <p:txBody>
          <a:bodyPr wrap="square" rtlCol="0">
            <a:spAutoFit/>
          </a:bodyPr>
          <a:lstStyle/>
          <a:p>
            <a:pPr algn="ctr"/>
            <a:r>
              <a:rPr lang="es-MX" sz="2000" b="1" dirty="0" smtClean="0">
                <a:latin typeface="Arial" pitchFamily="34" charset="0"/>
                <a:cs typeface="Arial" pitchFamily="34" charset="0"/>
              </a:rPr>
              <a:t>1.4 ANÁLISIS COMPARATIVO ENTRE PROYECTOS (A: ARGENTINA; B: BRASIL; C: CHILE)</a:t>
            </a:r>
            <a:endParaRPr lang="es-MX" sz="2000" dirty="0" smtClean="0">
              <a:latin typeface="Arial" pitchFamily="34" charset="0"/>
              <a:cs typeface="Arial" pitchFamily="34" charset="0"/>
            </a:endParaRPr>
          </a:p>
          <a:p>
            <a:endParaRPr lang="es-MX" dirty="0"/>
          </a:p>
        </p:txBody>
      </p:sp>
      <p:sp>
        <p:nvSpPr>
          <p:cNvPr id="6" name="5 CuadroTexto"/>
          <p:cNvSpPr txBox="1"/>
          <p:nvPr/>
        </p:nvSpPr>
        <p:spPr>
          <a:xfrm>
            <a:off x="500034" y="2143116"/>
            <a:ext cx="5500726" cy="4185761"/>
          </a:xfrm>
          <a:prstGeom prst="rect">
            <a:avLst/>
          </a:prstGeom>
          <a:noFill/>
        </p:spPr>
        <p:txBody>
          <a:bodyPr wrap="square" rtlCol="0">
            <a:spAutoFit/>
          </a:bodyPr>
          <a:lstStyle/>
          <a:p>
            <a:pPr algn="just"/>
            <a:r>
              <a:rPr lang="es-MX" sz="1900" b="1" dirty="0" smtClean="0">
                <a:latin typeface="Arial" pitchFamily="34" charset="0"/>
                <a:cs typeface="Arial" pitchFamily="34" charset="0"/>
              </a:rPr>
              <a:t>f) Análisis de los datos</a:t>
            </a:r>
            <a:endParaRPr lang="es-MX" sz="1900" dirty="0" smtClean="0">
              <a:latin typeface="Arial" pitchFamily="34" charset="0"/>
              <a:cs typeface="Arial" pitchFamily="34" charset="0"/>
            </a:endParaRPr>
          </a:p>
          <a:p>
            <a:pPr algn="just"/>
            <a:r>
              <a:rPr lang="es-MX" sz="1900" b="1" dirty="0" smtClean="0">
                <a:latin typeface="Arial" pitchFamily="34" charset="0"/>
                <a:cs typeface="Arial" pitchFamily="34" charset="0"/>
              </a:rPr>
              <a:t> </a:t>
            </a:r>
            <a:endParaRPr lang="es-MX" sz="1900" dirty="0" smtClean="0">
              <a:latin typeface="Arial" pitchFamily="34" charset="0"/>
              <a:cs typeface="Arial" pitchFamily="34" charset="0"/>
            </a:endParaRPr>
          </a:p>
          <a:p>
            <a:pPr algn="just"/>
            <a:r>
              <a:rPr lang="es-ES_tradnl" sz="1900" dirty="0" smtClean="0">
                <a:latin typeface="Arial" pitchFamily="34" charset="0"/>
                <a:cs typeface="Arial" pitchFamily="34" charset="0"/>
              </a:rPr>
              <a:t>                                                                         Los resultados obtenidos deben compararse con los otros comedores del PPSN.</a:t>
            </a:r>
          </a:p>
          <a:p>
            <a:pPr algn="just"/>
            <a:r>
              <a:rPr lang="es-ES_tradnl" sz="1900" dirty="0" smtClean="0">
                <a:latin typeface="Arial" pitchFamily="34" charset="0"/>
                <a:cs typeface="Arial" pitchFamily="34" charset="0"/>
              </a:rPr>
              <a:t> </a:t>
            </a:r>
            <a:endParaRPr lang="es-MX" sz="1900" dirty="0" smtClean="0">
              <a:latin typeface="Arial" pitchFamily="34" charset="0"/>
              <a:cs typeface="Arial" pitchFamily="34" charset="0"/>
            </a:endParaRPr>
          </a:p>
          <a:p>
            <a:pPr algn="just"/>
            <a:r>
              <a:rPr lang="es-ES_tradnl" sz="1900" dirty="0" smtClean="0">
                <a:latin typeface="Arial" pitchFamily="34" charset="0"/>
                <a:cs typeface="Arial" pitchFamily="34" charset="0"/>
              </a:rPr>
              <a:t>        Recuérdese que el objetivo es comparar sistemas diferentes, esto es, subconjuntos de comedores escolares de un “tipo” determinado.</a:t>
            </a:r>
          </a:p>
          <a:p>
            <a:pPr algn="just"/>
            <a:endParaRPr lang="es-MX" sz="1900" dirty="0" smtClean="0">
              <a:latin typeface="Arial" pitchFamily="34" charset="0"/>
              <a:cs typeface="Arial" pitchFamily="34" charset="0"/>
            </a:endParaRPr>
          </a:p>
          <a:p>
            <a:pPr algn="just"/>
            <a:r>
              <a:rPr lang="es-ES_tradnl" sz="1900" dirty="0" smtClean="0">
                <a:latin typeface="Arial" pitchFamily="34" charset="0"/>
                <a:cs typeface="Arial" pitchFamily="34" charset="0"/>
              </a:rPr>
              <a:t>                                                          Esto exige construir una tipología y agrupar a los comedores de acuerdo a ella.</a:t>
            </a:r>
            <a:endParaRPr lang="es-MX" sz="1900" dirty="0" smtClean="0">
              <a:latin typeface="Arial" pitchFamily="34" charset="0"/>
              <a:cs typeface="Arial" pitchFamily="34" charset="0"/>
            </a:endParaRPr>
          </a:p>
          <a:p>
            <a:pPr algn="just"/>
            <a:r>
              <a:rPr lang="es-ES_tradnl" sz="1900" dirty="0" smtClean="0">
                <a:latin typeface="Arial" pitchFamily="34" charset="0"/>
                <a:cs typeface="Arial" pitchFamily="34" charset="0"/>
              </a:rPr>
              <a:t> </a:t>
            </a:r>
            <a:endParaRPr lang="es-MX" sz="1900" dirty="0" smtClean="0">
              <a:latin typeface="Arial" pitchFamily="34" charset="0"/>
              <a:cs typeface="Arial" pitchFamily="34" charset="0"/>
            </a:endParaRPr>
          </a:p>
        </p:txBody>
      </p:sp>
      <p:pic>
        <p:nvPicPr>
          <p:cNvPr id="7" name="6 Imagen" descr="images (24).jpg"/>
          <p:cNvPicPr>
            <a:picLocks noChangeAspect="1"/>
          </p:cNvPicPr>
          <p:nvPr/>
        </p:nvPicPr>
        <p:blipFill>
          <a:blip r:embed="rId2"/>
          <a:stretch>
            <a:fillRect/>
          </a:stretch>
        </p:blipFill>
        <p:spPr>
          <a:xfrm>
            <a:off x="6357950" y="2714620"/>
            <a:ext cx="2140200" cy="2500330"/>
          </a:xfrm>
          <a:prstGeom prst="rect">
            <a:avLst/>
          </a:prstGeom>
        </p:spPr>
      </p:pic>
      <p:sp>
        <p:nvSpPr>
          <p:cNvPr id="8" name="1 Título"/>
          <p:cNvSpPr>
            <a:spLocks noGrp="1"/>
          </p:cNvSpPr>
          <p:nvPr>
            <p:ph type="title"/>
          </p:nvPr>
        </p:nvSpPr>
        <p:spPr>
          <a:xfrm>
            <a:off x="0"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9" name="8 Imagen" descr="GIF040.gif"/>
          <p:cNvPicPr>
            <a:picLocks noChangeAspect="1"/>
          </p:cNvPicPr>
          <p:nvPr/>
        </p:nvPicPr>
        <p:blipFill>
          <a:blip r:embed="rId3"/>
          <a:stretch>
            <a:fillRect/>
          </a:stretch>
        </p:blipFill>
        <p:spPr>
          <a:xfrm>
            <a:off x="7500958" y="5643578"/>
            <a:ext cx="776290" cy="741004"/>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643306" y="1142984"/>
            <a:ext cx="4572032" cy="2154436"/>
          </a:xfrm>
          <a:prstGeom prst="rect">
            <a:avLst/>
          </a:prstGeom>
          <a:noFill/>
        </p:spPr>
        <p:txBody>
          <a:bodyPr wrap="square" rtlCol="0">
            <a:spAutoFit/>
          </a:bodyPr>
          <a:lstStyle/>
          <a:p>
            <a:pPr algn="just"/>
            <a:r>
              <a:rPr lang="es-ES_tradnl" sz="2000" dirty="0" smtClean="0">
                <a:latin typeface="Arial" pitchFamily="34" charset="0"/>
                <a:cs typeface="Arial" pitchFamily="34" charset="0"/>
              </a:rPr>
              <a:t> </a:t>
            </a:r>
            <a:r>
              <a:rPr lang="es-ES_tradnl" sz="1900" dirty="0" smtClean="0">
                <a:latin typeface="Arial" pitchFamily="34" charset="0"/>
                <a:cs typeface="Arial" pitchFamily="34" charset="0"/>
              </a:rPr>
              <a:t>Dado que se quiere comparar distintas dimensiones de los costos, operacionalmente hay que obtener los promedios ponderados en cada categoría relevante de costos en todas las escuelas con comedores que constituyen los tipos mencionados.</a:t>
            </a:r>
          </a:p>
        </p:txBody>
      </p:sp>
      <p:sp>
        <p:nvSpPr>
          <p:cNvPr id="6" name="5 CuadroTexto"/>
          <p:cNvSpPr txBox="1"/>
          <p:nvPr/>
        </p:nvSpPr>
        <p:spPr>
          <a:xfrm>
            <a:off x="642910" y="3571876"/>
            <a:ext cx="7500990" cy="2693045"/>
          </a:xfrm>
          <a:prstGeom prst="rect">
            <a:avLst/>
          </a:prstGeom>
          <a:noFill/>
        </p:spPr>
        <p:txBody>
          <a:bodyPr wrap="square" rtlCol="0">
            <a:spAutoFit/>
          </a:bodyPr>
          <a:lstStyle/>
          <a:p>
            <a:pPr algn="just"/>
            <a:endParaRPr lang="es-ES_tradnl" dirty="0" smtClean="0">
              <a:latin typeface="Arial" pitchFamily="34" charset="0"/>
              <a:cs typeface="Arial" pitchFamily="34" charset="0"/>
            </a:endParaRPr>
          </a:p>
          <a:p>
            <a:pPr algn="just">
              <a:buNone/>
            </a:pPr>
            <a:r>
              <a:rPr lang="es-ES_tradnl" sz="1900" b="1" dirty="0" smtClean="0">
                <a:latin typeface="Arial" pitchFamily="34" charset="0"/>
                <a:cs typeface="Arial" pitchFamily="34" charset="0"/>
              </a:rPr>
              <a:t>1.4.1 ANÁLISIS DE COSTOS EN EL CUADRO 1.4.1 (FINAL DE LOS CÁLCULOS)</a:t>
            </a:r>
            <a:endParaRPr lang="es-MX" sz="1900" dirty="0" smtClean="0">
              <a:latin typeface="Arial" pitchFamily="34" charset="0"/>
              <a:cs typeface="Arial" pitchFamily="34" charset="0"/>
            </a:endParaRPr>
          </a:p>
          <a:p>
            <a:pPr algn="just">
              <a:spcBef>
                <a:spcPts val="0"/>
              </a:spcBef>
              <a:buNone/>
            </a:pPr>
            <a:r>
              <a:rPr lang="es-ES_tradnl" sz="1900" b="1" dirty="0" smtClean="0">
                <a:latin typeface="Arial" pitchFamily="34" charset="0"/>
                <a:cs typeface="Arial" pitchFamily="34" charset="0"/>
              </a:rPr>
              <a:t> </a:t>
            </a:r>
            <a:endParaRPr lang="es-MX" sz="1900" dirty="0" smtClean="0">
              <a:latin typeface="Arial" pitchFamily="34" charset="0"/>
              <a:cs typeface="Arial" pitchFamily="34" charset="0"/>
            </a:endParaRPr>
          </a:p>
          <a:p>
            <a:pPr algn="just">
              <a:spcBef>
                <a:spcPts val="0"/>
              </a:spcBef>
              <a:buNone/>
            </a:pPr>
            <a:r>
              <a:rPr lang="es-ES_tradnl" sz="1900" dirty="0" smtClean="0">
                <a:latin typeface="Arial" pitchFamily="34" charset="0"/>
                <a:cs typeface="Arial" pitchFamily="34" charset="0"/>
              </a:rPr>
              <a:t>                             Supóngase que en el programa de Comedores Escolares se han identificado otros dos sistemas: A y B (Cuyos datos son dados) [3 proyectos: A = Argentina; B = Brasil; C = Chile]</a:t>
            </a:r>
            <a:endParaRPr lang="es-MX" sz="1900" dirty="0" smtClean="0">
              <a:latin typeface="Arial" pitchFamily="34" charset="0"/>
              <a:cs typeface="Arial" pitchFamily="34" charset="0"/>
            </a:endParaRPr>
          </a:p>
          <a:p>
            <a:pPr algn="just">
              <a:spcBef>
                <a:spcPts val="0"/>
              </a:spcBef>
              <a:buNone/>
            </a:pPr>
            <a:r>
              <a:rPr lang="es-ES_tradnl" sz="1900" dirty="0" smtClean="0">
                <a:latin typeface="Arial" pitchFamily="34" charset="0"/>
                <a:cs typeface="Arial" pitchFamily="34" charset="0"/>
              </a:rPr>
              <a:t> </a:t>
            </a:r>
            <a:endParaRPr lang="es-MX" sz="1900" dirty="0" smtClean="0">
              <a:latin typeface="Arial" pitchFamily="34" charset="0"/>
              <a:cs typeface="Arial" pitchFamily="34" charset="0"/>
            </a:endParaRPr>
          </a:p>
          <a:p>
            <a:endParaRPr lang="es-MX" dirty="0"/>
          </a:p>
        </p:txBody>
      </p:sp>
      <p:pic>
        <p:nvPicPr>
          <p:cNvPr id="8" name="7 Imagen" descr="images (29).jpg"/>
          <p:cNvPicPr>
            <a:picLocks noChangeAspect="1"/>
          </p:cNvPicPr>
          <p:nvPr/>
        </p:nvPicPr>
        <p:blipFill>
          <a:blip r:embed="rId2"/>
          <a:stretch>
            <a:fillRect/>
          </a:stretch>
        </p:blipFill>
        <p:spPr>
          <a:xfrm>
            <a:off x="500034" y="1714488"/>
            <a:ext cx="2906722" cy="1714512"/>
          </a:xfrm>
          <a:prstGeom prst="rect">
            <a:avLst/>
          </a:prstGeom>
        </p:spPr>
      </p:pic>
      <p:sp>
        <p:nvSpPr>
          <p:cNvPr id="7" name="1 Título"/>
          <p:cNvSpPr>
            <a:spLocks noGrp="1"/>
          </p:cNvSpPr>
          <p:nvPr>
            <p:ph type="title"/>
          </p:nvPr>
        </p:nvSpPr>
        <p:spPr>
          <a:xfrm>
            <a:off x="2714612"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9" name="8 Imagen" descr="FLORES4.gif"/>
          <p:cNvPicPr>
            <a:picLocks noChangeAspect="1"/>
          </p:cNvPicPr>
          <p:nvPr/>
        </p:nvPicPr>
        <p:blipFill>
          <a:blip r:embed="rId3" cstate="print"/>
          <a:stretch>
            <a:fillRect/>
          </a:stretch>
        </p:blipFill>
        <p:spPr>
          <a:xfrm>
            <a:off x="714348" y="142852"/>
            <a:ext cx="1357322" cy="1085857"/>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86116" y="2928934"/>
            <a:ext cx="5143536" cy="3071834"/>
          </a:xfrm>
        </p:spPr>
        <p:txBody>
          <a:bodyPr>
            <a:noAutofit/>
          </a:bodyPr>
          <a:lstStyle/>
          <a:p>
            <a:pPr algn="just">
              <a:buNone/>
            </a:pPr>
            <a:endParaRPr lang="es-MX" sz="1900" dirty="0" smtClean="0">
              <a:solidFill>
                <a:schemeClr val="tx1"/>
              </a:solidFill>
              <a:latin typeface="Arial" pitchFamily="34" charset="0"/>
              <a:cs typeface="Arial" pitchFamily="34" charset="0"/>
            </a:endParaRPr>
          </a:p>
          <a:p>
            <a:pPr algn="just">
              <a:buNone/>
            </a:pPr>
            <a:r>
              <a:rPr lang="es-ES_tradnl" sz="1900" dirty="0" smtClean="0">
                <a:solidFill>
                  <a:schemeClr val="tx1"/>
                </a:solidFill>
                <a:latin typeface="Arial" pitchFamily="34" charset="0"/>
                <a:cs typeface="Arial" pitchFamily="34" charset="0"/>
              </a:rPr>
              <a:t>       Las comparaciones de cada proyecto o comedor (A, B, C) se puede hacer a simple vista del siguiente modo: (1) observe cada celda (intersección entre una fila con una columna), componente de cualquier costo parcial; (2) Compare los porcentaje de cada celda con los de otro proyecto; (3) Véase los cálculos de cada celda en porcentaje (N. del </a:t>
            </a:r>
            <a:r>
              <a:rPr lang="es-ES_tradnl" sz="1900" dirty="0" err="1" smtClean="0">
                <a:solidFill>
                  <a:schemeClr val="tx1"/>
                </a:solidFill>
                <a:latin typeface="Arial" pitchFamily="34" charset="0"/>
                <a:cs typeface="Arial" pitchFamily="34" charset="0"/>
              </a:rPr>
              <a:t>Co.</a:t>
            </a:r>
            <a:r>
              <a:rPr lang="es-ES_tradnl" sz="1900" dirty="0" smtClean="0">
                <a:solidFill>
                  <a:schemeClr val="tx1"/>
                </a:solidFill>
                <a:latin typeface="Arial" pitchFamily="34" charset="0"/>
                <a:cs typeface="Arial" pitchFamily="34" charset="0"/>
              </a:rPr>
              <a:t>).</a:t>
            </a:r>
            <a:endParaRPr lang="es-MX" sz="1900" dirty="0" smtClean="0">
              <a:solidFill>
                <a:schemeClr val="tx1"/>
              </a:solidFill>
            </a:endParaRPr>
          </a:p>
        </p:txBody>
      </p:sp>
      <p:sp>
        <p:nvSpPr>
          <p:cNvPr id="5" name="4 CuadroTexto"/>
          <p:cNvSpPr txBox="1"/>
          <p:nvPr/>
        </p:nvSpPr>
        <p:spPr>
          <a:xfrm>
            <a:off x="714348" y="1071546"/>
            <a:ext cx="7572428" cy="1846659"/>
          </a:xfrm>
          <a:prstGeom prst="rect">
            <a:avLst/>
          </a:prstGeom>
          <a:noFill/>
        </p:spPr>
        <p:txBody>
          <a:bodyPr wrap="square" rtlCol="0">
            <a:spAutoFit/>
          </a:bodyPr>
          <a:lstStyle/>
          <a:p>
            <a:pPr algn="just">
              <a:buNone/>
            </a:pPr>
            <a:r>
              <a:rPr lang="es-ES_tradnl" sz="1900" dirty="0" smtClean="0">
                <a:latin typeface="Arial" pitchFamily="34" charset="0"/>
                <a:cs typeface="Arial" pitchFamily="34" charset="0"/>
              </a:rPr>
              <a:t>A cada uno le corresponden respectivamente los promedios ponderados de CTA 24,657 y 21,699; y de CUP, 1.0 y 0.7 (todas las cifras están en dólares US).</a:t>
            </a:r>
            <a:endParaRPr lang="es-MX" sz="1900" dirty="0" smtClean="0">
              <a:latin typeface="Arial" pitchFamily="34" charset="0"/>
              <a:cs typeface="Arial" pitchFamily="34" charset="0"/>
            </a:endParaRPr>
          </a:p>
          <a:p>
            <a:pPr algn="just">
              <a:buNone/>
            </a:pPr>
            <a:r>
              <a:rPr lang="es-ES_tradnl" sz="1900" dirty="0" smtClean="0">
                <a:latin typeface="Arial" pitchFamily="34" charset="0"/>
                <a:cs typeface="Arial" pitchFamily="34" charset="0"/>
              </a:rPr>
              <a:t> </a:t>
            </a:r>
            <a:endParaRPr lang="es-MX" sz="1900" dirty="0" smtClean="0">
              <a:latin typeface="Arial" pitchFamily="34" charset="0"/>
              <a:cs typeface="Arial" pitchFamily="34" charset="0"/>
            </a:endParaRPr>
          </a:p>
          <a:p>
            <a:pPr algn="just">
              <a:buNone/>
            </a:pPr>
            <a:r>
              <a:rPr lang="es-ES_tradnl" sz="1900" dirty="0" smtClean="0">
                <a:latin typeface="Arial" pitchFamily="34" charset="0"/>
                <a:cs typeface="Arial" pitchFamily="34" charset="0"/>
              </a:rPr>
              <a:t>      Las columnas del cuadro 1.4.1 pueden desagregarse según sea necesario para el análisis.</a:t>
            </a:r>
          </a:p>
        </p:txBody>
      </p:sp>
      <p:pic>
        <p:nvPicPr>
          <p:cNvPr id="7" name="6 Imagen" descr="3827.gif"/>
          <p:cNvPicPr>
            <a:picLocks noChangeAspect="1"/>
          </p:cNvPicPr>
          <p:nvPr/>
        </p:nvPicPr>
        <p:blipFill>
          <a:blip r:embed="rId2"/>
          <a:stretch>
            <a:fillRect/>
          </a:stretch>
        </p:blipFill>
        <p:spPr>
          <a:xfrm>
            <a:off x="714348" y="3571876"/>
            <a:ext cx="2676587" cy="1857388"/>
          </a:xfrm>
          <a:prstGeom prst="rect">
            <a:avLst/>
          </a:prstGeom>
        </p:spPr>
      </p:pic>
      <p:sp>
        <p:nvSpPr>
          <p:cNvPr id="6" name="1 Título"/>
          <p:cNvSpPr>
            <a:spLocks noGrp="1"/>
          </p:cNvSpPr>
          <p:nvPr>
            <p:ph type="title"/>
          </p:nvPr>
        </p:nvSpPr>
        <p:spPr>
          <a:xfrm>
            <a:off x="0"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8" name="7 Imagen" descr="estrella89.gif"/>
          <p:cNvPicPr>
            <a:picLocks noChangeAspect="1"/>
          </p:cNvPicPr>
          <p:nvPr/>
        </p:nvPicPr>
        <p:blipFill>
          <a:blip r:embed="rId3"/>
          <a:stretch>
            <a:fillRect/>
          </a:stretch>
        </p:blipFill>
        <p:spPr>
          <a:xfrm>
            <a:off x="7358082" y="0"/>
            <a:ext cx="1026153" cy="1000108"/>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857488" y="1071546"/>
            <a:ext cx="3429024" cy="369332"/>
          </a:xfrm>
          <a:prstGeom prst="rect">
            <a:avLst/>
          </a:prstGeom>
          <a:noFill/>
        </p:spPr>
        <p:txBody>
          <a:bodyPr wrap="square" rtlCol="0">
            <a:spAutoFit/>
          </a:bodyPr>
          <a:lstStyle/>
          <a:p>
            <a:pPr algn="just"/>
            <a:r>
              <a:rPr lang="es-ES_tradnl" b="1" dirty="0" smtClean="0">
                <a:latin typeface="Arial" pitchFamily="34" charset="0"/>
                <a:cs typeface="Arial" pitchFamily="34" charset="0"/>
              </a:rPr>
              <a:t>Cuadro 1.4.1 Matriz de costos</a:t>
            </a:r>
            <a:endParaRPr lang="es-MX" dirty="0" smtClean="0">
              <a:latin typeface="Arial" pitchFamily="34" charset="0"/>
              <a:cs typeface="Arial" pitchFamily="34" charset="0"/>
            </a:endParaRPr>
          </a:p>
        </p:txBody>
      </p:sp>
      <p:graphicFrame>
        <p:nvGraphicFramePr>
          <p:cNvPr id="6" name="5 Tabla"/>
          <p:cNvGraphicFramePr>
            <a:graphicFrameLocks noGrp="1"/>
          </p:cNvGraphicFramePr>
          <p:nvPr/>
        </p:nvGraphicFramePr>
        <p:xfrm>
          <a:off x="357158" y="1357298"/>
          <a:ext cx="8286798" cy="3357586"/>
        </p:xfrm>
        <a:graphic>
          <a:graphicData uri="http://schemas.openxmlformats.org/drawingml/2006/table">
            <a:tbl>
              <a:tblPr firstRow="1" bandRow="1">
                <a:tableStyleId>{5C22544A-7EE6-4342-B048-85BDC9FD1C3A}</a:tableStyleId>
              </a:tblPr>
              <a:tblGrid>
                <a:gridCol w="285751"/>
                <a:gridCol w="357190"/>
                <a:gridCol w="357191"/>
                <a:gridCol w="571504"/>
                <a:gridCol w="642942"/>
                <a:gridCol w="642942"/>
                <a:gridCol w="642942"/>
                <a:gridCol w="571498"/>
                <a:gridCol w="857262"/>
                <a:gridCol w="857256"/>
                <a:gridCol w="857256"/>
                <a:gridCol w="642942"/>
                <a:gridCol w="428628"/>
                <a:gridCol w="571494"/>
              </a:tblGrid>
              <a:tr h="370840">
                <a:tc rowSpan="2" gridSpan="3">
                  <a:txBody>
                    <a:bodyPr/>
                    <a:lstStyle/>
                    <a:p>
                      <a:pPr algn="ctr"/>
                      <a:r>
                        <a:rPr kumimoji="0" lang="es-MX" sz="1100" b="1" i="1" kern="1200" dirty="0" smtClean="0">
                          <a:solidFill>
                            <a:schemeClr val="lt1"/>
                          </a:solidFill>
                          <a:latin typeface="Arial" pitchFamily="34" charset="0"/>
                          <a:ea typeface="+mn-ea"/>
                          <a:cs typeface="Arial" pitchFamily="34" charset="0"/>
                        </a:rPr>
                        <a:t>Comedores escolares</a:t>
                      </a:r>
                      <a:endParaRPr lang="es-MX" sz="1100" b="1" dirty="0">
                        <a:latin typeface="Arial" pitchFamily="34" charset="0"/>
                        <a:cs typeface="Arial" pitchFamily="34" charset="0"/>
                      </a:endParaRPr>
                    </a:p>
                  </a:txBody>
                  <a:tcPr anchor="ctr"/>
                </a:tc>
                <a:tc rowSpan="2" hMerge="1">
                  <a:txBody>
                    <a:bodyPr/>
                    <a:lstStyle/>
                    <a:p>
                      <a:endParaRPr lang="es-MX"/>
                    </a:p>
                  </a:txBody>
                  <a:tcPr/>
                </a:tc>
                <a:tc rowSpan="2" hMerge="1">
                  <a:txBody>
                    <a:bodyPr/>
                    <a:lstStyle/>
                    <a:p>
                      <a:endParaRPr lang="es-MX"/>
                    </a:p>
                  </a:txBody>
                  <a:tcPr/>
                </a:tc>
                <a:tc gridSpan="8">
                  <a:txBody>
                    <a:bodyPr/>
                    <a:lstStyle/>
                    <a:p>
                      <a:pPr algn="ctr"/>
                      <a:r>
                        <a:rPr kumimoji="0" lang="es-MX" sz="1100" b="1" kern="1200" dirty="0" smtClean="0">
                          <a:solidFill>
                            <a:schemeClr val="lt1"/>
                          </a:solidFill>
                          <a:latin typeface="Arial" pitchFamily="34" charset="0"/>
                          <a:ea typeface="+mn-ea"/>
                          <a:cs typeface="Arial" pitchFamily="34" charset="0"/>
                        </a:rPr>
                        <a:t>COSTOS  ¿(Cuál es más viable)? ……</a:t>
                      </a:r>
                      <a:endParaRPr lang="es-MX" sz="1100" b="1" dirty="0">
                        <a:latin typeface="Arial" pitchFamily="34" charset="0"/>
                        <a:cs typeface="Arial" pitchFamily="34" charset="0"/>
                      </a:endParaRPr>
                    </a:p>
                  </a:txBody>
                  <a:tcPr anchor="ct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gridSpan="3">
                  <a:txBody>
                    <a:bodyPr/>
                    <a:lstStyle/>
                    <a:p>
                      <a:pPr algn="ctr"/>
                      <a:r>
                        <a:rPr kumimoji="0" lang="es-MX" sz="1100" b="1" kern="1200" dirty="0" smtClean="0">
                          <a:solidFill>
                            <a:schemeClr val="lt1"/>
                          </a:solidFill>
                          <a:latin typeface="Arial" pitchFamily="34" charset="0"/>
                          <a:ea typeface="+mn-ea"/>
                          <a:cs typeface="Arial" pitchFamily="34" charset="0"/>
                        </a:rPr>
                        <a:t>Indicadores de Comparación </a:t>
                      </a:r>
                      <a:endParaRPr lang="es-MX" sz="1100" b="1" dirty="0">
                        <a:latin typeface="Arial" pitchFamily="34" charset="0"/>
                        <a:cs typeface="Arial" pitchFamily="34" charset="0"/>
                      </a:endParaRPr>
                    </a:p>
                  </a:txBody>
                  <a:tcPr anchor="ctr"/>
                </a:tc>
                <a:tc hMerge="1">
                  <a:txBody>
                    <a:bodyPr/>
                    <a:lstStyle/>
                    <a:p>
                      <a:endParaRPr lang="es-MX" dirty="0"/>
                    </a:p>
                  </a:txBody>
                  <a:tcPr/>
                </a:tc>
                <a:tc hMerge="1">
                  <a:txBody>
                    <a:bodyPr/>
                    <a:lstStyle/>
                    <a:p>
                      <a:endParaRPr lang="es-MX" dirty="0"/>
                    </a:p>
                  </a:txBody>
                  <a:tcPr/>
                </a:tc>
              </a:tr>
              <a:tr h="287660">
                <a:tc gridSpan="3" vMerge="1">
                  <a:txBody>
                    <a:bodyPr/>
                    <a:lstStyle/>
                    <a:p>
                      <a:endParaRPr lang="es-MX" dirty="0"/>
                    </a:p>
                  </a:txBody>
                  <a:tcPr/>
                </a:tc>
                <a:tc hMerge="1" vMerge="1">
                  <a:txBody>
                    <a:bodyPr/>
                    <a:lstStyle/>
                    <a:p>
                      <a:endParaRPr lang="es-MX"/>
                    </a:p>
                  </a:txBody>
                  <a:tcPr/>
                </a:tc>
                <a:tc hMerge="1" vMerge="1">
                  <a:txBody>
                    <a:bodyPr/>
                    <a:lstStyle/>
                    <a:p>
                      <a:endParaRPr lang="es-MX"/>
                    </a:p>
                  </a:txBody>
                  <a:tcPr/>
                </a:tc>
                <a:tc>
                  <a:txBody>
                    <a:bodyPr/>
                    <a:lstStyle/>
                    <a:p>
                      <a:pPr algn="ctr">
                        <a:lnSpc>
                          <a:spcPct val="115000"/>
                        </a:lnSpc>
                        <a:spcAft>
                          <a:spcPts val="0"/>
                        </a:spcAft>
                      </a:pPr>
                      <a:r>
                        <a:rPr lang="es-MX" sz="1100" dirty="0">
                          <a:solidFill>
                            <a:srgbClr val="000000"/>
                          </a:solidFill>
                          <a:latin typeface="Arial"/>
                          <a:ea typeface="Times New Roman"/>
                          <a:cs typeface="Times New Roman"/>
                        </a:rPr>
                        <a:t>CT/CT</a:t>
                      </a:r>
                      <a:endParaRPr lang="es-MX"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CC/CK</a:t>
                      </a:r>
                      <a:endParaRPr lang="es-MX"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CE/CK</a:t>
                      </a:r>
                      <a:endParaRPr lang="es-MX"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CBK/CK</a:t>
                      </a:r>
                      <a:endParaRPr lang="es-MX"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CM/CT</a:t>
                      </a:r>
                      <a:endParaRPr lang="es-MX"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COD/CTA</a:t>
                      </a:r>
                      <a:endParaRPr lang="es-MX"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COD/CTA</a:t>
                      </a:r>
                      <a:endParaRPr lang="es-MX"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CO/CTA</a:t>
                      </a:r>
                      <a:endParaRPr lang="es-MX"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CTA</a:t>
                      </a:r>
                      <a:endParaRPr lang="es-MX"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CUP</a:t>
                      </a:r>
                      <a:endParaRPr lang="es-MX"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SAP</a:t>
                      </a:r>
                      <a:endParaRPr lang="es-MX" sz="1100" dirty="0">
                        <a:latin typeface="Calibri"/>
                        <a:ea typeface="Calibri"/>
                        <a:cs typeface="Times New Roman"/>
                      </a:endParaRPr>
                    </a:p>
                  </a:txBody>
                  <a:tcPr marL="44450" marR="44450" marT="0" marB="0" anchor="ctr"/>
                </a:tc>
              </a:tr>
              <a:tr h="285752">
                <a:tc rowSpan="3">
                  <a:txBody>
                    <a:bodyPr/>
                    <a:lstStyle/>
                    <a:p>
                      <a:pPr algn="ctr">
                        <a:lnSpc>
                          <a:spcPct val="115000"/>
                        </a:lnSpc>
                        <a:spcAft>
                          <a:spcPts val="0"/>
                        </a:spcAft>
                      </a:pPr>
                      <a:r>
                        <a:rPr lang="es-MX" sz="1100" dirty="0">
                          <a:solidFill>
                            <a:srgbClr val="000000"/>
                          </a:solidFill>
                          <a:latin typeface="Arial"/>
                          <a:ea typeface="Times New Roman"/>
                          <a:cs typeface="Times New Roman"/>
                        </a:rPr>
                        <a:t>Argentina</a:t>
                      </a:r>
                      <a:endParaRPr lang="es-MX" sz="1100" dirty="0">
                        <a:latin typeface="Calibri"/>
                        <a:ea typeface="Calibri"/>
                        <a:cs typeface="Times New Roman"/>
                      </a:endParaRPr>
                    </a:p>
                  </a:txBody>
                  <a:tcPr marL="44450" marR="44450" marT="0" marB="0" vert="vert270" anchor="ctr"/>
                </a:tc>
                <a:tc rowSpan="3">
                  <a:txBody>
                    <a:bodyPr/>
                    <a:lstStyle/>
                    <a:p>
                      <a:pPr algn="ctr">
                        <a:lnSpc>
                          <a:spcPct val="115000"/>
                        </a:lnSpc>
                        <a:spcAft>
                          <a:spcPts val="0"/>
                        </a:spcAft>
                      </a:pPr>
                      <a:r>
                        <a:rPr lang="es-MX" sz="900" dirty="0">
                          <a:solidFill>
                            <a:srgbClr val="000000"/>
                          </a:solidFill>
                          <a:latin typeface="Arial"/>
                          <a:ea typeface="Times New Roman"/>
                          <a:cs typeface="Times New Roman"/>
                        </a:rPr>
                        <a:t>CE</a:t>
                      </a:r>
                      <a:r>
                        <a:rPr lang="es-MX" sz="900" baseline="-25000" dirty="0">
                          <a:solidFill>
                            <a:srgbClr val="000000"/>
                          </a:solidFill>
                          <a:latin typeface="Arial"/>
                          <a:ea typeface="Times New Roman"/>
                          <a:cs typeface="Times New Roman"/>
                        </a:rPr>
                        <a:t>A</a:t>
                      </a:r>
                      <a:endParaRPr lang="es-MX" sz="9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b="1">
                          <a:solidFill>
                            <a:srgbClr val="000000"/>
                          </a:solidFill>
                          <a:latin typeface="Arial"/>
                          <a:ea typeface="Times New Roman"/>
                          <a:cs typeface="Times New Roman"/>
                        </a:rPr>
                        <a:t>1</a:t>
                      </a:r>
                      <a:r>
                        <a:rPr lang="es-MX" sz="1100" b="1" baseline="30000">
                          <a:solidFill>
                            <a:srgbClr val="000000"/>
                          </a:solidFill>
                          <a:latin typeface="Arial"/>
                          <a:ea typeface="Times New Roman"/>
                          <a:cs typeface="Arial"/>
                          <a:sym typeface="Symbol"/>
                          <a:hlinkClick r:id="" action="ppaction://hlinkfile"/>
                        </a:rPr>
                        <a:t></a:t>
                      </a:r>
                      <a:endParaRPr lang="es-MX"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0.11%</a:t>
                      </a:r>
                      <a:endParaRPr lang="es-MX"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solidFill>
                            <a:srgbClr val="000000"/>
                          </a:solidFill>
                          <a:latin typeface="Arial"/>
                          <a:ea typeface="Times New Roman"/>
                          <a:cs typeface="Times New Roman"/>
                        </a:rPr>
                        <a:t>3.49%</a:t>
                      </a:r>
                      <a:endParaRPr lang="es-MX"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solidFill>
                            <a:srgbClr val="000000"/>
                          </a:solidFill>
                          <a:latin typeface="Arial"/>
                          <a:ea typeface="Times New Roman"/>
                          <a:cs typeface="Times New Roman"/>
                        </a:rPr>
                        <a:t>10.30%</a:t>
                      </a:r>
                      <a:endParaRPr lang="es-MX"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solidFill>
                            <a:srgbClr val="000000"/>
                          </a:solidFill>
                          <a:latin typeface="Arial"/>
                          <a:ea typeface="Times New Roman"/>
                          <a:cs typeface="Times New Roman"/>
                        </a:rPr>
                        <a:t>13.89%</a:t>
                      </a:r>
                      <a:endParaRPr lang="es-MX"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1.26%</a:t>
                      </a:r>
                      <a:endParaRPr lang="es-MX"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63.57%</a:t>
                      </a:r>
                      <a:endParaRPr lang="es-MX"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21.28%</a:t>
                      </a:r>
                      <a:endParaRPr lang="es-MX"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84.85%</a:t>
                      </a:r>
                      <a:endParaRPr lang="es-MX"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a:t>
                      </a:r>
                      <a:endParaRPr lang="es-MX"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a:t>
                      </a:r>
                      <a:endParaRPr lang="es-MX"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a:t>
                      </a:r>
                      <a:endParaRPr lang="es-MX" sz="1100" dirty="0">
                        <a:latin typeface="Calibri"/>
                        <a:ea typeface="Calibri"/>
                        <a:cs typeface="Times New Roman"/>
                      </a:endParaRPr>
                    </a:p>
                  </a:txBody>
                  <a:tcPr marL="44450" marR="44450" marT="0" marB="0" anchor="ctr"/>
                </a:tc>
              </a:tr>
              <a:tr h="370840">
                <a:tc vMerge="1">
                  <a:txBody>
                    <a:bodyPr/>
                    <a:lstStyle/>
                    <a:p>
                      <a:endParaRPr lang="es-MX"/>
                    </a:p>
                  </a:txBody>
                  <a:tcPr/>
                </a:tc>
                <a:tc vMerge="1">
                  <a:txBody>
                    <a:bodyPr/>
                    <a:lstStyle/>
                    <a:p>
                      <a:endParaRPr lang="es-MX"/>
                    </a:p>
                  </a:txBody>
                  <a:tcPr/>
                </a:tc>
                <a:tc>
                  <a:txBody>
                    <a:bodyPr/>
                    <a:lstStyle/>
                    <a:p>
                      <a:pPr algn="ctr">
                        <a:lnSpc>
                          <a:spcPct val="115000"/>
                        </a:lnSpc>
                        <a:spcAft>
                          <a:spcPts val="0"/>
                        </a:spcAft>
                      </a:pPr>
                      <a:r>
                        <a:rPr lang="es-MX" sz="1100" b="1">
                          <a:solidFill>
                            <a:srgbClr val="000000"/>
                          </a:solidFill>
                          <a:latin typeface="Arial"/>
                          <a:ea typeface="Times New Roman"/>
                          <a:cs typeface="Times New Roman"/>
                        </a:rPr>
                        <a:t>2</a:t>
                      </a:r>
                      <a:r>
                        <a:rPr lang="es-MX" sz="1100" b="1" baseline="30000">
                          <a:solidFill>
                            <a:srgbClr val="000000"/>
                          </a:solidFill>
                          <a:latin typeface="Arial"/>
                          <a:ea typeface="Times New Roman"/>
                          <a:cs typeface="Arial"/>
                          <a:sym typeface="Symbol"/>
                          <a:hlinkClick r:id="" action="ppaction://hlinkfile"/>
                        </a:rPr>
                        <a:t></a:t>
                      </a:r>
                      <a:endParaRPr lang="es-MX"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26.0</a:t>
                      </a:r>
                      <a:endParaRPr lang="es-MX"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860.0</a:t>
                      </a:r>
                      <a:endParaRPr lang="es-MX"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solidFill>
                            <a:srgbClr val="000000"/>
                          </a:solidFill>
                          <a:latin typeface="Arial"/>
                          <a:ea typeface="Times New Roman"/>
                          <a:cs typeface="Times New Roman"/>
                        </a:rPr>
                        <a:t>2,540.0</a:t>
                      </a:r>
                      <a:endParaRPr lang="es-MX"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solidFill>
                            <a:srgbClr val="000000"/>
                          </a:solidFill>
                          <a:latin typeface="Arial"/>
                          <a:ea typeface="Times New Roman"/>
                          <a:cs typeface="Times New Roman"/>
                        </a:rPr>
                        <a:t> 3,426.0</a:t>
                      </a:r>
                      <a:endParaRPr lang="es-MX"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solidFill>
                            <a:srgbClr val="000000"/>
                          </a:solidFill>
                          <a:latin typeface="Arial"/>
                          <a:ea typeface="Times New Roman"/>
                          <a:cs typeface="Times New Roman"/>
                        </a:rPr>
                        <a:t>310.0</a:t>
                      </a:r>
                      <a:endParaRPr lang="es-MX"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solidFill>
                            <a:srgbClr val="000000"/>
                          </a:solidFill>
                          <a:latin typeface="Arial"/>
                          <a:ea typeface="Times New Roman"/>
                          <a:cs typeface="Times New Roman"/>
                        </a:rPr>
                        <a:t>15,675.0/co</a:t>
                      </a:r>
                      <a:endParaRPr lang="es-MX"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5,246.0/</a:t>
                      </a:r>
                      <a:r>
                        <a:rPr lang="es-MX" sz="1100" dirty="0" err="1">
                          <a:solidFill>
                            <a:srgbClr val="000000"/>
                          </a:solidFill>
                          <a:latin typeface="Arial"/>
                          <a:ea typeface="Times New Roman"/>
                          <a:cs typeface="Times New Roman"/>
                        </a:rPr>
                        <a:t>co</a:t>
                      </a:r>
                      <a:endParaRPr lang="es-MX"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20,921.0/</a:t>
                      </a:r>
                      <a:r>
                        <a:rPr lang="es-MX" sz="1100" dirty="0" err="1">
                          <a:solidFill>
                            <a:srgbClr val="000000"/>
                          </a:solidFill>
                          <a:latin typeface="Arial"/>
                          <a:ea typeface="Times New Roman"/>
                          <a:cs typeface="Times New Roman"/>
                        </a:rPr>
                        <a:t>co</a:t>
                      </a:r>
                      <a:endParaRPr lang="es-MX"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24,657</a:t>
                      </a:r>
                      <a:endParaRPr lang="es-MX"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solidFill>
                            <a:srgbClr val="000000"/>
                          </a:solidFill>
                          <a:latin typeface="Arial"/>
                          <a:ea typeface="Times New Roman"/>
                          <a:cs typeface="Times New Roman"/>
                        </a:rPr>
                        <a:t>1.0</a:t>
                      </a:r>
                      <a:endParaRPr lang="es-MX"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72,500</a:t>
                      </a:r>
                      <a:endParaRPr lang="es-MX" sz="1100" dirty="0">
                        <a:latin typeface="Calibri"/>
                        <a:ea typeface="Calibri"/>
                        <a:cs typeface="Times New Roman"/>
                      </a:endParaRPr>
                    </a:p>
                  </a:txBody>
                  <a:tcPr marL="44450" marR="44450" marT="0" marB="0" anchor="ctr"/>
                </a:tc>
              </a:tr>
              <a:tr h="272102">
                <a:tc vMerge="1">
                  <a:txBody>
                    <a:bodyPr/>
                    <a:lstStyle/>
                    <a:p>
                      <a:endParaRPr lang="es-MX"/>
                    </a:p>
                  </a:txBody>
                  <a:tcPr/>
                </a:tc>
                <a:tc vMerge="1">
                  <a:txBody>
                    <a:bodyPr/>
                    <a:lstStyle/>
                    <a:p>
                      <a:endParaRPr lang="es-MX"/>
                    </a:p>
                  </a:txBody>
                  <a:tcPr/>
                </a:tc>
                <a:tc>
                  <a:txBody>
                    <a:bodyPr/>
                    <a:lstStyle/>
                    <a:p>
                      <a:pPr algn="ctr">
                        <a:lnSpc>
                          <a:spcPct val="115000"/>
                        </a:lnSpc>
                        <a:spcAft>
                          <a:spcPts val="0"/>
                        </a:spcAft>
                      </a:pPr>
                      <a:r>
                        <a:rPr lang="es-MX" sz="1100" b="1" dirty="0">
                          <a:solidFill>
                            <a:srgbClr val="000000"/>
                          </a:solidFill>
                          <a:latin typeface="Arial"/>
                          <a:ea typeface="Times New Roman"/>
                          <a:cs typeface="Times New Roman"/>
                        </a:rPr>
                        <a:t>3</a:t>
                      </a:r>
                      <a:r>
                        <a:rPr lang="es-MX" sz="1100" b="1" baseline="30000" dirty="0">
                          <a:solidFill>
                            <a:srgbClr val="000000"/>
                          </a:solidFill>
                          <a:latin typeface="Arial"/>
                          <a:ea typeface="Times New Roman"/>
                          <a:cs typeface="Arial"/>
                          <a:sym typeface="Symbol"/>
                          <a:hlinkClick r:id="" action="ppaction://hlinkfile"/>
                        </a:rPr>
                        <a:t></a:t>
                      </a:r>
                      <a:endParaRPr lang="es-MX"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0.76%</a:t>
                      </a:r>
                      <a:endParaRPr lang="es-MX"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25.10%</a:t>
                      </a:r>
                      <a:endParaRPr lang="es-MX"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74.14%</a:t>
                      </a:r>
                      <a:endParaRPr lang="es-MX"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a:t>
                      </a:r>
                      <a:endParaRPr lang="es-MX"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a:t>
                      </a:r>
                      <a:endParaRPr lang="es-MX"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74.9%</a:t>
                      </a:r>
                      <a:endParaRPr lang="es-MX"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25.1%</a:t>
                      </a:r>
                      <a:endParaRPr lang="es-MX"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100.0%</a:t>
                      </a:r>
                      <a:endParaRPr lang="es-MX"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a:t>
                      </a:r>
                      <a:endParaRPr lang="es-MX"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a:t>
                      </a:r>
                      <a:endParaRPr lang="es-MX"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a:t>
                      </a:r>
                      <a:endParaRPr lang="es-MX" sz="1100" dirty="0">
                        <a:latin typeface="Calibri"/>
                        <a:ea typeface="Calibri"/>
                        <a:cs typeface="Times New Roman"/>
                      </a:endParaRPr>
                    </a:p>
                  </a:txBody>
                  <a:tcPr marL="44450" marR="44450" marT="0" marB="0" anchor="ctr"/>
                </a:tc>
              </a:tr>
              <a:tr h="285752">
                <a:tc rowSpan="3">
                  <a:txBody>
                    <a:bodyPr/>
                    <a:lstStyle/>
                    <a:p>
                      <a:pPr algn="ctr">
                        <a:lnSpc>
                          <a:spcPct val="115000"/>
                        </a:lnSpc>
                        <a:spcAft>
                          <a:spcPts val="0"/>
                        </a:spcAft>
                      </a:pPr>
                      <a:r>
                        <a:rPr lang="es-MX" sz="1100" dirty="0">
                          <a:solidFill>
                            <a:srgbClr val="000000"/>
                          </a:solidFill>
                          <a:latin typeface="Arial"/>
                          <a:ea typeface="Times New Roman"/>
                          <a:cs typeface="Times New Roman"/>
                        </a:rPr>
                        <a:t>Brasil</a:t>
                      </a:r>
                      <a:endParaRPr lang="es-MX" sz="1100" dirty="0">
                        <a:latin typeface="Calibri"/>
                        <a:ea typeface="Calibri"/>
                        <a:cs typeface="Times New Roman"/>
                      </a:endParaRPr>
                    </a:p>
                  </a:txBody>
                  <a:tcPr marL="44450" marR="44450" marT="0" marB="0" vert="vert270" anchor="ctr"/>
                </a:tc>
                <a:tc rowSpan="3">
                  <a:txBody>
                    <a:bodyPr/>
                    <a:lstStyle/>
                    <a:p>
                      <a:pPr algn="ctr">
                        <a:lnSpc>
                          <a:spcPct val="115000"/>
                        </a:lnSpc>
                        <a:spcAft>
                          <a:spcPts val="0"/>
                        </a:spcAft>
                      </a:pPr>
                      <a:r>
                        <a:rPr lang="es-MX" sz="900" dirty="0">
                          <a:solidFill>
                            <a:srgbClr val="000000"/>
                          </a:solidFill>
                          <a:latin typeface="Arial"/>
                          <a:ea typeface="Times New Roman"/>
                          <a:cs typeface="Times New Roman"/>
                        </a:rPr>
                        <a:t>CE</a:t>
                      </a:r>
                      <a:r>
                        <a:rPr lang="es-MX" sz="900" baseline="-25000" dirty="0">
                          <a:solidFill>
                            <a:srgbClr val="000000"/>
                          </a:solidFill>
                          <a:latin typeface="Arial"/>
                          <a:ea typeface="Times New Roman"/>
                          <a:cs typeface="Times New Roman"/>
                        </a:rPr>
                        <a:t>B</a:t>
                      </a:r>
                      <a:endParaRPr lang="es-MX" sz="9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b="1" dirty="0">
                          <a:solidFill>
                            <a:srgbClr val="000000"/>
                          </a:solidFill>
                          <a:latin typeface="Arial"/>
                          <a:ea typeface="Times New Roman"/>
                          <a:cs typeface="Times New Roman"/>
                        </a:rPr>
                        <a:t>1</a:t>
                      </a:r>
                      <a:endParaRPr lang="es-MX"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0.83%</a:t>
                      </a:r>
                      <a:endParaRPr lang="es-MX"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3.73%</a:t>
                      </a:r>
                      <a:endParaRPr lang="es-MX"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solidFill>
                            <a:srgbClr val="000000"/>
                          </a:solidFill>
                          <a:latin typeface="Arial"/>
                          <a:ea typeface="Times New Roman"/>
                          <a:cs typeface="Times New Roman"/>
                        </a:rPr>
                        <a:t>4.65%</a:t>
                      </a:r>
                      <a:endParaRPr lang="es-MX"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solidFill>
                            <a:srgbClr val="000000"/>
                          </a:solidFill>
                          <a:latin typeface="Arial"/>
                          <a:ea typeface="Times New Roman"/>
                          <a:cs typeface="Times New Roman"/>
                        </a:rPr>
                        <a:t>9.20%</a:t>
                      </a:r>
                      <a:endParaRPr lang="es-MX"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solidFill>
                            <a:srgbClr val="000000"/>
                          </a:solidFill>
                          <a:latin typeface="Arial"/>
                          <a:ea typeface="Times New Roman"/>
                          <a:cs typeface="Times New Roman"/>
                        </a:rPr>
                        <a:t>6.00%</a:t>
                      </a:r>
                      <a:endParaRPr lang="es-MX"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solidFill>
                            <a:srgbClr val="000000"/>
                          </a:solidFill>
                          <a:latin typeface="Arial"/>
                          <a:ea typeface="Times New Roman"/>
                          <a:cs typeface="Times New Roman"/>
                        </a:rPr>
                        <a:t>67.92%</a:t>
                      </a:r>
                      <a:endParaRPr lang="es-MX"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solidFill>
                            <a:srgbClr val="000000"/>
                          </a:solidFill>
                          <a:latin typeface="Arial"/>
                          <a:ea typeface="Times New Roman"/>
                          <a:cs typeface="Times New Roman"/>
                        </a:rPr>
                        <a:t>16.88%</a:t>
                      </a:r>
                      <a:endParaRPr lang="es-MX"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solidFill>
                            <a:srgbClr val="000000"/>
                          </a:solidFill>
                          <a:latin typeface="Arial"/>
                          <a:ea typeface="Times New Roman"/>
                          <a:cs typeface="Times New Roman"/>
                        </a:rPr>
                        <a:t>84.80%</a:t>
                      </a:r>
                      <a:endParaRPr lang="es-MX"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a:t>
                      </a:r>
                      <a:endParaRPr lang="es-MX"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solidFill>
                            <a:srgbClr val="000000"/>
                          </a:solidFill>
                          <a:latin typeface="Arial"/>
                          <a:ea typeface="Times New Roman"/>
                          <a:cs typeface="Times New Roman"/>
                        </a:rPr>
                        <a:t>-</a:t>
                      </a:r>
                      <a:endParaRPr lang="es-MX"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a:t>
                      </a:r>
                      <a:endParaRPr lang="es-MX" sz="1100" dirty="0">
                        <a:latin typeface="Calibri"/>
                        <a:ea typeface="Calibri"/>
                        <a:cs typeface="Times New Roman"/>
                      </a:endParaRPr>
                    </a:p>
                  </a:txBody>
                  <a:tcPr marL="44450" marR="44450" marT="0" marB="0" anchor="ctr"/>
                </a:tc>
              </a:tr>
              <a:tr h="285752">
                <a:tc vMerge="1">
                  <a:txBody>
                    <a:bodyPr/>
                    <a:lstStyle/>
                    <a:p>
                      <a:endParaRPr lang="es-MX"/>
                    </a:p>
                  </a:txBody>
                  <a:tcPr/>
                </a:tc>
                <a:tc vMerge="1">
                  <a:txBody>
                    <a:bodyPr/>
                    <a:lstStyle/>
                    <a:p>
                      <a:endParaRPr lang="es-MX"/>
                    </a:p>
                  </a:txBody>
                  <a:tcPr/>
                </a:tc>
                <a:tc>
                  <a:txBody>
                    <a:bodyPr/>
                    <a:lstStyle/>
                    <a:p>
                      <a:pPr algn="ctr">
                        <a:lnSpc>
                          <a:spcPct val="115000"/>
                        </a:lnSpc>
                        <a:spcAft>
                          <a:spcPts val="0"/>
                        </a:spcAft>
                      </a:pPr>
                      <a:r>
                        <a:rPr lang="es-MX" sz="1100" b="1" dirty="0">
                          <a:solidFill>
                            <a:srgbClr val="000000"/>
                          </a:solidFill>
                          <a:latin typeface="Arial"/>
                          <a:ea typeface="Times New Roman"/>
                          <a:cs typeface="Times New Roman"/>
                        </a:rPr>
                        <a:t>2</a:t>
                      </a:r>
                      <a:endParaRPr lang="es-MX"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solidFill>
                            <a:srgbClr val="000000"/>
                          </a:solidFill>
                          <a:latin typeface="Arial"/>
                          <a:ea typeface="Times New Roman"/>
                          <a:cs typeface="Times New Roman"/>
                        </a:rPr>
                        <a:t>197.7</a:t>
                      </a:r>
                      <a:endParaRPr lang="es-MX"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808.5</a:t>
                      </a:r>
                      <a:endParaRPr lang="es-MX"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1,008.1</a:t>
                      </a:r>
                      <a:endParaRPr lang="es-MX"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solidFill>
                            <a:srgbClr val="000000"/>
                          </a:solidFill>
                          <a:latin typeface="Arial"/>
                          <a:ea typeface="Times New Roman"/>
                          <a:cs typeface="Times New Roman"/>
                        </a:rPr>
                        <a:t>1,996.3</a:t>
                      </a:r>
                      <a:endParaRPr lang="es-MX"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solidFill>
                            <a:srgbClr val="000000"/>
                          </a:solidFill>
                          <a:latin typeface="Arial"/>
                          <a:ea typeface="Times New Roman"/>
                          <a:cs typeface="Times New Roman"/>
                        </a:rPr>
                        <a:t>301.9</a:t>
                      </a:r>
                      <a:endParaRPr lang="es-MX"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solidFill>
                            <a:srgbClr val="000000"/>
                          </a:solidFill>
                          <a:latin typeface="Arial"/>
                          <a:ea typeface="Times New Roman"/>
                          <a:cs typeface="Times New Roman"/>
                        </a:rPr>
                        <a:t>14,739.0</a:t>
                      </a:r>
                      <a:endParaRPr lang="es-MX"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solidFill>
                            <a:srgbClr val="000000"/>
                          </a:solidFill>
                          <a:latin typeface="Arial"/>
                          <a:ea typeface="Times New Roman"/>
                          <a:cs typeface="Times New Roman"/>
                        </a:rPr>
                        <a:t>3,661.8</a:t>
                      </a:r>
                      <a:endParaRPr lang="es-MX"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solidFill>
                            <a:srgbClr val="000000"/>
                          </a:solidFill>
                          <a:latin typeface="Arial"/>
                          <a:ea typeface="Times New Roman"/>
                          <a:cs typeface="Times New Roman"/>
                        </a:rPr>
                        <a:t>18,400.8</a:t>
                      </a:r>
                      <a:endParaRPr lang="es-MX"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21,699</a:t>
                      </a:r>
                      <a:endParaRPr lang="es-MX"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0.7</a:t>
                      </a:r>
                      <a:endParaRPr lang="es-MX"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65,700</a:t>
                      </a:r>
                      <a:endParaRPr lang="es-MX" sz="1100" dirty="0">
                        <a:latin typeface="Calibri"/>
                        <a:ea typeface="Calibri"/>
                        <a:cs typeface="Times New Roman"/>
                      </a:endParaRPr>
                    </a:p>
                  </a:txBody>
                  <a:tcPr marL="44450" marR="44450" marT="0" marB="0" anchor="ctr"/>
                </a:tc>
              </a:tr>
              <a:tr h="285752">
                <a:tc vMerge="1">
                  <a:txBody>
                    <a:bodyPr/>
                    <a:lstStyle/>
                    <a:p>
                      <a:endParaRPr lang="es-MX"/>
                    </a:p>
                  </a:txBody>
                  <a:tcPr/>
                </a:tc>
                <a:tc vMerge="1">
                  <a:txBody>
                    <a:bodyPr/>
                    <a:lstStyle/>
                    <a:p>
                      <a:endParaRPr lang="es-MX"/>
                    </a:p>
                  </a:txBody>
                  <a:tcPr/>
                </a:tc>
                <a:tc>
                  <a:txBody>
                    <a:bodyPr/>
                    <a:lstStyle/>
                    <a:p>
                      <a:pPr algn="ctr">
                        <a:lnSpc>
                          <a:spcPct val="115000"/>
                        </a:lnSpc>
                        <a:spcAft>
                          <a:spcPts val="0"/>
                        </a:spcAft>
                      </a:pPr>
                      <a:r>
                        <a:rPr lang="es-MX" sz="1100" b="1" dirty="0">
                          <a:solidFill>
                            <a:srgbClr val="000000"/>
                          </a:solidFill>
                          <a:latin typeface="Arial"/>
                          <a:ea typeface="Times New Roman"/>
                          <a:cs typeface="Times New Roman"/>
                        </a:rPr>
                        <a:t>3</a:t>
                      </a:r>
                      <a:endParaRPr lang="es-MX"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solidFill>
                            <a:srgbClr val="000000"/>
                          </a:solidFill>
                          <a:latin typeface="Arial"/>
                          <a:ea typeface="Times New Roman"/>
                          <a:cs typeface="Times New Roman"/>
                        </a:rPr>
                        <a:t>9.00%</a:t>
                      </a:r>
                      <a:endParaRPr lang="es-MX"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solidFill>
                            <a:srgbClr val="000000"/>
                          </a:solidFill>
                          <a:latin typeface="Arial"/>
                          <a:ea typeface="Times New Roman"/>
                          <a:cs typeface="Times New Roman"/>
                        </a:rPr>
                        <a:t>40.50%</a:t>
                      </a:r>
                      <a:endParaRPr lang="es-MX"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50.50%</a:t>
                      </a:r>
                      <a:endParaRPr lang="es-MX"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solidFill>
                            <a:srgbClr val="000000"/>
                          </a:solidFill>
                          <a:latin typeface="Arial"/>
                          <a:ea typeface="Times New Roman"/>
                          <a:cs typeface="Times New Roman"/>
                        </a:rPr>
                        <a:t>-</a:t>
                      </a:r>
                      <a:endParaRPr lang="es-MX"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solidFill>
                            <a:srgbClr val="000000"/>
                          </a:solidFill>
                          <a:latin typeface="Arial"/>
                          <a:ea typeface="Times New Roman"/>
                          <a:cs typeface="Times New Roman"/>
                        </a:rPr>
                        <a:t>-</a:t>
                      </a:r>
                      <a:endParaRPr lang="es-MX"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solidFill>
                            <a:srgbClr val="000000"/>
                          </a:solidFill>
                          <a:latin typeface="Arial"/>
                          <a:ea typeface="Times New Roman"/>
                          <a:cs typeface="Times New Roman"/>
                        </a:rPr>
                        <a:t>80.10%</a:t>
                      </a:r>
                      <a:endParaRPr lang="es-MX"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solidFill>
                            <a:srgbClr val="000000"/>
                          </a:solidFill>
                          <a:latin typeface="Arial"/>
                          <a:ea typeface="Times New Roman"/>
                          <a:cs typeface="Times New Roman"/>
                        </a:rPr>
                        <a:t>19.90%</a:t>
                      </a:r>
                      <a:endParaRPr lang="es-MX"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solidFill>
                            <a:srgbClr val="000000"/>
                          </a:solidFill>
                          <a:latin typeface="Arial"/>
                          <a:ea typeface="Times New Roman"/>
                          <a:cs typeface="Times New Roman"/>
                        </a:rPr>
                        <a:t>100.00%</a:t>
                      </a:r>
                      <a:endParaRPr lang="es-MX"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solidFill>
                            <a:srgbClr val="000000"/>
                          </a:solidFill>
                          <a:latin typeface="Arial"/>
                          <a:ea typeface="Times New Roman"/>
                          <a:cs typeface="Times New Roman"/>
                        </a:rPr>
                        <a:t>-</a:t>
                      </a:r>
                      <a:endParaRPr lang="es-MX"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a:t>
                      </a:r>
                      <a:endParaRPr lang="es-MX"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a:t>
                      </a:r>
                      <a:endParaRPr lang="es-MX" sz="1100" dirty="0">
                        <a:latin typeface="Calibri"/>
                        <a:ea typeface="Calibri"/>
                        <a:cs typeface="Times New Roman"/>
                      </a:endParaRPr>
                    </a:p>
                  </a:txBody>
                  <a:tcPr marL="44450" marR="44450" marT="0" marB="0" anchor="ctr"/>
                </a:tc>
              </a:tr>
              <a:tr h="285752">
                <a:tc rowSpan="3">
                  <a:txBody>
                    <a:bodyPr/>
                    <a:lstStyle/>
                    <a:p>
                      <a:pPr algn="ctr">
                        <a:lnSpc>
                          <a:spcPct val="115000"/>
                        </a:lnSpc>
                        <a:spcAft>
                          <a:spcPts val="0"/>
                        </a:spcAft>
                      </a:pPr>
                      <a:r>
                        <a:rPr lang="es-MX" sz="1100" dirty="0">
                          <a:solidFill>
                            <a:srgbClr val="000000"/>
                          </a:solidFill>
                          <a:latin typeface="Arial"/>
                          <a:ea typeface="Times New Roman"/>
                          <a:cs typeface="Times New Roman"/>
                        </a:rPr>
                        <a:t>Chile</a:t>
                      </a:r>
                      <a:endParaRPr lang="es-MX" sz="1100" dirty="0">
                        <a:latin typeface="Calibri"/>
                        <a:ea typeface="Calibri"/>
                        <a:cs typeface="Times New Roman"/>
                      </a:endParaRPr>
                    </a:p>
                  </a:txBody>
                  <a:tcPr marL="44450" marR="44450" marT="0" marB="0" vert="vert270" anchor="ctr"/>
                </a:tc>
                <a:tc rowSpan="3">
                  <a:txBody>
                    <a:bodyPr/>
                    <a:lstStyle/>
                    <a:p>
                      <a:pPr algn="ctr">
                        <a:lnSpc>
                          <a:spcPct val="115000"/>
                        </a:lnSpc>
                        <a:spcAft>
                          <a:spcPts val="0"/>
                        </a:spcAft>
                      </a:pPr>
                      <a:r>
                        <a:rPr lang="es-MX" sz="900" dirty="0">
                          <a:solidFill>
                            <a:srgbClr val="000000"/>
                          </a:solidFill>
                          <a:latin typeface="Arial"/>
                          <a:ea typeface="Times New Roman"/>
                          <a:cs typeface="Times New Roman"/>
                        </a:rPr>
                        <a:t>CE</a:t>
                      </a:r>
                      <a:r>
                        <a:rPr lang="es-MX" sz="900" baseline="-25000" dirty="0">
                          <a:solidFill>
                            <a:srgbClr val="000000"/>
                          </a:solidFill>
                          <a:latin typeface="Arial"/>
                          <a:ea typeface="Times New Roman"/>
                          <a:cs typeface="Times New Roman"/>
                        </a:rPr>
                        <a:t>C</a:t>
                      </a:r>
                      <a:endParaRPr lang="es-MX" sz="9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b="1">
                          <a:solidFill>
                            <a:srgbClr val="000000"/>
                          </a:solidFill>
                          <a:latin typeface="Arial"/>
                          <a:ea typeface="Times New Roman"/>
                          <a:cs typeface="Times New Roman"/>
                        </a:rPr>
                        <a:t>1</a:t>
                      </a:r>
                      <a:endParaRPr lang="es-MX"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0.24%</a:t>
                      </a:r>
                      <a:endParaRPr lang="es-MX"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solidFill>
                            <a:srgbClr val="000000"/>
                          </a:solidFill>
                          <a:latin typeface="Arial"/>
                          <a:ea typeface="Times New Roman"/>
                          <a:cs typeface="Times New Roman"/>
                        </a:rPr>
                        <a:t>4.25%</a:t>
                      </a:r>
                      <a:endParaRPr lang="es-MX"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5.45%</a:t>
                      </a:r>
                      <a:endParaRPr lang="es-MX"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solidFill>
                            <a:srgbClr val="000000"/>
                          </a:solidFill>
                          <a:latin typeface="Arial"/>
                          <a:ea typeface="Times New Roman"/>
                          <a:cs typeface="Times New Roman"/>
                        </a:rPr>
                        <a:t>9.94%</a:t>
                      </a:r>
                      <a:endParaRPr lang="es-MX"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solidFill>
                            <a:srgbClr val="000000"/>
                          </a:solidFill>
                          <a:latin typeface="Arial"/>
                          <a:ea typeface="Times New Roman"/>
                          <a:cs typeface="Times New Roman"/>
                        </a:rPr>
                        <a:t>0.67%</a:t>
                      </a:r>
                      <a:endParaRPr lang="es-MX"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solidFill>
                            <a:srgbClr val="000000"/>
                          </a:solidFill>
                          <a:latin typeface="Arial"/>
                          <a:ea typeface="Times New Roman"/>
                          <a:cs typeface="Times New Roman"/>
                        </a:rPr>
                        <a:t>77.72%</a:t>
                      </a:r>
                      <a:endParaRPr lang="es-MX"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solidFill>
                            <a:srgbClr val="000000"/>
                          </a:solidFill>
                          <a:latin typeface="Arial"/>
                          <a:ea typeface="Times New Roman"/>
                          <a:cs typeface="Times New Roman"/>
                        </a:rPr>
                        <a:t>11.66%</a:t>
                      </a:r>
                      <a:endParaRPr lang="es-MX"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solidFill>
                            <a:srgbClr val="000000"/>
                          </a:solidFill>
                          <a:latin typeface="Arial"/>
                          <a:ea typeface="Times New Roman"/>
                          <a:cs typeface="Times New Roman"/>
                        </a:rPr>
                        <a:t>89.38%</a:t>
                      </a:r>
                      <a:endParaRPr lang="es-MX"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solidFill>
                            <a:srgbClr val="000000"/>
                          </a:solidFill>
                          <a:latin typeface="Arial"/>
                          <a:ea typeface="Times New Roman"/>
                          <a:cs typeface="Times New Roman"/>
                        </a:rPr>
                        <a:t>-</a:t>
                      </a:r>
                      <a:endParaRPr lang="es-MX"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a:t>
                      </a:r>
                      <a:endParaRPr lang="es-MX"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a:t>
                      </a:r>
                      <a:endParaRPr lang="es-MX" sz="1100" dirty="0">
                        <a:latin typeface="Calibri"/>
                        <a:ea typeface="Calibri"/>
                        <a:cs typeface="Times New Roman"/>
                      </a:endParaRPr>
                    </a:p>
                  </a:txBody>
                  <a:tcPr marL="44450" marR="44450" marT="0" marB="0" anchor="ctr"/>
                </a:tc>
              </a:tr>
              <a:tr h="285752">
                <a:tc vMerge="1">
                  <a:txBody>
                    <a:bodyPr/>
                    <a:lstStyle/>
                    <a:p>
                      <a:endParaRPr lang="es-MX"/>
                    </a:p>
                  </a:txBody>
                  <a:tcPr/>
                </a:tc>
                <a:tc vMerge="1">
                  <a:txBody>
                    <a:bodyPr/>
                    <a:lstStyle/>
                    <a:p>
                      <a:endParaRPr lang="es-MX"/>
                    </a:p>
                  </a:txBody>
                  <a:tcPr/>
                </a:tc>
                <a:tc>
                  <a:txBody>
                    <a:bodyPr/>
                    <a:lstStyle/>
                    <a:p>
                      <a:pPr algn="ctr">
                        <a:lnSpc>
                          <a:spcPct val="115000"/>
                        </a:lnSpc>
                        <a:spcAft>
                          <a:spcPts val="0"/>
                        </a:spcAft>
                      </a:pPr>
                      <a:r>
                        <a:rPr lang="es-MX" sz="1100" b="1">
                          <a:solidFill>
                            <a:srgbClr val="000000"/>
                          </a:solidFill>
                          <a:latin typeface="Arial"/>
                          <a:ea typeface="Times New Roman"/>
                          <a:cs typeface="Times New Roman"/>
                        </a:rPr>
                        <a:t>2</a:t>
                      </a:r>
                      <a:endParaRPr lang="es-MX"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solidFill>
                            <a:srgbClr val="000000"/>
                          </a:solidFill>
                          <a:latin typeface="Arial"/>
                          <a:ea typeface="Times New Roman"/>
                          <a:cs typeface="Times New Roman"/>
                        </a:rPr>
                        <a:t>47.7</a:t>
                      </a:r>
                      <a:endParaRPr lang="es-MX"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solidFill>
                            <a:srgbClr val="000000"/>
                          </a:solidFill>
                          <a:latin typeface="Arial"/>
                          <a:ea typeface="Times New Roman"/>
                          <a:cs typeface="Times New Roman"/>
                        </a:rPr>
                        <a:t>832.5</a:t>
                      </a:r>
                      <a:endParaRPr lang="es-MX"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1,066.7</a:t>
                      </a:r>
                      <a:endParaRPr lang="es-MX"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b="1" dirty="0">
                          <a:solidFill>
                            <a:srgbClr val="000000"/>
                          </a:solidFill>
                          <a:latin typeface="Arial"/>
                          <a:ea typeface="Times New Roman"/>
                          <a:cs typeface="Times New Roman"/>
                        </a:rPr>
                        <a:t>1,946.9</a:t>
                      </a:r>
                      <a:endParaRPr lang="es-MX"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solidFill>
                            <a:srgbClr val="000000"/>
                          </a:solidFill>
                          <a:latin typeface="Arial"/>
                          <a:ea typeface="Times New Roman"/>
                          <a:cs typeface="Times New Roman"/>
                        </a:rPr>
                        <a:t>132.0</a:t>
                      </a:r>
                      <a:endParaRPr lang="es-MX"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solidFill>
                            <a:srgbClr val="000000"/>
                          </a:solidFill>
                          <a:latin typeface="Arial"/>
                          <a:ea typeface="Times New Roman"/>
                          <a:cs typeface="Times New Roman"/>
                        </a:rPr>
                        <a:t>15,217.0</a:t>
                      </a:r>
                      <a:endParaRPr lang="es-MX"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solidFill>
                            <a:srgbClr val="000000"/>
                          </a:solidFill>
                          <a:latin typeface="Arial"/>
                          <a:ea typeface="Times New Roman"/>
                          <a:cs typeface="Times New Roman"/>
                        </a:rPr>
                        <a:t>2,283.0</a:t>
                      </a:r>
                      <a:endParaRPr lang="es-MX"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b="1">
                          <a:solidFill>
                            <a:srgbClr val="000000"/>
                          </a:solidFill>
                          <a:latin typeface="Arial"/>
                          <a:ea typeface="Times New Roman"/>
                          <a:cs typeface="Times New Roman"/>
                        </a:rPr>
                        <a:t>17,500.0</a:t>
                      </a:r>
                      <a:endParaRPr lang="es-MX"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solidFill>
                            <a:srgbClr val="000000"/>
                          </a:solidFill>
                          <a:latin typeface="Arial"/>
                          <a:ea typeface="Times New Roman"/>
                          <a:cs typeface="Times New Roman"/>
                        </a:rPr>
                        <a:t>19,578.9</a:t>
                      </a:r>
                      <a:endParaRPr lang="es-MX"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0.46</a:t>
                      </a:r>
                      <a:endParaRPr lang="es-MX"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85,800</a:t>
                      </a:r>
                      <a:endParaRPr lang="es-MX" sz="1100" dirty="0">
                        <a:latin typeface="Calibri"/>
                        <a:ea typeface="Calibri"/>
                        <a:cs typeface="Times New Roman"/>
                      </a:endParaRPr>
                    </a:p>
                  </a:txBody>
                  <a:tcPr marL="44450" marR="44450" marT="0" marB="0" anchor="ctr"/>
                </a:tc>
              </a:tr>
              <a:tr h="285752">
                <a:tc vMerge="1">
                  <a:txBody>
                    <a:bodyPr/>
                    <a:lstStyle/>
                    <a:p>
                      <a:endParaRPr lang="es-MX"/>
                    </a:p>
                  </a:txBody>
                  <a:tcPr/>
                </a:tc>
                <a:tc vMerge="1">
                  <a:txBody>
                    <a:bodyPr/>
                    <a:lstStyle/>
                    <a:p>
                      <a:endParaRPr lang="es-MX"/>
                    </a:p>
                  </a:txBody>
                  <a:tcPr/>
                </a:tc>
                <a:tc>
                  <a:txBody>
                    <a:bodyPr/>
                    <a:lstStyle/>
                    <a:p>
                      <a:pPr algn="ctr">
                        <a:lnSpc>
                          <a:spcPct val="115000"/>
                        </a:lnSpc>
                        <a:spcAft>
                          <a:spcPts val="0"/>
                        </a:spcAft>
                      </a:pPr>
                      <a:r>
                        <a:rPr lang="es-MX" sz="1100" b="1" dirty="0">
                          <a:solidFill>
                            <a:srgbClr val="000000"/>
                          </a:solidFill>
                          <a:latin typeface="Arial"/>
                          <a:ea typeface="Times New Roman"/>
                          <a:cs typeface="Times New Roman"/>
                        </a:rPr>
                        <a:t>3</a:t>
                      </a:r>
                      <a:endParaRPr lang="es-MX"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solidFill>
                            <a:srgbClr val="000000"/>
                          </a:solidFill>
                          <a:latin typeface="Arial"/>
                          <a:ea typeface="Times New Roman"/>
                          <a:cs typeface="Times New Roman"/>
                        </a:rPr>
                        <a:t>2.45%</a:t>
                      </a:r>
                      <a:endParaRPr lang="es-MX"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solidFill>
                            <a:srgbClr val="000000"/>
                          </a:solidFill>
                          <a:latin typeface="Arial"/>
                          <a:ea typeface="Times New Roman"/>
                          <a:cs typeface="Times New Roman"/>
                        </a:rPr>
                        <a:t>42.76%</a:t>
                      </a:r>
                      <a:endParaRPr lang="es-MX"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solidFill>
                            <a:srgbClr val="000000"/>
                          </a:solidFill>
                          <a:latin typeface="Arial"/>
                          <a:ea typeface="Times New Roman"/>
                          <a:cs typeface="Times New Roman"/>
                        </a:rPr>
                        <a:t>54.79%</a:t>
                      </a:r>
                      <a:endParaRPr lang="es-MX"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a:t>
                      </a:r>
                      <a:endParaRPr lang="es-MX"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a:t>
                      </a:r>
                      <a:endParaRPr lang="es-MX"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86.95%</a:t>
                      </a:r>
                      <a:endParaRPr lang="es-MX"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13.05%</a:t>
                      </a:r>
                      <a:endParaRPr lang="es-MX"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solidFill>
                            <a:srgbClr val="000000"/>
                          </a:solidFill>
                          <a:latin typeface="Arial"/>
                          <a:ea typeface="Times New Roman"/>
                          <a:cs typeface="Times New Roman"/>
                        </a:rPr>
                        <a:t>-</a:t>
                      </a:r>
                      <a:endParaRPr lang="es-MX"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solidFill>
                            <a:srgbClr val="000000"/>
                          </a:solidFill>
                          <a:latin typeface="Arial"/>
                          <a:ea typeface="Times New Roman"/>
                          <a:cs typeface="Times New Roman"/>
                        </a:rPr>
                        <a:t>-</a:t>
                      </a:r>
                      <a:endParaRPr lang="es-MX"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a:t>
                      </a:r>
                      <a:endParaRPr lang="es-MX"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solidFill>
                            <a:srgbClr val="000000"/>
                          </a:solidFill>
                          <a:latin typeface="Arial"/>
                          <a:ea typeface="Times New Roman"/>
                          <a:cs typeface="Times New Roman"/>
                        </a:rPr>
                        <a:t>-</a:t>
                      </a:r>
                      <a:endParaRPr lang="es-MX" sz="1100" dirty="0">
                        <a:latin typeface="Calibri"/>
                        <a:ea typeface="Calibri"/>
                        <a:cs typeface="Times New Roman"/>
                      </a:endParaRPr>
                    </a:p>
                  </a:txBody>
                  <a:tcPr marL="44450" marR="44450" marT="0" marB="0" anchor="ctr"/>
                </a:tc>
              </a:tr>
            </a:tbl>
          </a:graphicData>
        </a:graphic>
      </p:graphicFrame>
      <p:sp>
        <p:nvSpPr>
          <p:cNvPr id="7" name="6 Marcador de pie de página"/>
          <p:cNvSpPr>
            <a:spLocks noGrp="1"/>
          </p:cNvSpPr>
          <p:nvPr>
            <p:ph type="ftr" sz="quarter" idx="11"/>
          </p:nvPr>
        </p:nvSpPr>
        <p:spPr>
          <a:xfrm>
            <a:off x="428596" y="5715016"/>
            <a:ext cx="5929354" cy="1142984"/>
          </a:xfrm>
        </p:spPr>
        <p:txBody>
          <a:bodyPr/>
          <a:lstStyle/>
          <a:p>
            <a:pPr algn="just"/>
            <a:r>
              <a:rPr lang="es-MX" baseline="30000" dirty="0" smtClean="0">
                <a:sym typeface="Symbol"/>
              </a:rPr>
              <a:t></a:t>
            </a:r>
            <a:r>
              <a:rPr lang="es-MX" dirty="0" smtClean="0"/>
              <a:t> </a:t>
            </a:r>
          </a:p>
          <a:p>
            <a:pPr algn="just"/>
            <a:endParaRPr lang="es-MX" baseline="30000" dirty="0" smtClean="0">
              <a:sym typeface="Symbol"/>
            </a:endParaRPr>
          </a:p>
          <a:p>
            <a:pPr algn="just"/>
            <a:endParaRPr lang="es-MX" baseline="30000" dirty="0" smtClean="0">
              <a:sym typeface="Symbol"/>
            </a:endParaRPr>
          </a:p>
          <a:p>
            <a:pPr algn="just"/>
            <a:r>
              <a:rPr lang="es-MX" baseline="30000" dirty="0" smtClean="0">
                <a:sym typeface="Symbol"/>
              </a:rPr>
              <a:t></a:t>
            </a:r>
            <a:r>
              <a:rPr lang="es-MX" dirty="0" smtClean="0"/>
              <a:t> </a:t>
            </a:r>
          </a:p>
          <a:p>
            <a:pPr algn="just"/>
            <a:endParaRPr lang="es-MX" baseline="30000" dirty="0" smtClean="0">
              <a:sym typeface="Symbol"/>
            </a:endParaRPr>
          </a:p>
          <a:p>
            <a:pPr algn="just"/>
            <a:r>
              <a:rPr lang="es-MX" baseline="30000" dirty="0" smtClean="0">
                <a:sym typeface="Symbol"/>
              </a:rPr>
              <a:t></a:t>
            </a:r>
            <a:endParaRPr lang="es-MX" dirty="0"/>
          </a:p>
        </p:txBody>
      </p:sp>
      <p:sp>
        <p:nvSpPr>
          <p:cNvPr id="573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57345" name="Object 1"/>
          <p:cNvGraphicFramePr>
            <a:graphicFrameLocks noChangeAspect="1"/>
          </p:cNvGraphicFramePr>
          <p:nvPr/>
        </p:nvGraphicFramePr>
        <p:xfrm>
          <a:off x="714348" y="5715016"/>
          <a:ext cx="1702605" cy="357190"/>
        </p:xfrm>
        <a:graphic>
          <a:graphicData uri="http://schemas.openxmlformats.org/presentationml/2006/ole">
            <p:oleObj spid="_x0000_s57345" name="Ecuación" r:id="rId3" imgW="1916868" imgH="393529" progId="Equation.3">
              <p:embed/>
            </p:oleObj>
          </a:graphicData>
        </a:graphic>
      </p:graphicFrame>
      <p:sp>
        <p:nvSpPr>
          <p:cNvPr id="573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57347" name="Object 3"/>
          <p:cNvGraphicFramePr>
            <a:graphicFrameLocks noChangeAspect="1"/>
          </p:cNvGraphicFramePr>
          <p:nvPr/>
        </p:nvGraphicFramePr>
        <p:xfrm>
          <a:off x="785786" y="6143644"/>
          <a:ext cx="1250174" cy="214314"/>
        </p:xfrm>
        <a:graphic>
          <a:graphicData uri="http://schemas.openxmlformats.org/presentationml/2006/ole">
            <p:oleObj spid="_x0000_s57347" name="Ecuación" r:id="rId4" imgW="1066337" imgH="203112" progId="Equation.3">
              <p:embed/>
            </p:oleObj>
          </a:graphicData>
        </a:graphic>
      </p:graphicFrame>
      <p:sp>
        <p:nvSpPr>
          <p:cNvPr id="573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57349" name="Object 5"/>
          <p:cNvGraphicFramePr>
            <a:graphicFrameLocks noChangeAspect="1"/>
          </p:cNvGraphicFramePr>
          <p:nvPr/>
        </p:nvGraphicFramePr>
        <p:xfrm>
          <a:off x="785786" y="6357957"/>
          <a:ext cx="1857388" cy="371913"/>
        </p:xfrm>
        <a:graphic>
          <a:graphicData uri="http://schemas.openxmlformats.org/presentationml/2006/ole">
            <p:oleObj spid="_x0000_s57349" name="Ecuación" r:id="rId5" imgW="1574640" imgH="330120" progId="Equation.3">
              <p:embed/>
            </p:oleObj>
          </a:graphicData>
        </a:graphic>
      </p:graphicFrame>
      <p:cxnSp>
        <p:nvCxnSpPr>
          <p:cNvPr id="14" name="13 Conector recto"/>
          <p:cNvCxnSpPr/>
          <p:nvPr/>
        </p:nvCxnSpPr>
        <p:spPr>
          <a:xfrm>
            <a:off x="428596" y="5715016"/>
            <a:ext cx="8501122" cy="1588"/>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357158" y="4714884"/>
            <a:ext cx="8215370" cy="1107996"/>
          </a:xfrm>
          <a:prstGeom prst="rect">
            <a:avLst/>
          </a:prstGeom>
          <a:noFill/>
        </p:spPr>
        <p:txBody>
          <a:bodyPr wrap="square" rtlCol="0">
            <a:spAutoFit/>
          </a:bodyPr>
          <a:lstStyle/>
          <a:p>
            <a:pPr algn="just"/>
            <a:r>
              <a:rPr lang="es-ES_tradnl" sz="1200" b="1" dirty="0" smtClean="0">
                <a:latin typeface="Arial" pitchFamily="34" charset="0"/>
                <a:cs typeface="Arial" pitchFamily="34" charset="0"/>
              </a:rPr>
              <a:t>Cálculos:</a:t>
            </a:r>
            <a:endParaRPr lang="es-MX" sz="1200" dirty="0" smtClean="0">
              <a:latin typeface="Arial" pitchFamily="34" charset="0"/>
              <a:cs typeface="Arial" pitchFamily="34" charset="0"/>
            </a:endParaRPr>
          </a:p>
          <a:p>
            <a:pPr algn="just"/>
            <a:r>
              <a:rPr lang="es-ES_tradnl" sz="1200" dirty="0" smtClean="0">
                <a:latin typeface="Arial" pitchFamily="34" charset="0"/>
                <a:cs typeface="Arial" pitchFamily="34" charset="0"/>
              </a:rPr>
              <a:t>(CE</a:t>
            </a:r>
            <a:r>
              <a:rPr lang="es-ES_tradnl" sz="1200" baseline="-25000" dirty="0" smtClean="0">
                <a:latin typeface="Arial" pitchFamily="34" charset="0"/>
                <a:cs typeface="Arial" pitchFamily="34" charset="0"/>
              </a:rPr>
              <a:t>A</a:t>
            </a:r>
            <a:r>
              <a:rPr lang="es-ES_tradnl" sz="1200" dirty="0" smtClean="0">
                <a:latin typeface="Arial" pitchFamily="34" charset="0"/>
                <a:cs typeface="Arial" pitchFamily="34" charset="0"/>
              </a:rPr>
              <a:t>)→Los cálculos en las filas son: Desde (CT a CO)*100/CTA = % en cada columna = Fila 1/CTA</a:t>
            </a:r>
            <a:endParaRPr lang="es-MX" sz="1200" dirty="0" smtClean="0">
              <a:latin typeface="Arial" pitchFamily="34" charset="0"/>
              <a:cs typeface="Arial" pitchFamily="34" charset="0"/>
            </a:endParaRPr>
          </a:p>
          <a:p>
            <a:pPr algn="just"/>
            <a:r>
              <a:rPr lang="es-ES_tradnl" sz="1200" dirty="0" smtClean="0">
                <a:latin typeface="Arial" pitchFamily="34" charset="0"/>
                <a:cs typeface="Arial" pitchFamily="34" charset="0"/>
              </a:rPr>
              <a:t>Los cálculos en la Fila 3, son los resultados siguientes: Desde (CT, </a:t>
            </a:r>
            <a:r>
              <a:rPr lang="es-ES_tradnl" sz="1200" dirty="0" err="1" smtClean="0">
                <a:latin typeface="Arial" pitchFamily="34" charset="0"/>
                <a:cs typeface="Arial" pitchFamily="34" charset="0"/>
              </a:rPr>
              <a:t>aCE</a:t>
            </a:r>
            <a:r>
              <a:rPr lang="es-ES_tradnl" sz="1200" dirty="0" smtClean="0">
                <a:latin typeface="Arial" pitchFamily="34" charset="0"/>
                <a:cs typeface="Arial" pitchFamily="34" charset="0"/>
              </a:rPr>
              <a:t>)*100/CAK = % (fila 3) en cada fila NOTA: Desde el cuadro 1.3.1, observamos que el proyecto más viable es el C (CTA, CUP, SAP) = comedor chileno</a:t>
            </a:r>
            <a:endParaRPr lang="es-MX" sz="1200" dirty="0" smtClean="0">
              <a:latin typeface="Arial" pitchFamily="34" charset="0"/>
              <a:cs typeface="Arial" pitchFamily="34" charset="0"/>
            </a:endParaRPr>
          </a:p>
          <a:p>
            <a:endParaRPr lang="es-MX" dirty="0"/>
          </a:p>
        </p:txBody>
      </p:sp>
      <p:sp>
        <p:nvSpPr>
          <p:cNvPr id="17" name="1 Título"/>
          <p:cNvSpPr>
            <a:spLocks noGrp="1"/>
          </p:cNvSpPr>
          <p:nvPr>
            <p:ph type="title"/>
          </p:nvPr>
        </p:nvSpPr>
        <p:spPr>
          <a:xfrm>
            <a:off x="2714612"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16" name="15 Imagen" descr="imagenes-estrellas.gif"/>
          <p:cNvPicPr>
            <a:picLocks noChangeAspect="1"/>
          </p:cNvPicPr>
          <p:nvPr/>
        </p:nvPicPr>
        <p:blipFill>
          <a:blip r:embed="rId6"/>
          <a:stretch>
            <a:fillRect/>
          </a:stretch>
        </p:blipFill>
        <p:spPr>
          <a:xfrm>
            <a:off x="571472" y="142852"/>
            <a:ext cx="1690689" cy="1090767"/>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00034" y="1071546"/>
            <a:ext cx="8143932" cy="5386090"/>
          </a:xfrm>
          <a:prstGeom prst="rect">
            <a:avLst/>
          </a:prstGeom>
          <a:noFill/>
        </p:spPr>
        <p:txBody>
          <a:bodyPr wrap="square" rtlCol="0">
            <a:spAutoFit/>
          </a:bodyPr>
          <a:lstStyle/>
          <a:p>
            <a:pPr algn="just"/>
            <a:r>
              <a:rPr lang="es-ES_tradnl" sz="1900" b="1" dirty="0" smtClean="0">
                <a:latin typeface="Arial" pitchFamily="34" charset="0"/>
                <a:cs typeface="Arial" pitchFamily="34" charset="0"/>
              </a:rPr>
              <a:t>1.5 ESTUDIO DE LA RELACIÓN = (C/EFECT)</a:t>
            </a:r>
          </a:p>
          <a:p>
            <a:pPr algn="just"/>
            <a:endParaRPr lang="es-MX" sz="1900" dirty="0" smtClean="0">
              <a:latin typeface="Arial" pitchFamily="34" charset="0"/>
              <a:cs typeface="Arial" pitchFamily="34" charset="0"/>
            </a:endParaRPr>
          </a:p>
          <a:p>
            <a:pPr algn="just"/>
            <a:r>
              <a:rPr lang="es-ES_tradnl" sz="1900" b="1" dirty="0" smtClean="0">
                <a:latin typeface="Arial" pitchFamily="34" charset="0"/>
                <a:cs typeface="Arial" pitchFamily="34" charset="0"/>
              </a:rPr>
              <a:t> </a:t>
            </a:r>
            <a:endParaRPr lang="es-MX" sz="1900" dirty="0" smtClean="0">
              <a:latin typeface="Arial" pitchFamily="34" charset="0"/>
              <a:cs typeface="Arial" pitchFamily="34" charset="0"/>
            </a:endParaRPr>
          </a:p>
          <a:p>
            <a:pPr algn="just"/>
            <a:r>
              <a:rPr lang="es-ES_tradnl" sz="1900" b="1" dirty="0" smtClean="0">
                <a:latin typeface="Arial" pitchFamily="34" charset="0"/>
                <a:cs typeface="Arial" pitchFamily="34" charset="0"/>
              </a:rPr>
              <a:t>Determinación de la efectividad con que cada sistema (A, B, C) alcanza los objetivos del programa:</a:t>
            </a:r>
            <a:endParaRPr lang="es-MX" sz="1900" dirty="0" smtClean="0">
              <a:latin typeface="Arial" pitchFamily="34" charset="0"/>
              <a:cs typeface="Arial" pitchFamily="34" charset="0"/>
            </a:endParaRPr>
          </a:p>
          <a:p>
            <a:pPr algn="just"/>
            <a:r>
              <a:rPr lang="es-ES_tradnl" sz="1900" b="1" dirty="0" smtClean="0">
                <a:latin typeface="Arial" pitchFamily="34" charset="0"/>
                <a:cs typeface="Arial" pitchFamily="34" charset="0"/>
              </a:rPr>
              <a:t> </a:t>
            </a:r>
            <a:endParaRPr lang="es-MX" sz="1900" dirty="0" smtClean="0">
              <a:latin typeface="Arial" pitchFamily="34" charset="0"/>
              <a:cs typeface="Arial" pitchFamily="34" charset="0"/>
            </a:endParaRPr>
          </a:p>
          <a:p>
            <a:pPr algn="just"/>
            <a:r>
              <a:rPr lang="es-ES_tradnl" sz="1900" dirty="0" smtClean="0">
                <a:latin typeface="Arial" pitchFamily="34" charset="0"/>
                <a:cs typeface="Arial" pitchFamily="34" charset="0"/>
              </a:rPr>
              <a:t>El paso siguiente es la determinación de la efectividad con que cada sistema alcanza los objetivos del programa.</a:t>
            </a:r>
            <a:endParaRPr lang="es-MX" sz="1900" dirty="0" smtClean="0">
              <a:latin typeface="Arial" pitchFamily="34" charset="0"/>
              <a:cs typeface="Arial" pitchFamily="34" charset="0"/>
            </a:endParaRPr>
          </a:p>
          <a:p>
            <a:pPr algn="just"/>
            <a:r>
              <a:rPr lang="es-ES_tradnl" sz="2000" dirty="0" smtClean="0">
                <a:latin typeface="Arial" pitchFamily="34" charset="0"/>
                <a:cs typeface="Arial" pitchFamily="34" charset="0"/>
              </a:rPr>
              <a:t> </a:t>
            </a:r>
          </a:p>
          <a:p>
            <a:pPr algn="just"/>
            <a:endParaRPr lang="es-ES_tradnl" sz="2000" dirty="0" smtClean="0">
              <a:latin typeface="Arial" pitchFamily="34" charset="0"/>
              <a:cs typeface="Arial" pitchFamily="34" charset="0"/>
            </a:endParaRPr>
          </a:p>
          <a:p>
            <a:pPr algn="just"/>
            <a:endParaRPr lang="es-MX" dirty="0" smtClean="0">
              <a:latin typeface="Arial" pitchFamily="34" charset="0"/>
              <a:cs typeface="Arial" pitchFamily="34" charset="0"/>
            </a:endParaRPr>
          </a:p>
          <a:p>
            <a:pPr algn="just"/>
            <a:r>
              <a:rPr lang="es-ES_tradnl" sz="2000" dirty="0" smtClean="0">
                <a:latin typeface="Arial" pitchFamily="34" charset="0"/>
                <a:cs typeface="Arial" pitchFamily="34" charset="0"/>
              </a:rPr>
              <a:t> </a:t>
            </a:r>
            <a:endParaRPr lang="es-MX" sz="2000" dirty="0" smtClean="0">
              <a:latin typeface="Arial" pitchFamily="34" charset="0"/>
              <a:cs typeface="Arial" pitchFamily="34" charset="0"/>
            </a:endParaRPr>
          </a:p>
          <a:p>
            <a:pPr algn="just"/>
            <a:r>
              <a:rPr lang="es-ES_tradnl" sz="1900" b="1" dirty="0" smtClean="0">
                <a:latin typeface="Arial" pitchFamily="34" charset="0"/>
                <a:cs typeface="Arial" pitchFamily="34" charset="0"/>
              </a:rPr>
              <a:t>g) Análisis de la efectividad</a:t>
            </a:r>
            <a:endParaRPr lang="es-MX" sz="1900" dirty="0" smtClean="0">
              <a:latin typeface="Arial" pitchFamily="34" charset="0"/>
              <a:cs typeface="Arial" pitchFamily="34" charset="0"/>
            </a:endParaRPr>
          </a:p>
          <a:p>
            <a:pPr algn="just"/>
            <a:r>
              <a:rPr lang="es-ES_tradnl" sz="1900" i="1" dirty="0" smtClean="0">
                <a:latin typeface="Arial" pitchFamily="34" charset="0"/>
                <a:cs typeface="Arial" pitchFamily="34" charset="0"/>
              </a:rPr>
              <a:t> </a:t>
            </a:r>
            <a:endParaRPr lang="es-MX" sz="1900" dirty="0" smtClean="0">
              <a:latin typeface="Arial" pitchFamily="34" charset="0"/>
              <a:cs typeface="Arial" pitchFamily="34" charset="0"/>
            </a:endParaRPr>
          </a:p>
          <a:p>
            <a:pPr algn="just"/>
            <a:r>
              <a:rPr lang="es-ES_tradnl" sz="1900" dirty="0" smtClean="0">
                <a:latin typeface="Arial" pitchFamily="34" charset="0"/>
                <a:cs typeface="Arial" pitchFamily="34" charset="0"/>
              </a:rPr>
              <a:t>La efectividad se ha dividido operacionalmente en dos dimensiones:</a:t>
            </a:r>
            <a:endParaRPr lang="es-MX" sz="1900" dirty="0" smtClean="0">
              <a:latin typeface="Arial" pitchFamily="34" charset="0"/>
              <a:cs typeface="Arial" pitchFamily="34" charset="0"/>
            </a:endParaRPr>
          </a:p>
          <a:p>
            <a:pPr algn="just"/>
            <a:r>
              <a:rPr lang="es-ES_tradnl" sz="1900" dirty="0" smtClean="0">
                <a:latin typeface="Arial" pitchFamily="34" charset="0"/>
                <a:cs typeface="Arial" pitchFamily="34" charset="0"/>
              </a:rPr>
              <a:t> </a:t>
            </a:r>
            <a:endParaRPr lang="es-MX" sz="1900" dirty="0" smtClean="0">
              <a:latin typeface="Arial" pitchFamily="34" charset="0"/>
              <a:cs typeface="Arial" pitchFamily="34" charset="0"/>
            </a:endParaRPr>
          </a:p>
          <a:p>
            <a:pPr lvl="2" algn="just"/>
            <a:r>
              <a:rPr lang="es-ES_tradnl" sz="1900" b="1" dirty="0" smtClean="0">
                <a:latin typeface="Arial" pitchFamily="34" charset="0"/>
                <a:cs typeface="Arial" pitchFamily="34" charset="0"/>
              </a:rPr>
              <a:t>1 </a:t>
            </a:r>
            <a:r>
              <a:rPr lang="es-ES_tradnl" sz="1900" dirty="0" smtClean="0">
                <a:latin typeface="Arial" pitchFamily="34" charset="0"/>
                <a:cs typeface="Arial" pitchFamily="34" charset="0"/>
              </a:rPr>
              <a:t>el análisis del impacto y</a:t>
            </a:r>
            <a:endParaRPr lang="es-MX" sz="1900" dirty="0" smtClean="0">
              <a:latin typeface="Arial" pitchFamily="34" charset="0"/>
              <a:cs typeface="Arial" pitchFamily="34" charset="0"/>
            </a:endParaRPr>
          </a:p>
          <a:p>
            <a:pPr lvl="2" algn="just"/>
            <a:r>
              <a:rPr lang="es-ES_tradnl" sz="1900" b="1" dirty="0" smtClean="0">
                <a:latin typeface="Arial" pitchFamily="34" charset="0"/>
                <a:cs typeface="Arial" pitchFamily="34" charset="0"/>
              </a:rPr>
              <a:t>2 </a:t>
            </a:r>
            <a:r>
              <a:rPr lang="es-ES_tradnl" sz="1900" dirty="0" smtClean="0">
                <a:latin typeface="Arial" pitchFamily="34" charset="0"/>
                <a:cs typeface="Arial" pitchFamily="34" charset="0"/>
              </a:rPr>
              <a:t>el grado de alcance de los objetivos.</a:t>
            </a:r>
            <a:endParaRPr lang="es-MX" sz="1900" dirty="0" smtClean="0">
              <a:latin typeface="Arial" pitchFamily="34" charset="0"/>
              <a:cs typeface="Arial" pitchFamily="34" charset="0"/>
            </a:endParaRPr>
          </a:p>
        </p:txBody>
      </p:sp>
      <p:pic>
        <p:nvPicPr>
          <p:cNvPr id="6" name="5 Imagen" descr="descarga (2"/>
          <p:cNvPicPr>
            <a:picLocks noChangeAspect="1"/>
          </p:cNvPicPr>
          <p:nvPr/>
        </p:nvPicPr>
        <p:blipFill>
          <a:blip r:embed="rId2"/>
          <a:stretch>
            <a:fillRect/>
          </a:stretch>
        </p:blipFill>
        <p:spPr>
          <a:xfrm>
            <a:off x="5786446" y="3429000"/>
            <a:ext cx="2133600" cy="1533525"/>
          </a:xfrm>
          <a:prstGeom prst="rect">
            <a:avLst/>
          </a:prstGeom>
        </p:spPr>
      </p:pic>
      <p:sp>
        <p:nvSpPr>
          <p:cNvPr id="7" name="1 Título"/>
          <p:cNvSpPr>
            <a:spLocks noGrp="1"/>
          </p:cNvSpPr>
          <p:nvPr>
            <p:ph type="title"/>
          </p:nvPr>
        </p:nvSpPr>
        <p:spPr>
          <a:xfrm>
            <a:off x="0"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8" name="7 Imagen" descr="Gatos-02.gif"/>
          <p:cNvPicPr>
            <a:picLocks noChangeAspect="1"/>
          </p:cNvPicPr>
          <p:nvPr/>
        </p:nvPicPr>
        <p:blipFill>
          <a:blip r:embed="rId3"/>
          <a:stretch>
            <a:fillRect/>
          </a:stretch>
        </p:blipFill>
        <p:spPr>
          <a:xfrm>
            <a:off x="6858016" y="214290"/>
            <a:ext cx="1752601" cy="147260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71472" y="1357298"/>
            <a:ext cx="7572428" cy="5078313"/>
          </a:xfrm>
          <a:prstGeom prst="rect">
            <a:avLst/>
          </a:prstGeom>
          <a:noFill/>
        </p:spPr>
        <p:txBody>
          <a:bodyPr wrap="square" rtlCol="0">
            <a:spAutoFit/>
          </a:bodyPr>
          <a:lstStyle/>
          <a:p>
            <a:pPr algn="just"/>
            <a:r>
              <a:rPr lang="es-ES_tradnl" b="1" dirty="0" smtClean="0"/>
              <a:t>      </a:t>
            </a:r>
            <a:r>
              <a:rPr lang="es-ES_tradnl" b="1" dirty="0" smtClean="0">
                <a:latin typeface="Arial" pitchFamily="34" charset="0"/>
                <a:cs typeface="Arial" pitchFamily="34" charset="0"/>
              </a:rPr>
              <a:t>Primera dimensión (Cuantitativa):</a:t>
            </a:r>
            <a:endParaRPr lang="es-MX" dirty="0" smtClean="0">
              <a:latin typeface="Arial" pitchFamily="34" charset="0"/>
              <a:cs typeface="Arial" pitchFamily="34" charset="0"/>
            </a:endParaRPr>
          </a:p>
          <a:p>
            <a:pPr algn="just"/>
            <a:r>
              <a:rPr lang="es-ES_tradnl" b="1" dirty="0" smtClean="0">
                <a:latin typeface="Arial" pitchFamily="34" charset="0"/>
                <a:cs typeface="Arial" pitchFamily="34" charset="0"/>
              </a:rPr>
              <a:t>         </a:t>
            </a:r>
            <a:endParaRPr lang="es-MX" dirty="0" smtClean="0">
              <a:latin typeface="Arial" pitchFamily="34" charset="0"/>
              <a:cs typeface="Arial" pitchFamily="34" charset="0"/>
            </a:endParaRPr>
          </a:p>
          <a:p>
            <a:pPr algn="just"/>
            <a:r>
              <a:rPr lang="es-ES_tradnl" dirty="0" smtClean="0">
                <a:latin typeface="Arial" pitchFamily="34" charset="0"/>
                <a:cs typeface="Arial" pitchFamily="34" charset="0"/>
              </a:rPr>
              <a:t>La primera utiliza los diseños para la evaluación de impactos, recurriendo a </a:t>
            </a:r>
            <a:r>
              <a:rPr lang="es-ES_tradnl" b="1" dirty="0" smtClean="0">
                <a:latin typeface="Arial" pitchFamily="34" charset="0"/>
                <a:cs typeface="Arial" pitchFamily="34" charset="0"/>
              </a:rPr>
              <a:t>variables susceptibles de cuantificación directa,</a:t>
            </a:r>
            <a:r>
              <a:rPr lang="es-ES_tradnl" dirty="0" smtClean="0">
                <a:latin typeface="Arial" pitchFamily="34" charset="0"/>
                <a:cs typeface="Arial" pitchFamily="34" charset="0"/>
              </a:rPr>
              <a:t> como la que resulta de determinar que después de un año de funcionamiento del programa, </a:t>
            </a:r>
            <a:r>
              <a:rPr lang="es-ES_tradnl" b="1" dirty="0" smtClean="0">
                <a:latin typeface="Arial" pitchFamily="34" charset="0"/>
                <a:cs typeface="Arial" pitchFamily="34" charset="0"/>
              </a:rPr>
              <a:t>el ausentismo se ha reducido en 6%.</a:t>
            </a:r>
            <a:r>
              <a:rPr lang="es-ES_tradnl" dirty="0" smtClean="0">
                <a:latin typeface="Arial" pitchFamily="34" charset="0"/>
                <a:cs typeface="Arial" pitchFamily="34" charset="0"/>
              </a:rPr>
              <a:t> (Medido = Prof. = Pedagogía)</a:t>
            </a:r>
            <a:r>
              <a:rPr lang="es-MX" dirty="0" smtClean="0">
                <a:latin typeface="Arial" pitchFamily="34" charset="0"/>
                <a:cs typeface="Arial" pitchFamily="34" charset="0"/>
              </a:rPr>
              <a:t> </a:t>
            </a:r>
            <a:r>
              <a:rPr lang="es-ES_tradnl" dirty="0" smtClean="0">
                <a:latin typeface="Arial" pitchFamily="34" charset="0"/>
                <a:cs typeface="Arial" pitchFamily="34" charset="0"/>
              </a:rPr>
              <a:t> </a:t>
            </a:r>
          </a:p>
          <a:p>
            <a:pPr algn="just"/>
            <a:endParaRPr lang="es-MX" sz="700" dirty="0" smtClean="0">
              <a:latin typeface="Arial" pitchFamily="34" charset="0"/>
              <a:cs typeface="Arial" pitchFamily="34" charset="0"/>
            </a:endParaRPr>
          </a:p>
          <a:p>
            <a:pPr algn="just"/>
            <a:endParaRPr lang="es-MX" dirty="0" smtClean="0">
              <a:latin typeface="Arial" pitchFamily="34" charset="0"/>
              <a:cs typeface="Arial" pitchFamily="34" charset="0"/>
            </a:endParaRPr>
          </a:p>
          <a:p>
            <a:pPr algn="just"/>
            <a:r>
              <a:rPr lang="es-ES_tradnl" dirty="0" smtClean="0">
                <a:latin typeface="Arial" pitchFamily="34" charset="0"/>
                <a:cs typeface="Arial" pitchFamily="34" charset="0"/>
              </a:rPr>
              <a:t>       </a:t>
            </a:r>
            <a:r>
              <a:rPr lang="es-ES_tradnl" b="1" dirty="0" smtClean="0">
                <a:latin typeface="Arial" pitchFamily="34" charset="0"/>
                <a:cs typeface="Arial" pitchFamily="34" charset="0"/>
              </a:rPr>
              <a:t>Segunda dimensión (Cualitativa):</a:t>
            </a:r>
            <a:endParaRPr lang="es-MX" dirty="0" smtClean="0">
              <a:latin typeface="Arial" pitchFamily="34" charset="0"/>
              <a:cs typeface="Arial" pitchFamily="34" charset="0"/>
            </a:endParaRPr>
          </a:p>
          <a:p>
            <a:pPr algn="just"/>
            <a:r>
              <a:rPr lang="es-ES_tradnl" b="1" dirty="0" smtClean="0">
                <a:latin typeface="Arial" pitchFamily="34" charset="0"/>
                <a:cs typeface="Arial" pitchFamily="34" charset="0"/>
              </a:rPr>
              <a:t>                                                                                       </a:t>
            </a:r>
            <a:r>
              <a:rPr lang="es-ES_tradnl" dirty="0" smtClean="0">
                <a:latin typeface="Arial" pitchFamily="34" charset="0"/>
                <a:cs typeface="Arial" pitchFamily="34" charset="0"/>
              </a:rPr>
              <a:t>La segunda mide el grado de alcance de los objetivos, cuando </a:t>
            </a:r>
            <a:r>
              <a:rPr lang="es-ES_tradnl" b="1" dirty="0" smtClean="0">
                <a:latin typeface="Arial" pitchFamily="34" charset="0"/>
                <a:cs typeface="Arial" pitchFamily="34" charset="0"/>
              </a:rPr>
              <a:t>el indicador es indirecto</a:t>
            </a:r>
            <a:r>
              <a:rPr lang="es-ES_tradnl" dirty="0" smtClean="0">
                <a:latin typeface="Arial" pitchFamily="34" charset="0"/>
                <a:cs typeface="Arial" pitchFamily="34" charset="0"/>
              </a:rPr>
              <a:t> y están involucradas </a:t>
            </a:r>
            <a:r>
              <a:rPr lang="es-ES_tradnl" b="1" dirty="0" smtClean="0">
                <a:latin typeface="Arial" pitchFamily="34" charset="0"/>
                <a:cs typeface="Arial" pitchFamily="34" charset="0"/>
              </a:rPr>
              <a:t>variables de carácter más cualitativo.</a:t>
            </a:r>
            <a:endParaRPr lang="es-MX" dirty="0" smtClean="0">
              <a:latin typeface="Arial" pitchFamily="34" charset="0"/>
              <a:cs typeface="Arial" pitchFamily="34" charset="0"/>
            </a:endParaRPr>
          </a:p>
          <a:p>
            <a:pPr algn="just"/>
            <a:r>
              <a:rPr lang="es-ES_tradnl" dirty="0" smtClean="0">
                <a:latin typeface="Arial" pitchFamily="34" charset="0"/>
                <a:cs typeface="Arial" pitchFamily="34" charset="0"/>
              </a:rPr>
              <a:t> </a:t>
            </a:r>
            <a:r>
              <a:rPr lang="es-MX" dirty="0" smtClean="0">
                <a:latin typeface="Arial" pitchFamily="34" charset="0"/>
                <a:cs typeface="Arial" pitchFamily="34" charset="0"/>
              </a:rPr>
              <a:t> </a:t>
            </a:r>
            <a:br>
              <a:rPr lang="es-MX" dirty="0" smtClean="0">
                <a:latin typeface="Arial" pitchFamily="34" charset="0"/>
                <a:cs typeface="Arial" pitchFamily="34" charset="0"/>
              </a:rPr>
            </a:br>
            <a:r>
              <a:rPr lang="es-ES_tradnl" dirty="0" smtClean="0">
                <a:latin typeface="Arial" pitchFamily="34" charset="0"/>
                <a:cs typeface="Arial" pitchFamily="34" charset="0"/>
              </a:rPr>
              <a:t>                                                                                                          El ejemplo sería que el </a:t>
            </a:r>
            <a:r>
              <a:rPr lang="es-ES_tradnl" b="1" dirty="0" smtClean="0">
                <a:latin typeface="Arial" pitchFamily="34" charset="0"/>
                <a:cs typeface="Arial" pitchFamily="34" charset="0"/>
              </a:rPr>
              <a:t>objetivo promocional</a:t>
            </a:r>
            <a:r>
              <a:rPr lang="es-ES_tradnl" dirty="0" smtClean="0">
                <a:latin typeface="Arial" pitchFamily="34" charset="0"/>
                <a:cs typeface="Arial" pitchFamily="34" charset="0"/>
              </a:rPr>
              <a:t> se ha logrado en 70%. (Medido = socio psicosocial, antropólogo social para desarrollo humano)</a:t>
            </a:r>
            <a:endParaRPr lang="es-MX" dirty="0" smtClean="0">
              <a:latin typeface="Arial" pitchFamily="34" charset="0"/>
              <a:cs typeface="Arial" pitchFamily="34" charset="0"/>
            </a:endParaRPr>
          </a:p>
          <a:p>
            <a:endParaRPr lang="es-MX" dirty="0"/>
          </a:p>
        </p:txBody>
      </p:sp>
      <p:sp>
        <p:nvSpPr>
          <p:cNvPr id="60418" name="Text Box 2"/>
          <p:cNvSpPr txBox="1">
            <a:spLocks noChangeArrowheads="1"/>
          </p:cNvSpPr>
          <p:nvPr/>
        </p:nvSpPr>
        <p:spPr bwMode="auto">
          <a:xfrm>
            <a:off x="8143900" y="2071678"/>
            <a:ext cx="500066" cy="615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_tradnl" sz="3600" b="0" i="0" u="none" strike="noStrike" cap="none" normalizeH="0" baseline="0" dirty="0" smtClean="0">
                <a:ln>
                  <a:noFill/>
                </a:ln>
                <a:solidFill>
                  <a:schemeClr val="tx1"/>
                </a:solidFill>
                <a:effectLst/>
                <a:latin typeface="Arial" pitchFamily="34" charset="0"/>
              </a:rPr>
              <a:t>E</a:t>
            </a:r>
            <a:endParaRPr kumimoji="0" lang="es-MX" sz="1800" b="0" i="0" u="none" strike="noStrike" cap="none" normalizeH="0" baseline="0" dirty="0" smtClean="0">
              <a:ln>
                <a:noFill/>
              </a:ln>
              <a:solidFill>
                <a:schemeClr val="tx1"/>
              </a:solidFill>
              <a:effectLst/>
              <a:latin typeface="Arial" pitchFamily="34" charset="0"/>
            </a:endParaRPr>
          </a:p>
        </p:txBody>
      </p:sp>
      <p:sp>
        <p:nvSpPr>
          <p:cNvPr id="60419" name="Text Box 3"/>
          <p:cNvSpPr txBox="1">
            <a:spLocks noChangeArrowheads="1"/>
          </p:cNvSpPr>
          <p:nvPr/>
        </p:nvSpPr>
        <p:spPr bwMode="auto">
          <a:xfrm>
            <a:off x="8143901" y="5072074"/>
            <a:ext cx="642942"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_tradnl" sz="3600" b="0" i="0" u="none" strike="noStrike" cap="none" normalizeH="0" baseline="0" smtClean="0">
                <a:ln>
                  <a:noFill/>
                </a:ln>
                <a:solidFill>
                  <a:schemeClr val="tx1"/>
                </a:solidFill>
                <a:effectLst/>
                <a:latin typeface="Arial" pitchFamily="34" charset="0"/>
              </a:rPr>
              <a:t>P</a:t>
            </a:r>
            <a:endParaRPr kumimoji="0" lang="es-MX" sz="1800" b="0" i="0" u="none" strike="noStrike" cap="none" normalizeH="0" baseline="0" smtClean="0">
              <a:ln>
                <a:noFill/>
              </a:ln>
              <a:solidFill>
                <a:schemeClr val="tx1"/>
              </a:solidFill>
              <a:effectLst/>
              <a:latin typeface="Arial" pitchFamily="34" charset="0"/>
            </a:endParaRPr>
          </a:p>
        </p:txBody>
      </p:sp>
      <p:cxnSp>
        <p:nvCxnSpPr>
          <p:cNvPr id="60420" name="AutoShape 4"/>
          <p:cNvCxnSpPr>
            <a:cxnSpLocks noChangeShapeType="1"/>
          </p:cNvCxnSpPr>
          <p:nvPr/>
        </p:nvCxnSpPr>
        <p:spPr bwMode="auto">
          <a:xfrm rot="5400000">
            <a:off x="-606461" y="2678901"/>
            <a:ext cx="2213784" cy="794"/>
          </a:xfrm>
          <a:prstGeom prst="straightConnector1">
            <a:avLst/>
          </a:prstGeom>
          <a:noFill/>
          <a:ln w="9525">
            <a:solidFill>
              <a:srgbClr val="000000"/>
            </a:solidFill>
            <a:round/>
            <a:headEnd/>
            <a:tailEnd/>
          </a:ln>
        </p:spPr>
      </p:cxnSp>
      <p:cxnSp>
        <p:nvCxnSpPr>
          <p:cNvPr id="60421" name="AutoShape 5"/>
          <p:cNvCxnSpPr>
            <a:cxnSpLocks noChangeShapeType="1"/>
          </p:cNvCxnSpPr>
          <p:nvPr/>
        </p:nvCxnSpPr>
        <p:spPr bwMode="auto">
          <a:xfrm>
            <a:off x="500034" y="1571612"/>
            <a:ext cx="339725" cy="0"/>
          </a:xfrm>
          <a:prstGeom prst="straightConnector1">
            <a:avLst/>
          </a:prstGeom>
          <a:noFill/>
          <a:ln w="9525">
            <a:solidFill>
              <a:srgbClr val="000000"/>
            </a:solidFill>
            <a:round/>
            <a:headEnd/>
            <a:tailEnd type="triangle" w="med" len="med"/>
          </a:ln>
        </p:spPr>
      </p:cxnSp>
      <p:cxnSp>
        <p:nvCxnSpPr>
          <p:cNvPr id="12" name="AutoShape 5"/>
          <p:cNvCxnSpPr>
            <a:cxnSpLocks noChangeShapeType="1"/>
          </p:cNvCxnSpPr>
          <p:nvPr/>
        </p:nvCxnSpPr>
        <p:spPr bwMode="auto">
          <a:xfrm>
            <a:off x="500034" y="3786190"/>
            <a:ext cx="339725" cy="0"/>
          </a:xfrm>
          <a:prstGeom prst="straightConnector1">
            <a:avLst/>
          </a:prstGeom>
          <a:noFill/>
          <a:ln w="9525">
            <a:solidFill>
              <a:srgbClr val="000000"/>
            </a:solidFill>
            <a:round/>
            <a:headEnd/>
            <a:tailEnd type="triangle" w="med" len="med"/>
          </a:ln>
        </p:spPr>
      </p:cxnSp>
      <p:pic>
        <p:nvPicPr>
          <p:cNvPr id="9" name="8 Imagen" descr="Conk_gbc.gif"/>
          <p:cNvPicPr>
            <a:picLocks noChangeAspect="1"/>
          </p:cNvPicPr>
          <p:nvPr/>
        </p:nvPicPr>
        <p:blipFill>
          <a:blip r:embed="rId2"/>
          <a:stretch>
            <a:fillRect/>
          </a:stretch>
        </p:blipFill>
        <p:spPr>
          <a:xfrm>
            <a:off x="6858016" y="714356"/>
            <a:ext cx="1071570" cy="1071570"/>
          </a:xfrm>
          <a:prstGeom prst="rect">
            <a:avLst/>
          </a:prstGeom>
        </p:spPr>
      </p:pic>
      <p:sp>
        <p:nvSpPr>
          <p:cNvPr id="10" name="1 Título"/>
          <p:cNvSpPr>
            <a:spLocks noGrp="1"/>
          </p:cNvSpPr>
          <p:nvPr>
            <p:ph type="title"/>
          </p:nvPr>
        </p:nvSpPr>
        <p:spPr>
          <a:xfrm>
            <a:off x="2714612"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11" name="10 Imagen" descr="ncvnb.gif"/>
          <p:cNvPicPr>
            <a:picLocks noChangeAspect="1"/>
          </p:cNvPicPr>
          <p:nvPr/>
        </p:nvPicPr>
        <p:blipFill>
          <a:blip r:embed="rId3"/>
          <a:stretch>
            <a:fillRect/>
          </a:stretch>
        </p:blipFill>
        <p:spPr>
          <a:xfrm>
            <a:off x="785786" y="142852"/>
            <a:ext cx="1279074" cy="111919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00034" y="1071546"/>
            <a:ext cx="6357982" cy="1261884"/>
          </a:xfrm>
          <a:prstGeom prst="rect">
            <a:avLst/>
          </a:prstGeom>
          <a:noFill/>
        </p:spPr>
        <p:txBody>
          <a:bodyPr wrap="square" rtlCol="0">
            <a:spAutoFit/>
          </a:bodyPr>
          <a:lstStyle/>
          <a:p>
            <a:pPr algn="just"/>
            <a:r>
              <a:rPr lang="es-ES_tradnl" sz="1900" b="1" dirty="0" smtClean="0">
                <a:latin typeface="Arial" pitchFamily="34" charset="0"/>
                <a:cs typeface="Arial" pitchFamily="34" charset="0"/>
              </a:rPr>
              <a:t>1.5.1 OBJETIVOS PLANTEADOS (LOS NEP</a:t>
            </a:r>
            <a:r>
              <a:rPr lang="es-ES_tradnl" sz="1900" b="1" baseline="30000" dirty="0" smtClean="0">
                <a:latin typeface="Arial" pitchFamily="34" charset="0"/>
                <a:cs typeface="Arial" pitchFamily="34" charset="0"/>
                <a:sym typeface="Symbol"/>
                <a:hlinkClick r:id="" action="ppaction://hlinkfile"/>
              </a:rPr>
              <a:t></a:t>
            </a:r>
            <a:r>
              <a:rPr lang="es-ES_tradnl" sz="1900" b="1" dirty="0" smtClean="0">
                <a:latin typeface="Arial" pitchFamily="34" charset="0"/>
                <a:cs typeface="Arial" pitchFamily="34" charset="0"/>
              </a:rPr>
              <a:t>): </a:t>
            </a:r>
            <a:endParaRPr lang="es-MX" sz="1900" dirty="0" smtClean="0">
              <a:latin typeface="Arial" pitchFamily="34" charset="0"/>
              <a:cs typeface="Arial" pitchFamily="34" charset="0"/>
            </a:endParaRPr>
          </a:p>
          <a:p>
            <a:pPr algn="just"/>
            <a:r>
              <a:rPr lang="es-ES_tradnl" sz="1900" b="1" dirty="0" smtClean="0">
                <a:latin typeface="Arial" pitchFamily="34" charset="0"/>
                <a:cs typeface="Arial" pitchFamily="34" charset="0"/>
              </a:rPr>
              <a:t> </a:t>
            </a:r>
            <a:endParaRPr lang="es-MX" sz="1900" dirty="0" smtClean="0">
              <a:latin typeface="Arial" pitchFamily="34" charset="0"/>
              <a:cs typeface="Arial" pitchFamily="34" charset="0"/>
            </a:endParaRPr>
          </a:p>
          <a:p>
            <a:pPr algn="just"/>
            <a:r>
              <a:rPr lang="es-ES_tradnl" sz="1900" dirty="0" smtClean="0">
                <a:latin typeface="Arial" pitchFamily="34" charset="0"/>
                <a:cs typeface="Arial" pitchFamily="34" charset="0"/>
              </a:rPr>
              <a:t>    En cada uno de los sistemas se deben considerar los objetivos planteados</a:t>
            </a:r>
            <a:r>
              <a:rPr lang="es-ES_tradnl" sz="1900" dirty="0" smtClean="0"/>
              <a:t>.</a:t>
            </a:r>
            <a:endParaRPr lang="es-MX" sz="1900" dirty="0" smtClean="0"/>
          </a:p>
        </p:txBody>
      </p:sp>
      <p:sp>
        <p:nvSpPr>
          <p:cNvPr id="6" name="5 Marcador de pie de página"/>
          <p:cNvSpPr>
            <a:spLocks noGrp="1"/>
          </p:cNvSpPr>
          <p:nvPr>
            <p:ph type="ftr" sz="quarter" idx="11"/>
          </p:nvPr>
        </p:nvSpPr>
        <p:spPr>
          <a:xfrm>
            <a:off x="571472" y="6215082"/>
            <a:ext cx="2895600" cy="642918"/>
          </a:xfrm>
        </p:spPr>
        <p:txBody>
          <a:bodyPr/>
          <a:lstStyle/>
          <a:p>
            <a:pPr algn="just"/>
            <a:r>
              <a:rPr lang="es-MX" baseline="30000" dirty="0" smtClean="0">
                <a:solidFill>
                  <a:schemeClr val="tx1"/>
                </a:solidFill>
                <a:latin typeface="Arial" pitchFamily="34" charset="0"/>
                <a:cs typeface="Arial" pitchFamily="34" charset="0"/>
                <a:sym typeface="Symbol"/>
                <a:hlinkClick r:id="" action="ppaction://hlinkfile"/>
              </a:rPr>
              <a:t></a:t>
            </a:r>
            <a:r>
              <a:rPr lang="es-MX" dirty="0" smtClean="0">
                <a:solidFill>
                  <a:schemeClr val="tx1"/>
                </a:solidFill>
                <a:latin typeface="Arial" pitchFamily="34" charset="0"/>
                <a:cs typeface="Arial" pitchFamily="34" charset="0"/>
              </a:rPr>
              <a:t> </a:t>
            </a:r>
            <a:r>
              <a:rPr lang="es-ES_tradnl" dirty="0" smtClean="0">
                <a:solidFill>
                  <a:schemeClr val="tx1"/>
                </a:solidFill>
                <a:latin typeface="Arial" pitchFamily="34" charset="0"/>
                <a:cs typeface="Arial" pitchFamily="34" charset="0"/>
              </a:rPr>
              <a:t>NEP: N = Nutrición</a:t>
            </a:r>
            <a:endParaRPr lang="es-MX" dirty="0" smtClean="0">
              <a:solidFill>
                <a:schemeClr val="tx1"/>
              </a:solidFill>
              <a:latin typeface="Arial" pitchFamily="34" charset="0"/>
              <a:cs typeface="Arial" pitchFamily="34" charset="0"/>
            </a:endParaRPr>
          </a:p>
          <a:p>
            <a:pPr algn="just"/>
            <a:r>
              <a:rPr lang="es-ES_tradnl" dirty="0" smtClean="0">
                <a:solidFill>
                  <a:schemeClr val="tx1"/>
                </a:solidFill>
                <a:latin typeface="Arial" pitchFamily="34" charset="0"/>
                <a:cs typeface="Arial" pitchFamily="34" charset="0"/>
              </a:rPr>
              <a:t>            E = Educación</a:t>
            </a:r>
            <a:endParaRPr lang="es-MX" dirty="0" smtClean="0">
              <a:solidFill>
                <a:schemeClr val="tx1"/>
              </a:solidFill>
              <a:latin typeface="Arial" pitchFamily="34" charset="0"/>
              <a:cs typeface="Arial" pitchFamily="34" charset="0"/>
            </a:endParaRPr>
          </a:p>
          <a:p>
            <a:pPr algn="just"/>
            <a:r>
              <a:rPr lang="es-ES_tradnl" dirty="0" smtClean="0">
                <a:solidFill>
                  <a:schemeClr val="tx1"/>
                </a:solidFill>
                <a:latin typeface="Arial" pitchFamily="34" charset="0"/>
                <a:cs typeface="Arial" pitchFamily="34" charset="0"/>
              </a:rPr>
              <a:t>            P = Prima</a:t>
            </a:r>
            <a:endParaRPr lang="es-MX" dirty="0" smtClean="0">
              <a:solidFill>
                <a:schemeClr val="tx1"/>
              </a:solidFill>
              <a:latin typeface="Arial" pitchFamily="34" charset="0"/>
              <a:cs typeface="Arial" pitchFamily="34" charset="0"/>
            </a:endParaRPr>
          </a:p>
          <a:p>
            <a:endParaRPr lang="es-MX" dirty="0">
              <a:solidFill>
                <a:schemeClr val="tx1"/>
              </a:solidFill>
            </a:endParaRPr>
          </a:p>
        </p:txBody>
      </p:sp>
      <p:cxnSp>
        <p:nvCxnSpPr>
          <p:cNvPr id="7" name="6 Conector recto"/>
          <p:cNvCxnSpPr/>
          <p:nvPr/>
        </p:nvCxnSpPr>
        <p:spPr>
          <a:xfrm>
            <a:off x="285720" y="6215082"/>
            <a:ext cx="8501122" cy="1588"/>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614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61441" name="Object 1"/>
          <p:cNvGraphicFramePr>
            <a:graphicFrameLocks noChangeAspect="1"/>
          </p:cNvGraphicFramePr>
          <p:nvPr/>
        </p:nvGraphicFramePr>
        <p:xfrm>
          <a:off x="3214678" y="2428868"/>
          <a:ext cx="3143272" cy="647145"/>
        </p:xfrm>
        <a:graphic>
          <a:graphicData uri="http://schemas.openxmlformats.org/presentationml/2006/ole">
            <p:oleObj spid="_x0000_s61441" name="Ecuación" r:id="rId3" imgW="2133600" imgH="431800" progId="Equation.3">
              <p:embed/>
            </p:oleObj>
          </a:graphicData>
        </a:graphic>
      </p:graphicFrame>
      <p:sp>
        <p:nvSpPr>
          <p:cNvPr id="10" name="9 CuadroTexto"/>
          <p:cNvSpPr txBox="1"/>
          <p:nvPr/>
        </p:nvSpPr>
        <p:spPr>
          <a:xfrm>
            <a:off x="857224" y="3500438"/>
            <a:ext cx="7215238" cy="2431435"/>
          </a:xfrm>
          <a:prstGeom prst="rect">
            <a:avLst/>
          </a:prstGeom>
          <a:noFill/>
        </p:spPr>
        <p:txBody>
          <a:bodyPr wrap="square" rtlCol="0">
            <a:spAutoFit/>
          </a:bodyPr>
          <a:lstStyle/>
          <a:p>
            <a:pPr algn="just"/>
            <a:r>
              <a:rPr lang="es-ES_tradnl" b="1" dirty="0" smtClean="0">
                <a:latin typeface="Arial" pitchFamily="34" charset="0"/>
                <a:cs typeface="Arial" pitchFamily="34" charset="0"/>
              </a:rPr>
              <a:t>(*) </a:t>
            </a:r>
            <a:r>
              <a:rPr lang="es-ES_tradnl" dirty="0" smtClean="0">
                <a:latin typeface="Arial" pitchFamily="34" charset="0"/>
                <a:cs typeface="Arial" pitchFamily="34" charset="0"/>
              </a:rPr>
              <a:t>       </a:t>
            </a:r>
            <a:r>
              <a:rPr lang="es-ES_tradnl" sz="1900" b="1" dirty="0" smtClean="0">
                <a:latin typeface="Arial" pitchFamily="34" charset="0"/>
                <a:cs typeface="Arial" pitchFamily="34" charset="0"/>
              </a:rPr>
              <a:t>El objetivo1</a:t>
            </a:r>
            <a:r>
              <a:rPr lang="es-ES_tradnl" sz="1900" dirty="0" smtClean="0">
                <a:latin typeface="Arial" pitchFamily="34" charset="0"/>
                <a:cs typeface="Arial" pitchFamily="34" charset="0"/>
              </a:rPr>
              <a:t> mide el impacto nutricional (disminución de la prevalencia de la desnutrición aguda);</a:t>
            </a:r>
            <a:endParaRPr lang="es-MX" sz="1900" dirty="0" smtClean="0">
              <a:latin typeface="Arial" pitchFamily="34" charset="0"/>
              <a:cs typeface="Arial" pitchFamily="34" charset="0"/>
            </a:endParaRPr>
          </a:p>
          <a:p>
            <a:pPr algn="just"/>
            <a:r>
              <a:rPr lang="es-ES_tradnl" sz="1900" dirty="0" smtClean="0">
                <a:latin typeface="Arial" pitchFamily="34" charset="0"/>
                <a:cs typeface="Arial" pitchFamily="34" charset="0"/>
              </a:rPr>
              <a:t> </a:t>
            </a:r>
            <a:endParaRPr lang="es-MX" sz="1900" dirty="0" smtClean="0">
              <a:latin typeface="Arial" pitchFamily="34" charset="0"/>
              <a:cs typeface="Arial" pitchFamily="34" charset="0"/>
            </a:endParaRPr>
          </a:p>
          <a:p>
            <a:pPr algn="just"/>
            <a:r>
              <a:rPr lang="es-ES_tradnl" sz="1900" b="1" dirty="0" smtClean="0">
                <a:latin typeface="Arial" pitchFamily="34" charset="0"/>
                <a:cs typeface="Arial" pitchFamily="34" charset="0"/>
              </a:rPr>
              <a:t>(*)</a:t>
            </a:r>
            <a:r>
              <a:rPr lang="es-ES_tradnl" sz="1900" dirty="0" smtClean="0">
                <a:latin typeface="Arial" pitchFamily="34" charset="0"/>
                <a:cs typeface="Arial" pitchFamily="34" charset="0"/>
              </a:rPr>
              <a:t>      </a:t>
            </a:r>
            <a:r>
              <a:rPr lang="es-ES_tradnl" sz="1900" b="1" dirty="0" smtClean="0">
                <a:latin typeface="Arial" pitchFamily="34" charset="0"/>
                <a:cs typeface="Arial" pitchFamily="34" charset="0"/>
              </a:rPr>
              <a:t>El objetivo 2</a:t>
            </a:r>
            <a:r>
              <a:rPr lang="es-ES_tradnl" sz="1900" dirty="0" smtClean="0">
                <a:latin typeface="Arial" pitchFamily="34" charset="0"/>
                <a:cs typeface="Arial" pitchFamily="34" charset="0"/>
              </a:rPr>
              <a:t> es entonces el impacto educativo, medido por medio de los dos indicadores previamente mencionados y está constituido por el promedio simple de los objetivos 2.1 y 2.2 (suponiendo que ambos tienen la misma importancia y, por ende, idéntico peso).</a:t>
            </a:r>
            <a:endParaRPr lang="es-MX" sz="1900" dirty="0">
              <a:latin typeface="Arial" pitchFamily="34" charset="0"/>
              <a:cs typeface="Arial" pitchFamily="34" charset="0"/>
            </a:endParaRPr>
          </a:p>
        </p:txBody>
      </p:sp>
      <p:sp>
        <p:nvSpPr>
          <p:cNvPr id="61443" name="Text Box 3"/>
          <p:cNvSpPr txBox="1">
            <a:spLocks noChangeArrowheads="1"/>
          </p:cNvSpPr>
          <p:nvPr/>
        </p:nvSpPr>
        <p:spPr bwMode="auto">
          <a:xfrm>
            <a:off x="8072462" y="3643314"/>
            <a:ext cx="382588" cy="3571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ES_tradnl" sz="2400" b="1" i="0" u="none" strike="noStrike" cap="none" normalizeH="0" baseline="0" dirty="0" smtClean="0">
                <a:ln>
                  <a:noFill/>
                </a:ln>
                <a:solidFill>
                  <a:schemeClr val="tx1"/>
                </a:solidFill>
                <a:effectLst/>
                <a:latin typeface="Arial" pitchFamily="34" charset="0"/>
              </a:rPr>
              <a:t>N</a:t>
            </a:r>
            <a:endParaRPr kumimoji="0" lang="es-MX" sz="1800" b="0" i="0" u="none" strike="noStrike" cap="none" normalizeH="0" baseline="0" dirty="0" smtClean="0">
              <a:ln>
                <a:noFill/>
              </a:ln>
              <a:solidFill>
                <a:schemeClr val="tx1"/>
              </a:solidFill>
              <a:effectLst/>
              <a:latin typeface="Arial" pitchFamily="34" charset="0"/>
            </a:endParaRPr>
          </a:p>
        </p:txBody>
      </p:sp>
      <p:sp>
        <p:nvSpPr>
          <p:cNvPr id="61444" name="Text Box 4"/>
          <p:cNvSpPr txBox="1">
            <a:spLocks noChangeArrowheads="1"/>
          </p:cNvSpPr>
          <p:nvPr/>
        </p:nvSpPr>
        <p:spPr bwMode="auto">
          <a:xfrm>
            <a:off x="8072462" y="4643446"/>
            <a:ext cx="439738" cy="2127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ES_tradnl" sz="2400" b="1" i="0" u="none" strike="noStrike" cap="none" normalizeH="0" baseline="0" dirty="0" smtClean="0">
                <a:ln>
                  <a:noFill/>
                </a:ln>
                <a:solidFill>
                  <a:schemeClr val="tx1"/>
                </a:solidFill>
                <a:effectLst/>
                <a:latin typeface="Arial" pitchFamily="34" charset="0"/>
              </a:rPr>
              <a:t>E</a:t>
            </a:r>
            <a:endParaRPr kumimoji="0" lang="es-MX" sz="1800" b="0" i="0" u="none" strike="noStrike" cap="none" normalizeH="0" baseline="0" dirty="0" smtClean="0">
              <a:ln>
                <a:noFill/>
              </a:ln>
              <a:solidFill>
                <a:schemeClr val="tx1"/>
              </a:solidFill>
              <a:effectLst/>
              <a:latin typeface="Arial" pitchFamily="34" charset="0"/>
            </a:endParaRPr>
          </a:p>
        </p:txBody>
      </p:sp>
      <p:pic>
        <p:nvPicPr>
          <p:cNvPr id="13" name="12 Imagen" descr="images (33).jpg"/>
          <p:cNvPicPr>
            <a:picLocks noChangeAspect="1"/>
          </p:cNvPicPr>
          <p:nvPr/>
        </p:nvPicPr>
        <p:blipFill>
          <a:blip r:embed="rId4"/>
          <a:stretch>
            <a:fillRect/>
          </a:stretch>
        </p:blipFill>
        <p:spPr>
          <a:xfrm>
            <a:off x="7143768" y="1571612"/>
            <a:ext cx="1428760" cy="1428760"/>
          </a:xfrm>
          <a:prstGeom prst="rect">
            <a:avLst/>
          </a:prstGeom>
        </p:spPr>
      </p:pic>
      <p:sp>
        <p:nvSpPr>
          <p:cNvPr id="12" name="1 Título"/>
          <p:cNvSpPr>
            <a:spLocks noGrp="1"/>
          </p:cNvSpPr>
          <p:nvPr>
            <p:ph type="title"/>
          </p:nvPr>
        </p:nvSpPr>
        <p:spPr>
          <a:xfrm>
            <a:off x="0"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14" name="13 Imagen" descr="estrellas (26).gif"/>
          <p:cNvPicPr>
            <a:picLocks noChangeAspect="1"/>
          </p:cNvPicPr>
          <p:nvPr/>
        </p:nvPicPr>
        <p:blipFill>
          <a:blip r:embed="rId5"/>
          <a:stretch>
            <a:fillRect/>
          </a:stretch>
        </p:blipFill>
        <p:spPr>
          <a:xfrm>
            <a:off x="7143768" y="285728"/>
            <a:ext cx="1095379" cy="876303"/>
          </a:xfrm>
          <a:prstGeom prst="rect">
            <a:avLst/>
          </a:prstGeom>
        </p:spPr>
      </p:pic>
      <p:pic>
        <p:nvPicPr>
          <p:cNvPr id="15" name="14 Imagen" descr="GIF040.gif"/>
          <p:cNvPicPr>
            <a:picLocks noChangeAspect="1"/>
          </p:cNvPicPr>
          <p:nvPr/>
        </p:nvPicPr>
        <p:blipFill>
          <a:blip r:embed="rId6"/>
          <a:stretch>
            <a:fillRect/>
          </a:stretch>
        </p:blipFill>
        <p:spPr>
          <a:xfrm>
            <a:off x="1428728" y="2571744"/>
            <a:ext cx="838200" cy="80010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928662" y="1142984"/>
            <a:ext cx="6929486" cy="969496"/>
          </a:xfrm>
          <a:prstGeom prst="rect">
            <a:avLst/>
          </a:prstGeom>
          <a:noFill/>
        </p:spPr>
        <p:txBody>
          <a:bodyPr wrap="square" rtlCol="0">
            <a:spAutoFit/>
          </a:bodyPr>
          <a:lstStyle/>
          <a:p>
            <a:pPr algn="just"/>
            <a:r>
              <a:rPr lang="es-ES_tradnl" sz="1900" dirty="0" smtClean="0">
                <a:latin typeface="Arial" pitchFamily="34" charset="0"/>
                <a:cs typeface="Arial" pitchFamily="34" charset="0"/>
              </a:rPr>
              <a:t>El objetivo 2.1 expresa la </a:t>
            </a:r>
            <a:endParaRPr lang="es-MX" sz="1900" dirty="0" smtClean="0">
              <a:latin typeface="Arial" pitchFamily="34" charset="0"/>
              <a:cs typeface="Arial" pitchFamily="34" charset="0"/>
            </a:endParaRPr>
          </a:p>
          <a:p>
            <a:pPr algn="just"/>
            <a:r>
              <a:rPr lang="es-ES_tradnl" sz="1900" dirty="0" smtClean="0">
                <a:latin typeface="Arial" pitchFamily="34" charset="0"/>
                <a:cs typeface="Arial" pitchFamily="34" charset="0"/>
              </a:rPr>
              <a:t>disminución de la tasa de 	</a:t>
            </a:r>
            <a:endParaRPr lang="es-MX" sz="1900" dirty="0" smtClean="0">
              <a:latin typeface="Arial" pitchFamily="34" charset="0"/>
              <a:cs typeface="Arial" pitchFamily="34" charset="0"/>
            </a:endParaRPr>
          </a:p>
          <a:p>
            <a:pPr algn="just"/>
            <a:r>
              <a:rPr lang="es-ES_tradnl" sz="1900" dirty="0" err="1" smtClean="0">
                <a:latin typeface="Arial" pitchFamily="34" charset="0"/>
                <a:cs typeface="Arial" pitchFamily="34" charset="0"/>
              </a:rPr>
              <a:t>repitencia</a:t>
            </a:r>
            <a:r>
              <a:rPr lang="es-ES_tradnl" sz="1900" dirty="0" smtClean="0">
                <a:latin typeface="Arial" pitchFamily="34" charset="0"/>
                <a:cs typeface="Arial" pitchFamily="34" charset="0"/>
              </a:rPr>
              <a:t> y el ausentismo</a:t>
            </a:r>
            <a:endParaRPr lang="es-MX" sz="1900" dirty="0">
              <a:latin typeface="Arial" pitchFamily="34" charset="0"/>
              <a:cs typeface="Arial" pitchFamily="34" charset="0"/>
            </a:endParaRPr>
          </a:p>
        </p:txBody>
      </p:sp>
      <p:sp>
        <p:nvSpPr>
          <p:cNvPr id="64514" name="Text Box 2"/>
          <p:cNvSpPr txBox="1">
            <a:spLocks noChangeArrowheads="1"/>
          </p:cNvSpPr>
          <p:nvPr/>
        </p:nvSpPr>
        <p:spPr bwMode="auto">
          <a:xfrm>
            <a:off x="5643570" y="1142984"/>
            <a:ext cx="1500198" cy="765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dirty="0" smtClean="0">
                <a:ln>
                  <a:noFill/>
                </a:ln>
                <a:solidFill>
                  <a:schemeClr val="tx1"/>
                </a:solidFill>
                <a:effectLst/>
                <a:latin typeface="Arial" pitchFamily="34" charset="0"/>
                <a:sym typeface="Symbol" pitchFamily="18" charset="2"/>
              </a:rPr>
              <a:t></a:t>
            </a:r>
            <a:r>
              <a:rPr kumimoji="0" lang="es-MX" sz="1600" b="0" i="0" u="none" strike="noStrike" cap="none" normalizeH="0" baseline="0" dirty="0" smtClean="0">
                <a:ln>
                  <a:noFill/>
                </a:ln>
                <a:solidFill>
                  <a:schemeClr val="tx1"/>
                </a:solidFill>
                <a:effectLst/>
                <a:latin typeface="Arial" pitchFamily="34" charset="0"/>
              </a:rPr>
              <a:t> Tasa de:</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dirty="0" smtClean="0">
                <a:ln>
                  <a:noFill/>
                </a:ln>
                <a:solidFill>
                  <a:schemeClr val="tx1"/>
                </a:solidFill>
                <a:effectLst/>
                <a:latin typeface="Arial" pitchFamily="34" charset="0"/>
              </a:rPr>
              <a:t>-</a:t>
            </a:r>
            <a:r>
              <a:rPr kumimoji="0" lang="es-MX" sz="1600" b="0" i="0" u="none" strike="noStrike" cap="none" normalizeH="0" baseline="0" dirty="0" err="1" smtClean="0">
                <a:ln>
                  <a:noFill/>
                </a:ln>
                <a:solidFill>
                  <a:schemeClr val="tx1"/>
                </a:solidFill>
                <a:effectLst/>
                <a:latin typeface="Arial" pitchFamily="34" charset="0"/>
              </a:rPr>
              <a:t>Repitencia</a:t>
            </a:r>
            <a:endParaRPr kumimoji="0" lang="es-MX" sz="1600" b="0" i="0" u="none" strike="noStrike" cap="none" normalizeH="0" baseline="0" dirty="0" smtClean="0">
              <a:ln>
                <a:noFill/>
              </a:ln>
              <a:solidFill>
                <a:schemeClr val="tx1"/>
              </a:solidFill>
              <a:effectLst/>
              <a:latin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dirty="0" smtClean="0">
                <a:ln>
                  <a:noFill/>
                </a:ln>
                <a:solidFill>
                  <a:schemeClr val="tx1"/>
                </a:solidFill>
                <a:effectLst/>
                <a:latin typeface="Arial" pitchFamily="34" charset="0"/>
              </a:rPr>
              <a:t>-Ausentismo</a:t>
            </a:r>
            <a:endParaRPr kumimoji="0" lang="es-MX" sz="2400" b="0" i="0" u="none" strike="noStrike" cap="none" normalizeH="0" baseline="0" dirty="0" smtClean="0">
              <a:ln>
                <a:noFill/>
              </a:ln>
              <a:solidFill>
                <a:schemeClr val="tx1"/>
              </a:solidFill>
              <a:effectLst/>
              <a:latin typeface="Arial" pitchFamily="34" charset="0"/>
            </a:endParaRPr>
          </a:p>
        </p:txBody>
      </p:sp>
      <p:cxnSp>
        <p:nvCxnSpPr>
          <p:cNvPr id="8" name="7 Conector recto de flecha"/>
          <p:cNvCxnSpPr/>
          <p:nvPr/>
        </p:nvCxnSpPr>
        <p:spPr>
          <a:xfrm>
            <a:off x="4000496" y="1571612"/>
            <a:ext cx="1143008"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8 Abrir llave"/>
          <p:cNvSpPr/>
          <p:nvPr/>
        </p:nvSpPr>
        <p:spPr>
          <a:xfrm>
            <a:off x="5429256" y="1142984"/>
            <a:ext cx="285752" cy="857256"/>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MX"/>
          </a:p>
        </p:txBody>
      </p:sp>
      <p:sp>
        <p:nvSpPr>
          <p:cNvPr id="10" name="9 CuadroTexto"/>
          <p:cNvSpPr txBox="1"/>
          <p:nvPr/>
        </p:nvSpPr>
        <p:spPr>
          <a:xfrm>
            <a:off x="928662" y="2357430"/>
            <a:ext cx="5286412" cy="2139047"/>
          </a:xfrm>
          <a:prstGeom prst="rect">
            <a:avLst/>
          </a:prstGeom>
          <a:noFill/>
        </p:spPr>
        <p:txBody>
          <a:bodyPr wrap="square" rtlCol="0">
            <a:spAutoFit/>
          </a:bodyPr>
          <a:lstStyle/>
          <a:p>
            <a:pPr algn="just"/>
            <a:r>
              <a:rPr lang="es-ES_tradnl" sz="1900" b="1" dirty="0" smtClean="0">
                <a:latin typeface="Arial" pitchFamily="34" charset="0"/>
                <a:cs typeface="Arial" pitchFamily="34" charset="0"/>
              </a:rPr>
              <a:t>El objetivo 2.2</a:t>
            </a:r>
            <a:r>
              <a:rPr lang="es-MX" sz="1900" dirty="0" smtClean="0">
                <a:latin typeface="Arial" pitchFamily="34" charset="0"/>
                <a:cs typeface="Arial" pitchFamily="34" charset="0"/>
              </a:rPr>
              <a:t> </a:t>
            </a:r>
            <a:r>
              <a:rPr lang="es-ES_tradnl" sz="1900" b="1" dirty="0" smtClean="0">
                <a:latin typeface="Arial" pitchFamily="34" charset="0"/>
                <a:cs typeface="Arial" pitchFamily="34" charset="0"/>
              </a:rPr>
              <a:t> </a:t>
            </a:r>
          </a:p>
          <a:p>
            <a:pPr algn="just"/>
            <a:endParaRPr lang="es-MX" sz="1900" dirty="0" smtClean="0">
              <a:latin typeface="Arial" pitchFamily="34" charset="0"/>
              <a:cs typeface="Arial" pitchFamily="34" charset="0"/>
            </a:endParaRPr>
          </a:p>
          <a:p>
            <a:pPr algn="just"/>
            <a:r>
              <a:rPr lang="es-ES_tradnl" sz="1900" dirty="0" smtClean="0">
                <a:latin typeface="Arial" pitchFamily="34" charset="0"/>
                <a:cs typeface="Arial" pitchFamily="34" charset="0"/>
              </a:rPr>
              <a:t>(*) </a:t>
            </a:r>
            <a:r>
              <a:rPr lang="es-ES_tradnl" sz="1900" b="1" dirty="0" smtClean="0">
                <a:latin typeface="Arial" pitchFamily="34" charset="0"/>
                <a:cs typeface="Arial" pitchFamily="34" charset="0"/>
              </a:rPr>
              <a:t>El objetivo 3</a:t>
            </a:r>
            <a:r>
              <a:rPr lang="es-ES_tradnl" sz="1900" dirty="0" smtClean="0">
                <a:latin typeface="Arial" pitchFamily="34" charset="0"/>
                <a:cs typeface="Arial" pitchFamily="34" charset="0"/>
              </a:rPr>
              <a:t> es el grado de alcance del objetivo promocional.</a:t>
            </a:r>
            <a:endParaRPr lang="es-MX" sz="1900" dirty="0" smtClean="0">
              <a:latin typeface="Arial" pitchFamily="34" charset="0"/>
              <a:cs typeface="Arial" pitchFamily="34" charset="0"/>
            </a:endParaRPr>
          </a:p>
          <a:p>
            <a:pPr algn="just"/>
            <a:r>
              <a:rPr lang="es-ES_tradnl" sz="1900" b="1" dirty="0" smtClean="0">
                <a:latin typeface="Arial" pitchFamily="34" charset="0"/>
                <a:cs typeface="Arial" pitchFamily="34" charset="0"/>
              </a:rPr>
              <a:t> </a:t>
            </a:r>
            <a:endParaRPr lang="es-MX" sz="1900" dirty="0" smtClean="0">
              <a:latin typeface="Arial" pitchFamily="34" charset="0"/>
              <a:cs typeface="Arial" pitchFamily="34" charset="0"/>
            </a:endParaRPr>
          </a:p>
          <a:p>
            <a:pPr algn="just"/>
            <a:r>
              <a:rPr lang="es-ES_tradnl" sz="1900" b="1" dirty="0" smtClean="0">
                <a:latin typeface="Arial" pitchFamily="34" charset="0"/>
                <a:cs typeface="Arial" pitchFamily="34" charset="0"/>
              </a:rPr>
              <a:t>(*) ¿Qué son los NEP, en cada sistema: A, B, C?...</a:t>
            </a:r>
          </a:p>
        </p:txBody>
      </p:sp>
      <p:pic>
        <p:nvPicPr>
          <p:cNvPr id="11" name="10 Imagen" descr="descarga no"/>
          <p:cNvPicPr>
            <a:picLocks noChangeAspect="1"/>
          </p:cNvPicPr>
          <p:nvPr/>
        </p:nvPicPr>
        <p:blipFill>
          <a:blip r:embed="rId2"/>
          <a:stretch>
            <a:fillRect/>
          </a:stretch>
        </p:blipFill>
        <p:spPr>
          <a:xfrm>
            <a:off x="6500826" y="2357430"/>
            <a:ext cx="2214578" cy="2214578"/>
          </a:xfrm>
          <a:prstGeom prst="rect">
            <a:avLst/>
          </a:prstGeom>
        </p:spPr>
      </p:pic>
      <p:sp>
        <p:nvSpPr>
          <p:cNvPr id="12" name="11 CuadroTexto"/>
          <p:cNvSpPr txBox="1"/>
          <p:nvPr/>
        </p:nvSpPr>
        <p:spPr>
          <a:xfrm>
            <a:off x="857224" y="4929198"/>
            <a:ext cx="7500990" cy="1261884"/>
          </a:xfrm>
          <a:prstGeom prst="rect">
            <a:avLst/>
          </a:prstGeom>
          <a:noFill/>
        </p:spPr>
        <p:txBody>
          <a:bodyPr wrap="square" rtlCol="0">
            <a:spAutoFit/>
          </a:bodyPr>
          <a:lstStyle/>
          <a:p>
            <a:pPr algn="just"/>
            <a:r>
              <a:rPr lang="es-MX" sz="1900" b="1" dirty="0" smtClean="0">
                <a:latin typeface="Arial" pitchFamily="34" charset="0"/>
                <a:cs typeface="Arial" pitchFamily="34" charset="0"/>
              </a:rPr>
              <a:t>h) Análisis costo-efectividad</a:t>
            </a:r>
            <a:endParaRPr lang="es-MX" sz="1900" dirty="0" smtClean="0">
              <a:latin typeface="Arial" pitchFamily="34" charset="0"/>
              <a:cs typeface="Arial" pitchFamily="34" charset="0"/>
            </a:endParaRPr>
          </a:p>
          <a:p>
            <a:pPr algn="just"/>
            <a:r>
              <a:rPr lang="es-MX" sz="1900" b="1" dirty="0" smtClean="0">
                <a:latin typeface="Arial" pitchFamily="34" charset="0"/>
                <a:cs typeface="Arial" pitchFamily="34" charset="0"/>
              </a:rPr>
              <a:t> </a:t>
            </a:r>
            <a:endParaRPr lang="es-MX" sz="1900" dirty="0" smtClean="0">
              <a:latin typeface="Arial" pitchFamily="34" charset="0"/>
              <a:cs typeface="Arial" pitchFamily="34" charset="0"/>
            </a:endParaRPr>
          </a:p>
          <a:p>
            <a:pPr algn="just"/>
            <a:r>
              <a:rPr lang="es-ES_tradnl" sz="1900" dirty="0" smtClean="0">
                <a:latin typeface="Arial" pitchFamily="34" charset="0"/>
                <a:cs typeface="Arial" pitchFamily="34" charset="0"/>
              </a:rPr>
              <a:t>    Los pasos siguientes permiten analizar las relaciones existentes entre los costos de los sistemas y la efectividad de los mismos.</a:t>
            </a:r>
            <a:endParaRPr lang="es-MX" sz="1900" dirty="0" smtClean="0">
              <a:latin typeface="Arial" pitchFamily="34" charset="0"/>
              <a:cs typeface="Arial" pitchFamily="34" charset="0"/>
            </a:endParaRPr>
          </a:p>
        </p:txBody>
      </p:sp>
      <p:sp>
        <p:nvSpPr>
          <p:cNvPr id="16" name="1 Título"/>
          <p:cNvSpPr>
            <a:spLocks noGrp="1"/>
          </p:cNvSpPr>
          <p:nvPr>
            <p:ph type="title"/>
          </p:nvPr>
        </p:nvSpPr>
        <p:spPr>
          <a:xfrm>
            <a:off x="2714612"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13" name="12 Imagen" descr="gifs-luna-estrellas.gif"/>
          <p:cNvPicPr>
            <a:picLocks noChangeAspect="1"/>
          </p:cNvPicPr>
          <p:nvPr/>
        </p:nvPicPr>
        <p:blipFill>
          <a:blip r:embed="rId3"/>
          <a:stretch>
            <a:fillRect/>
          </a:stretch>
        </p:blipFill>
        <p:spPr>
          <a:xfrm>
            <a:off x="714348" y="-214338"/>
            <a:ext cx="952500" cy="133350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to="" calcmode="lin" valueType="num">
                                      <p:cBhvr>
                                        <p:cTn id="7"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785786" y="1071546"/>
            <a:ext cx="7358114" cy="954107"/>
          </a:xfrm>
          <a:prstGeom prst="rect">
            <a:avLst/>
          </a:prstGeom>
          <a:noFill/>
        </p:spPr>
        <p:txBody>
          <a:bodyPr wrap="square" rtlCol="0">
            <a:spAutoFit/>
          </a:bodyPr>
          <a:lstStyle/>
          <a:p>
            <a:pPr algn="just"/>
            <a:r>
              <a:rPr lang="es-ES_tradnl" sz="1900" dirty="0" smtClean="0">
                <a:latin typeface="Arial" pitchFamily="34" charset="0"/>
                <a:cs typeface="Arial" pitchFamily="34" charset="0"/>
              </a:rPr>
              <a:t>El objetivo final es poder seleccionar el sistema más eficiente y eficaz, esto es, el que tiene menor costo por unidad de efectividad.</a:t>
            </a:r>
            <a:endParaRPr lang="es-MX" sz="1900" dirty="0" smtClean="0">
              <a:latin typeface="Arial" pitchFamily="34" charset="0"/>
              <a:cs typeface="Arial" pitchFamily="34" charset="0"/>
            </a:endParaRPr>
          </a:p>
          <a:p>
            <a:endParaRPr lang="es-MX" dirty="0"/>
          </a:p>
        </p:txBody>
      </p:sp>
      <p:sp>
        <p:nvSpPr>
          <p:cNvPr id="7" name="6 CuadroTexto"/>
          <p:cNvSpPr txBox="1"/>
          <p:nvPr/>
        </p:nvSpPr>
        <p:spPr>
          <a:xfrm>
            <a:off x="1142976" y="2500305"/>
            <a:ext cx="1143009" cy="523220"/>
          </a:xfrm>
          <a:prstGeom prst="rect">
            <a:avLst/>
          </a:prstGeom>
          <a:noFill/>
        </p:spPr>
        <p:txBody>
          <a:bodyPr wrap="square" rtlCol="0">
            <a:spAutoFit/>
          </a:bodyPr>
          <a:lstStyle/>
          <a:p>
            <a:r>
              <a:rPr lang="es-ES_tradnl" sz="2800" dirty="0" smtClean="0">
                <a:latin typeface="Arial" pitchFamily="34" charset="0"/>
                <a:cs typeface="Arial" pitchFamily="34" charset="0"/>
              </a:rPr>
              <a:t>OBJ</a:t>
            </a:r>
            <a:endParaRPr lang="es-MX" sz="2800" dirty="0" smtClean="0">
              <a:latin typeface="Arial" pitchFamily="34" charset="0"/>
              <a:cs typeface="Arial" pitchFamily="34" charset="0"/>
            </a:endParaRPr>
          </a:p>
        </p:txBody>
      </p:sp>
      <p:graphicFrame>
        <p:nvGraphicFramePr>
          <p:cNvPr id="8" name="7 Tabla"/>
          <p:cNvGraphicFramePr>
            <a:graphicFrameLocks noGrp="1"/>
          </p:cNvGraphicFramePr>
          <p:nvPr/>
        </p:nvGraphicFramePr>
        <p:xfrm>
          <a:off x="2571736" y="2071678"/>
          <a:ext cx="5000660" cy="1249680"/>
        </p:xfrm>
        <a:graphic>
          <a:graphicData uri="http://schemas.openxmlformats.org/drawingml/2006/table">
            <a:tbl>
              <a:tblPr firstRow="1" bandRow="1">
                <a:tableStyleId>{2D5ABB26-0587-4C30-8999-92F81FD0307C}</a:tableStyleId>
              </a:tblPr>
              <a:tblGrid>
                <a:gridCol w="2605978"/>
                <a:gridCol w="2394682"/>
              </a:tblGrid>
              <a:tr h="1174744">
                <a:tc>
                  <a:txBody>
                    <a:bodyPr/>
                    <a:lstStyle/>
                    <a:p>
                      <a:pPr lvl="0" algn="just"/>
                      <a:r>
                        <a:rPr kumimoji="0" lang="es-ES_tradnl" sz="1900" kern="1200" dirty="0" smtClean="0">
                          <a:latin typeface="Arial" pitchFamily="34" charset="0"/>
                          <a:cs typeface="Arial" pitchFamily="34" charset="0"/>
                        </a:rPr>
                        <a:t>Seleccionar el </a:t>
                      </a:r>
                    </a:p>
                    <a:p>
                      <a:pPr lvl="0" algn="just"/>
                      <a:r>
                        <a:rPr kumimoji="0" lang="es-ES_tradnl" sz="1900" kern="1200" dirty="0" smtClean="0">
                          <a:latin typeface="Arial" pitchFamily="34" charset="0"/>
                          <a:cs typeface="Arial" pitchFamily="34" charset="0"/>
                        </a:rPr>
                        <a:t>Sistema (A,B,C), </a:t>
                      </a:r>
                    </a:p>
                    <a:p>
                      <a:pPr lvl="0" algn="just"/>
                      <a:r>
                        <a:rPr kumimoji="0" lang="es-ES_tradnl" sz="1900" kern="1200" dirty="0" smtClean="0">
                          <a:latin typeface="Arial" pitchFamily="34" charset="0"/>
                          <a:cs typeface="Arial" pitchFamily="34" charset="0"/>
                        </a:rPr>
                        <a:t>que tiene el</a:t>
                      </a:r>
                      <a:endParaRPr lang="es-MX" sz="1900" dirty="0">
                        <a:latin typeface="Arial" pitchFamily="34" charset="0"/>
                        <a:cs typeface="Arial" pitchFamily="34" charset="0"/>
                      </a:endParaRPr>
                    </a:p>
                  </a:txBody>
                  <a:tcPr anchor="ctr"/>
                </a:tc>
                <a:tc>
                  <a:txBody>
                    <a:bodyPr/>
                    <a:lstStyle/>
                    <a:p>
                      <a:pPr algn="just"/>
                      <a:r>
                        <a:rPr kumimoji="0" lang="es-ES_tradnl" sz="1900" kern="1200" dirty="0" smtClean="0">
                          <a:latin typeface="Arial" pitchFamily="34" charset="0"/>
                          <a:cs typeface="Arial" pitchFamily="34" charset="0"/>
                        </a:rPr>
                        <a:t>Costo por unidad de efectividad</a:t>
                      </a:r>
                    </a:p>
                    <a:p>
                      <a:pPr algn="just"/>
                      <a:endParaRPr kumimoji="0" lang="es-ES_tradnl" sz="1900" kern="1200" dirty="0" smtClean="0">
                        <a:latin typeface="Arial" pitchFamily="34" charset="0"/>
                        <a:cs typeface="Arial" pitchFamily="34" charset="0"/>
                      </a:endParaRPr>
                    </a:p>
                    <a:p>
                      <a:r>
                        <a:rPr kumimoji="0" lang="es-ES_tradnl" sz="1900" kern="1200" dirty="0" smtClean="0">
                          <a:latin typeface="Arial" pitchFamily="34" charset="0"/>
                          <a:cs typeface="Arial" pitchFamily="34" charset="0"/>
                        </a:rPr>
                        <a:t>Menor (*) </a:t>
                      </a:r>
                      <a:endParaRPr lang="es-MX" sz="1900" dirty="0">
                        <a:latin typeface="Arial" pitchFamily="34" charset="0"/>
                        <a:cs typeface="Arial" pitchFamily="34" charset="0"/>
                      </a:endParaRPr>
                    </a:p>
                  </a:txBody>
                  <a:tcPr/>
                </a:tc>
              </a:tr>
            </a:tbl>
          </a:graphicData>
        </a:graphic>
      </p:graphicFrame>
      <p:cxnSp>
        <p:nvCxnSpPr>
          <p:cNvPr id="10" name="9 Conector recto de flecha"/>
          <p:cNvCxnSpPr/>
          <p:nvPr/>
        </p:nvCxnSpPr>
        <p:spPr>
          <a:xfrm>
            <a:off x="2071670" y="2714620"/>
            <a:ext cx="500066"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11 Conector recto de flecha"/>
          <p:cNvCxnSpPr/>
          <p:nvPr/>
        </p:nvCxnSpPr>
        <p:spPr>
          <a:xfrm flipV="1">
            <a:off x="4572000" y="2357430"/>
            <a:ext cx="642942" cy="21431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13 Conector recto de flecha"/>
          <p:cNvCxnSpPr/>
          <p:nvPr/>
        </p:nvCxnSpPr>
        <p:spPr>
          <a:xfrm>
            <a:off x="4572000" y="2928934"/>
            <a:ext cx="571504" cy="21431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15 CuadroTexto"/>
          <p:cNvSpPr txBox="1"/>
          <p:nvPr/>
        </p:nvSpPr>
        <p:spPr>
          <a:xfrm>
            <a:off x="857224" y="3929066"/>
            <a:ext cx="7572428" cy="1554272"/>
          </a:xfrm>
          <a:prstGeom prst="rect">
            <a:avLst/>
          </a:prstGeom>
          <a:noFill/>
        </p:spPr>
        <p:txBody>
          <a:bodyPr wrap="square" rtlCol="0">
            <a:spAutoFit/>
          </a:bodyPr>
          <a:lstStyle/>
          <a:p>
            <a:pPr algn="just"/>
            <a:r>
              <a:rPr lang="es-ES_tradnl" sz="1900" b="1" dirty="0" smtClean="0">
                <a:latin typeface="Arial" pitchFamily="34" charset="0"/>
                <a:cs typeface="Arial" pitchFamily="34" charset="0"/>
              </a:rPr>
              <a:t>¿Qué se pretende?</a:t>
            </a:r>
            <a:endParaRPr lang="es-MX" sz="1900" dirty="0" smtClean="0">
              <a:latin typeface="Arial" pitchFamily="34" charset="0"/>
              <a:cs typeface="Arial" pitchFamily="34" charset="0"/>
            </a:endParaRPr>
          </a:p>
          <a:p>
            <a:pPr algn="just"/>
            <a:r>
              <a:rPr lang="es-ES_tradnl" sz="1900" b="1" dirty="0" smtClean="0">
                <a:latin typeface="Arial" pitchFamily="34" charset="0"/>
                <a:cs typeface="Arial" pitchFamily="34" charset="0"/>
              </a:rPr>
              <a:t> </a:t>
            </a:r>
            <a:endParaRPr lang="es-MX" sz="1900" dirty="0" smtClean="0">
              <a:latin typeface="Arial" pitchFamily="34" charset="0"/>
              <a:cs typeface="Arial" pitchFamily="34" charset="0"/>
            </a:endParaRPr>
          </a:p>
          <a:p>
            <a:pPr algn="just"/>
            <a:r>
              <a:rPr lang="es-ES_tradnl" sz="1900" dirty="0" smtClean="0">
                <a:latin typeface="Arial" pitchFamily="34" charset="0"/>
                <a:cs typeface="Arial" pitchFamily="34" charset="0"/>
              </a:rPr>
              <a:t>Lo que se pretende </a:t>
            </a:r>
            <a:r>
              <a:rPr lang="es-ES_tradnl" sz="1900" b="1" i="1" dirty="0" smtClean="0">
                <a:latin typeface="Arial" pitchFamily="34" charset="0"/>
                <a:cs typeface="Arial" pitchFamily="34" charset="0"/>
              </a:rPr>
              <a:t>no </a:t>
            </a:r>
            <a:r>
              <a:rPr lang="es-ES_tradnl" sz="1900" b="1" dirty="0" smtClean="0">
                <a:latin typeface="Arial" pitchFamily="34" charset="0"/>
                <a:cs typeface="Arial" pitchFamily="34" charset="0"/>
              </a:rPr>
              <a:t>es maximizar la eficiencia</a:t>
            </a:r>
            <a:r>
              <a:rPr lang="es-ES_tradnl" sz="1900" dirty="0" smtClean="0">
                <a:latin typeface="Arial" pitchFamily="34" charset="0"/>
                <a:cs typeface="Arial" pitchFamily="34" charset="0"/>
              </a:rPr>
              <a:t> en la generación de los productos del proyecto (almuerzos), dado que éste ha sido el resultado obtenido a través de la </a:t>
            </a:r>
            <a:r>
              <a:rPr lang="es-ES_tradnl" sz="1900" b="1" dirty="0" smtClean="0">
                <a:latin typeface="Arial" pitchFamily="34" charset="0"/>
                <a:cs typeface="Arial" pitchFamily="34" charset="0"/>
              </a:rPr>
              <a:t>matriz de costos</a:t>
            </a:r>
            <a:r>
              <a:rPr lang="es-ES_tradnl" sz="1900" dirty="0" smtClean="0">
                <a:latin typeface="Arial" pitchFamily="34" charset="0"/>
                <a:cs typeface="Arial" pitchFamily="34" charset="0"/>
              </a:rPr>
              <a:t>, </a:t>
            </a:r>
            <a:endParaRPr lang="es-MX" sz="1900" dirty="0">
              <a:latin typeface="Arial" pitchFamily="34" charset="0"/>
              <a:cs typeface="Arial" pitchFamily="34" charset="0"/>
            </a:endParaRPr>
          </a:p>
        </p:txBody>
      </p:sp>
      <p:sp>
        <p:nvSpPr>
          <p:cNvPr id="655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65537" name="Object 1"/>
          <p:cNvGraphicFramePr>
            <a:graphicFrameLocks noChangeAspect="1"/>
          </p:cNvGraphicFramePr>
          <p:nvPr/>
        </p:nvGraphicFramePr>
        <p:xfrm>
          <a:off x="3428992" y="5715016"/>
          <a:ext cx="2395274" cy="428628"/>
        </p:xfrm>
        <a:graphic>
          <a:graphicData uri="http://schemas.openxmlformats.org/presentationml/2006/ole">
            <p:oleObj spid="_x0000_s65537" name="Ecuación" r:id="rId3" imgW="1143000" imgH="203200" progId="Equation.3">
              <p:embed/>
            </p:oleObj>
          </a:graphicData>
        </a:graphic>
      </p:graphicFrame>
      <p:sp>
        <p:nvSpPr>
          <p:cNvPr id="65539" name="Text Box 3"/>
          <p:cNvSpPr txBox="1">
            <a:spLocks noChangeArrowheads="1"/>
          </p:cNvSpPr>
          <p:nvPr/>
        </p:nvSpPr>
        <p:spPr bwMode="auto">
          <a:xfrm>
            <a:off x="428596" y="4500570"/>
            <a:ext cx="714380" cy="569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ES_tradnl" sz="2400" b="1" i="1" u="none" strike="noStrike" cap="none" normalizeH="0" baseline="0" dirty="0" smtClean="0">
                <a:ln>
                  <a:noFill/>
                </a:ln>
                <a:solidFill>
                  <a:schemeClr val="tx1"/>
                </a:solidFill>
                <a:effectLst/>
                <a:latin typeface="Arial" pitchFamily="34" charset="0"/>
              </a:rPr>
              <a:t>R</a:t>
            </a:r>
            <a:r>
              <a:rPr kumimoji="0" lang="es-ES_tradnl" sz="2400" b="1" i="1" u="none" strike="noStrike" cap="none" normalizeH="0" baseline="-25000" dirty="0" smtClean="0">
                <a:ln>
                  <a:noFill/>
                </a:ln>
                <a:solidFill>
                  <a:schemeClr val="tx1"/>
                </a:solidFill>
                <a:effectLst/>
                <a:latin typeface="Arial" pitchFamily="34" charset="0"/>
              </a:rPr>
              <a:t>1</a:t>
            </a:r>
            <a:endParaRPr kumimoji="0" lang="es-MX" sz="1800" b="0" i="0" u="none" strike="noStrike" cap="none" normalizeH="0" baseline="0" dirty="0" smtClean="0">
              <a:ln>
                <a:noFill/>
              </a:ln>
              <a:solidFill>
                <a:schemeClr val="tx1"/>
              </a:solidFill>
              <a:effectLst/>
              <a:latin typeface="Arial" pitchFamily="34" charset="0"/>
            </a:endParaRPr>
          </a:p>
        </p:txBody>
      </p:sp>
      <p:pic>
        <p:nvPicPr>
          <p:cNvPr id="13" name="12 Imagen" descr="descarga cgxx"/>
          <p:cNvPicPr>
            <a:picLocks noChangeAspect="1"/>
          </p:cNvPicPr>
          <p:nvPr/>
        </p:nvPicPr>
        <p:blipFill>
          <a:blip r:embed="rId4"/>
          <a:stretch>
            <a:fillRect/>
          </a:stretch>
        </p:blipFill>
        <p:spPr>
          <a:xfrm>
            <a:off x="6715140" y="2714620"/>
            <a:ext cx="1828800" cy="1314450"/>
          </a:xfrm>
          <a:prstGeom prst="rect">
            <a:avLst/>
          </a:prstGeom>
        </p:spPr>
      </p:pic>
      <p:sp>
        <p:nvSpPr>
          <p:cNvPr id="15" name="1 Título"/>
          <p:cNvSpPr>
            <a:spLocks noGrp="1"/>
          </p:cNvSpPr>
          <p:nvPr>
            <p:ph type="title"/>
          </p:nvPr>
        </p:nvSpPr>
        <p:spPr>
          <a:xfrm>
            <a:off x="0"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17" name="16 Imagen" descr="imagenes-estrellas.gif"/>
          <p:cNvPicPr>
            <a:picLocks noChangeAspect="1"/>
          </p:cNvPicPr>
          <p:nvPr/>
        </p:nvPicPr>
        <p:blipFill>
          <a:blip r:embed="rId5"/>
          <a:stretch>
            <a:fillRect/>
          </a:stretch>
        </p:blipFill>
        <p:spPr>
          <a:xfrm>
            <a:off x="7072330" y="142852"/>
            <a:ext cx="1439439" cy="92867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to="" calcmode="lin" valueType="num">
                                      <p:cBhvr>
                                        <p:cTn id="7" dur="1" fill="hold"/>
                                        <p:tgtEl>
                                          <p:spTgt spid="1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28596" y="1142984"/>
            <a:ext cx="5000660" cy="1477328"/>
          </a:xfrm>
          <a:prstGeom prst="rect">
            <a:avLst/>
          </a:prstGeom>
          <a:noFill/>
        </p:spPr>
        <p:txBody>
          <a:bodyPr wrap="square" rtlCol="0">
            <a:spAutoFit/>
          </a:bodyPr>
          <a:lstStyle/>
          <a:p>
            <a:pPr algn="just"/>
            <a:r>
              <a:rPr lang="es-ES_tradnl" b="1" dirty="0" smtClean="0">
                <a:latin typeface="Arial" pitchFamily="34" charset="0"/>
                <a:cs typeface="Arial" pitchFamily="34" charset="0"/>
              </a:rPr>
              <a:t>sino optimizar esta eficiencia en la consecución de los objetivos del proyecto</a:t>
            </a:r>
            <a:r>
              <a:rPr lang="es-ES_tradnl" dirty="0" smtClean="0">
                <a:latin typeface="Arial" pitchFamily="34" charset="0"/>
                <a:cs typeface="Arial" pitchFamily="34" charset="0"/>
              </a:rPr>
              <a:t>, siendo la entrega de los almuerzos sólo el medio para alcanzar tales fines (nutricionales, educativos y promocionales).</a:t>
            </a:r>
            <a:endParaRPr lang="es-MX" dirty="0" smtClean="0">
              <a:latin typeface="Arial" pitchFamily="34" charset="0"/>
              <a:cs typeface="Arial" pitchFamily="34" charset="0"/>
            </a:endParaRPr>
          </a:p>
        </p:txBody>
      </p:sp>
      <p:sp>
        <p:nvSpPr>
          <p:cNvPr id="66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66561" name="Object 1"/>
          <p:cNvGraphicFramePr>
            <a:graphicFrameLocks noChangeAspect="1"/>
          </p:cNvGraphicFramePr>
          <p:nvPr/>
        </p:nvGraphicFramePr>
        <p:xfrm>
          <a:off x="2285984" y="2857496"/>
          <a:ext cx="4030184" cy="714380"/>
        </p:xfrm>
        <a:graphic>
          <a:graphicData uri="http://schemas.openxmlformats.org/presentationml/2006/ole">
            <p:oleObj spid="_x0000_s66561" name="Ecuación" r:id="rId4" imgW="2463800" imgH="431800" progId="Equation.3">
              <p:embed/>
            </p:oleObj>
          </a:graphicData>
        </a:graphic>
      </p:graphicFrame>
      <p:sp>
        <p:nvSpPr>
          <p:cNvPr id="8" name="7 CuadroTexto"/>
          <p:cNvSpPr txBox="1"/>
          <p:nvPr/>
        </p:nvSpPr>
        <p:spPr>
          <a:xfrm>
            <a:off x="3286116" y="3857628"/>
            <a:ext cx="5286412" cy="1754326"/>
          </a:xfrm>
          <a:prstGeom prst="rect">
            <a:avLst/>
          </a:prstGeom>
          <a:noFill/>
        </p:spPr>
        <p:txBody>
          <a:bodyPr wrap="square" rtlCol="0">
            <a:spAutoFit/>
          </a:bodyPr>
          <a:lstStyle/>
          <a:p>
            <a:pPr lvl="0" algn="just"/>
            <a:r>
              <a:rPr lang="es-ES_tradnl" b="1" dirty="0" smtClean="0">
                <a:latin typeface="Arial" pitchFamily="34" charset="0"/>
                <a:cs typeface="Arial" pitchFamily="34" charset="0"/>
              </a:rPr>
              <a:t>i) Matriz de costo-efectividad</a:t>
            </a:r>
            <a:r>
              <a:rPr lang="es-ES_tradnl" b="1" baseline="30000" dirty="0" smtClean="0">
                <a:latin typeface="Arial" pitchFamily="34" charset="0"/>
                <a:cs typeface="Arial" pitchFamily="34" charset="0"/>
                <a:sym typeface="Symbol"/>
                <a:hlinkClick r:id="" action="ppaction://hlinkfile"/>
              </a:rPr>
              <a:t></a:t>
            </a:r>
            <a:endParaRPr lang="es-MX" dirty="0" smtClean="0">
              <a:latin typeface="Arial" pitchFamily="34" charset="0"/>
              <a:cs typeface="Arial" pitchFamily="34" charset="0"/>
            </a:endParaRPr>
          </a:p>
          <a:p>
            <a:pPr algn="just"/>
            <a:r>
              <a:rPr lang="es-ES_tradnl" dirty="0" smtClean="0">
                <a:latin typeface="Arial" pitchFamily="34" charset="0"/>
                <a:cs typeface="Arial" pitchFamily="34" charset="0"/>
              </a:rPr>
              <a:t>Habiendo obtenido los datos de costos y de efectividad se elabora la matriz de costo-efectividad (cuadro 1.5.1), que escribe los CTA y los CUP expresados en unidades monetarias y la efectividad en porcentajes.</a:t>
            </a:r>
            <a:endParaRPr lang="es-MX" dirty="0" smtClean="0">
              <a:latin typeface="Arial" pitchFamily="34" charset="0"/>
              <a:cs typeface="Arial" pitchFamily="34" charset="0"/>
            </a:endParaRPr>
          </a:p>
        </p:txBody>
      </p:sp>
      <p:sp>
        <p:nvSpPr>
          <p:cNvPr id="9" name="8 Marcador de pie de página"/>
          <p:cNvSpPr>
            <a:spLocks noGrp="1"/>
          </p:cNvSpPr>
          <p:nvPr>
            <p:ph type="ftr" sz="quarter" idx="11"/>
          </p:nvPr>
        </p:nvSpPr>
        <p:spPr>
          <a:xfrm>
            <a:off x="428596" y="6143644"/>
            <a:ext cx="7858180" cy="423842"/>
          </a:xfrm>
        </p:spPr>
        <p:txBody>
          <a:bodyPr/>
          <a:lstStyle/>
          <a:p>
            <a:pPr algn="just"/>
            <a:r>
              <a:rPr lang="es-MX" baseline="30000" dirty="0" smtClean="0">
                <a:solidFill>
                  <a:schemeClr val="tx2"/>
                </a:solidFill>
                <a:latin typeface="Arial" pitchFamily="34" charset="0"/>
                <a:cs typeface="Arial" pitchFamily="34" charset="0"/>
                <a:sym typeface="Symbol"/>
                <a:hlinkClick r:id="" action="ppaction://hlinkfile"/>
              </a:rPr>
              <a:t></a:t>
            </a:r>
            <a:r>
              <a:rPr lang="es-MX" dirty="0" smtClean="0">
                <a:solidFill>
                  <a:schemeClr val="tx2"/>
                </a:solidFill>
                <a:latin typeface="Arial" pitchFamily="34" charset="0"/>
                <a:cs typeface="Arial" pitchFamily="34" charset="0"/>
              </a:rPr>
              <a:t> </a:t>
            </a:r>
            <a:r>
              <a:rPr lang="es-ES_tradnl" dirty="0" smtClean="0">
                <a:solidFill>
                  <a:schemeClr val="tx2"/>
                </a:solidFill>
                <a:latin typeface="Arial" pitchFamily="34" charset="0"/>
                <a:cs typeface="Arial" pitchFamily="34" charset="0"/>
              </a:rPr>
              <a:t>¿Cómo se resuelve el asunto de la E%?</a:t>
            </a:r>
            <a:endParaRPr lang="es-MX" dirty="0" smtClean="0">
              <a:solidFill>
                <a:schemeClr val="tx2"/>
              </a:solidFill>
              <a:latin typeface="Arial" pitchFamily="34" charset="0"/>
              <a:cs typeface="Arial" pitchFamily="34" charset="0"/>
            </a:endParaRPr>
          </a:p>
          <a:p>
            <a:pPr lvl="0" algn="just"/>
            <a:r>
              <a:rPr lang="es-ES_tradnl" dirty="0" smtClean="0">
                <a:solidFill>
                  <a:schemeClr val="tx2"/>
                </a:solidFill>
                <a:latin typeface="Arial" pitchFamily="34" charset="0"/>
                <a:cs typeface="Arial" pitchFamily="34" charset="0"/>
              </a:rPr>
              <a:t>El Comité Del phi, decide que en 6 años el máximo a obtener sería E = 50% (</a:t>
            </a:r>
            <a:r>
              <a:rPr lang="es-ES_tradnl" dirty="0" smtClean="0">
                <a:solidFill>
                  <a:schemeClr val="tx2"/>
                </a:solidFill>
                <a:latin typeface="Arial" pitchFamily="34" charset="0"/>
                <a:cs typeface="Arial" pitchFamily="34" charset="0"/>
                <a:sym typeface="Symbol"/>
              </a:rPr>
              <a:t></a:t>
            </a:r>
            <a:r>
              <a:rPr lang="es-ES_tradnl" dirty="0" smtClean="0">
                <a:solidFill>
                  <a:schemeClr val="tx2"/>
                </a:solidFill>
                <a:latin typeface="Arial" pitchFamily="34" charset="0"/>
                <a:cs typeface="Arial" pitchFamily="34" charset="0"/>
              </a:rPr>
              <a:t>) de la NEP.</a:t>
            </a:r>
            <a:endParaRPr lang="es-MX" dirty="0" smtClean="0">
              <a:solidFill>
                <a:schemeClr val="tx2"/>
              </a:solidFill>
              <a:latin typeface="Arial" pitchFamily="34" charset="0"/>
              <a:cs typeface="Arial" pitchFamily="34" charset="0"/>
            </a:endParaRPr>
          </a:p>
          <a:p>
            <a:pPr lvl="0" algn="just"/>
            <a:r>
              <a:rPr lang="es-ES_tradnl" dirty="0" smtClean="0">
                <a:solidFill>
                  <a:schemeClr val="tx2"/>
                </a:solidFill>
                <a:latin typeface="Arial" pitchFamily="34" charset="0"/>
                <a:cs typeface="Arial" pitchFamily="34" charset="0"/>
              </a:rPr>
              <a:t>En cada año un E% MAX= 6-8% (8*6 = 48 &lt; 50%; 6*6 = 36 &lt; 50%)</a:t>
            </a:r>
            <a:endParaRPr lang="es-MX" dirty="0" smtClean="0">
              <a:solidFill>
                <a:schemeClr val="tx2"/>
              </a:solidFill>
              <a:latin typeface="Arial" pitchFamily="34" charset="0"/>
              <a:cs typeface="Arial" pitchFamily="34" charset="0"/>
            </a:endParaRPr>
          </a:p>
          <a:p>
            <a:pPr algn="just"/>
            <a:endParaRPr lang="es-MX" dirty="0">
              <a:solidFill>
                <a:schemeClr val="tx2"/>
              </a:solidFill>
              <a:latin typeface="Arial" pitchFamily="34" charset="0"/>
              <a:cs typeface="Arial" pitchFamily="34" charset="0"/>
            </a:endParaRPr>
          </a:p>
        </p:txBody>
      </p:sp>
      <p:cxnSp>
        <p:nvCxnSpPr>
          <p:cNvPr id="10" name="9 Conector recto"/>
          <p:cNvCxnSpPr/>
          <p:nvPr/>
        </p:nvCxnSpPr>
        <p:spPr>
          <a:xfrm>
            <a:off x="285720" y="6143644"/>
            <a:ext cx="8501122" cy="1588"/>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pic>
        <p:nvPicPr>
          <p:cNvPr id="11" name="10 Imagen" descr="images (34).jpg"/>
          <p:cNvPicPr>
            <a:picLocks noChangeAspect="1"/>
          </p:cNvPicPr>
          <p:nvPr/>
        </p:nvPicPr>
        <p:blipFill>
          <a:blip r:embed="rId5"/>
          <a:stretch>
            <a:fillRect/>
          </a:stretch>
        </p:blipFill>
        <p:spPr>
          <a:xfrm>
            <a:off x="6215074" y="1285860"/>
            <a:ext cx="2286000" cy="1524000"/>
          </a:xfrm>
          <a:prstGeom prst="rect">
            <a:avLst/>
          </a:prstGeom>
        </p:spPr>
      </p:pic>
      <p:pic>
        <p:nvPicPr>
          <p:cNvPr id="12" name="11 Imagen" descr="nugget2_v2.jpg"/>
          <p:cNvPicPr>
            <a:picLocks noChangeAspect="1"/>
          </p:cNvPicPr>
          <p:nvPr/>
        </p:nvPicPr>
        <p:blipFill>
          <a:blip r:embed="rId6"/>
          <a:stretch>
            <a:fillRect/>
          </a:stretch>
        </p:blipFill>
        <p:spPr>
          <a:xfrm>
            <a:off x="714348" y="4000504"/>
            <a:ext cx="2145861" cy="1500198"/>
          </a:xfrm>
          <a:prstGeom prst="rect">
            <a:avLst/>
          </a:prstGeom>
        </p:spPr>
      </p:pic>
      <p:sp>
        <p:nvSpPr>
          <p:cNvPr id="13" name="1 Título"/>
          <p:cNvSpPr>
            <a:spLocks noGrp="1"/>
          </p:cNvSpPr>
          <p:nvPr>
            <p:ph type="title"/>
          </p:nvPr>
        </p:nvSpPr>
        <p:spPr>
          <a:xfrm>
            <a:off x="2714612"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14" name="arturo marquez danzon - no 2.mp3">
            <a:hlinkClick r:id="" action="ppaction://media"/>
          </p:cNvPr>
          <p:cNvPicPr>
            <a:picLocks noRot="1" noChangeAspect="1"/>
          </p:cNvPicPr>
          <p:nvPr>
            <a:audioFile r:link="rId2"/>
          </p:nvPr>
        </p:nvPicPr>
        <p:blipFill>
          <a:blip r:embed="rId7"/>
          <a:stretch>
            <a:fillRect/>
          </a:stretch>
        </p:blipFill>
        <p:spPr>
          <a:xfrm>
            <a:off x="3143240" y="785794"/>
            <a:ext cx="304800" cy="304800"/>
          </a:xfrm>
          <a:prstGeom prst="rect">
            <a:avLst/>
          </a:prstGeom>
        </p:spPr>
      </p:pic>
      <p:pic>
        <p:nvPicPr>
          <p:cNvPr id="15" name="14 Imagen" descr="GIF040.gif"/>
          <p:cNvPicPr>
            <a:picLocks noChangeAspect="1"/>
          </p:cNvPicPr>
          <p:nvPr/>
        </p:nvPicPr>
        <p:blipFill>
          <a:blip r:embed="rId8"/>
          <a:stretch>
            <a:fillRect/>
          </a:stretch>
        </p:blipFill>
        <p:spPr>
          <a:xfrm>
            <a:off x="928662" y="214290"/>
            <a:ext cx="838200" cy="80010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1)">
                                      <p:cBhvr>
                                        <p:cTn id="6" dur="1" fill="hold"/>
                                        <p:tgtEl>
                                          <p:spTgt spid="14"/>
                                        </p:tgtEl>
                                      </p:cBhvr>
                                    </p:cmd>
                                  </p:childTnLst>
                                </p:cTn>
                              </p:par>
                              <p:par>
                                <p:cTn id="7" presetID="24"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 to="" calcmode="lin" valueType="num">
                                      <p:cBhvr>
                                        <p:cTn id="9" dur="1" fill="hold"/>
                                        <p:tgtEl>
                                          <p:spTgt spid="11"/>
                                        </p:tgtEl>
                                        <p:attrNameLst>
                                          <p:attrName/>
                                        </p:attrNameLst>
                                      </p:cBhvr>
                                    </p:anim>
                                  </p:childTnLst>
                                </p:cTn>
                              </p:par>
                            </p:childTnLst>
                          </p:cTn>
                        </p:par>
                        <p:par>
                          <p:cTn id="10" fill="hold">
                            <p:stCondLst>
                              <p:cond delay="0"/>
                            </p:stCondLst>
                            <p:childTnLst>
                              <p:par>
                                <p:cTn id="11" presetID="24"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to="" calcmode="lin" valueType="num">
                                      <p:cBhvr>
                                        <p:cTn id="13" dur="1" fill="hold"/>
                                        <p:tgtEl>
                                          <p:spTgt spid="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audio>
              <p:cMediaNode numSld="11" showWhenStopped="0">
                <p:cTn id="14" fill="hold" display="0">
                  <p:stCondLst>
                    <p:cond delay="indefinite"/>
                  </p:stCondLst>
                  <p:endCondLst>
                    <p:cond evt="onPrev" delay="0">
                      <p:tgtEl>
                        <p:sldTgt/>
                      </p:tgtEl>
                    </p:cond>
                    <p:cond evt="onStopAudio" delay="0">
                      <p:tgtEl>
                        <p:sldTgt/>
                      </p:tgtEl>
                    </p:cond>
                  </p:endCondLst>
                </p:cTn>
                <p:tgtEl>
                  <p:spTgt spid="1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2428860" y="1214422"/>
            <a:ext cx="4500594" cy="2431435"/>
          </a:xfrm>
          <a:prstGeom prst="rect">
            <a:avLst/>
          </a:prstGeom>
          <a:noFill/>
        </p:spPr>
        <p:txBody>
          <a:bodyPr wrap="square" rtlCol="0">
            <a:spAutoFit/>
          </a:bodyPr>
          <a:lstStyle/>
          <a:p>
            <a:pPr algn="just"/>
            <a:r>
              <a:rPr lang="es-ES_tradnl" sz="1900" dirty="0" smtClean="0">
                <a:latin typeface="Arial" pitchFamily="34" charset="0"/>
                <a:cs typeface="Arial" pitchFamily="34" charset="0"/>
              </a:rPr>
              <a:t>En la Segunda parte conocernos el modelo matemático para la medición y cálculo de los impactos apoyados en la teoría de I. Fischer de la Evaluación financiera de proyectos, utilizando además, en forma magistral el criterio: Análisis Costo – Efectividad (ACE), expuestos a nivel de expertos.</a:t>
            </a:r>
            <a:endParaRPr lang="es-MX" sz="1900" dirty="0"/>
          </a:p>
        </p:txBody>
      </p:sp>
      <p:pic>
        <p:nvPicPr>
          <p:cNvPr id="11" name="10 Imagen" descr="images.jpg"/>
          <p:cNvPicPr>
            <a:picLocks noChangeAspect="1"/>
          </p:cNvPicPr>
          <p:nvPr/>
        </p:nvPicPr>
        <p:blipFill>
          <a:blip r:embed="rId2"/>
          <a:stretch>
            <a:fillRect/>
          </a:stretch>
        </p:blipFill>
        <p:spPr>
          <a:xfrm>
            <a:off x="571472" y="1214422"/>
            <a:ext cx="1790700" cy="2562225"/>
          </a:xfrm>
          <a:prstGeom prst="rect">
            <a:avLst/>
          </a:prstGeom>
        </p:spPr>
      </p:pic>
      <p:sp>
        <p:nvSpPr>
          <p:cNvPr id="12" name="11 CuadroTexto"/>
          <p:cNvSpPr txBox="1"/>
          <p:nvPr/>
        </p:nvSpPr>
        <p:spPr>
          <a:xfrm>
            <a:off x="500034" y="4071942"/>
            <a:ext cx="6286544" cy="2139047"/>
          </a:xfrm>
          <a:prstGeom prst="rect">
            <a:avLst/>
          </a:prstGeom>
          <a:noFill/>
        </p:spPr>
        <p:txBody>
          <a:bodyPr wrap="square" rtlCol="0">
            <a:spAutoFit/>
          </a:bodyPr>
          <a:lstStyle/>
          <a:p>
            <a:pPr algn="just"/>
            <a:r>
              <a:rPr lang="es-ES_tradnl" sz="1900" dirty="0" smtClean="0">
                <a:latin typeface="Arial" pitchFamily="34" charset="0"/>
                <a:cs typeface="Arial" pitchFamily="34" charset="0"/>
              </a:rPr>
              <a:t>En la tercera (Véase artículo, p.p. 7-28) parte comprende la reelaboración del modelo matemático en términos de ampliación de la cobertura de los beneficiados; así como la sistematización del criterio de evaluación ACE, en términos didáctico –  pedagógico a emplear en el proceso enseñanza – aprendizaje de la carrera de Economía, de la FE-UNAM.</a:t>
            </a:r>
            <a:endParaRPr lang="es-MX" sz="1900" dirty="0"/>
          </a:p>
        </p:txBody>
      </p:sp>
      <p:pic>
        <p:nvPicPr>
          <p:cNvPr id="13" name="12 Imagen" descr="pantera_02.gif"/>
          <p:cNvPicPr>
            <a:picLocks noChangeAspect="1"/>
          </p:cNvPicPr>
          <p:nvPr/>
        </p:nvPicPr>
        <p:blipFill>
          <a:blip r:embed="rId3"/>
          <a:stretch>
            <a:fillRect/>
          </a:stretch>
        </p:blipFill>
        <p:spPr>
          <a:xfrm>
            <a:off x="6715140" y="1643050"/>
            <a:ext cx="2676525" cy="4210050"/>
          </a:xfrm>
          <a:prstGeom prst="rect">
            <a:avLst/>
          </a:prstGeom>
        </p:spPr>
      </p:pic>
      <p:sp>
        <p:nvSpPr>
          <p:cNvPr id="7" name="1 Título"/>
          <p:cNvSpPr txBox="1">
            <a:spLocks/>
          </p:cNvSpPr>
          <p:nvPr/>
        </p:nvSpPr>
        <p:spPr>
          <a:xfrm>
            <a:off x="2714612" y="0"/>
            <a:ext cx="6429388" cy="642918"/>
          </a:xfrm>
          <a:prstGeom prst="rect">
            <a:avLst/>
          </a:prstGeom>
          <a:solidFill>
            <a:schemeClr val="accent1">
              <a:lumMod val="40000"/>
              <a:lumOff val="60000"/>
            </a:schemeClr>
          </a:solidFill>
        </p:spPr>
        <p:txBody>
          <a:bodyPr vert="horz"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s-ES_tradnl" sz="2000" b="1"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Arial" pitchFamily="34" charset="0"/>
                <a:ea typeface="+mj-ea"/>
                <a:cs typeface="Arial" pitchFamily="34" charset="0"/>
              </a:rPr>
              <a:t>Crítica de la política social ante la…..</a:t>
            </a:r>
            <a:endParaRPr kumimoji="0" lang="es-MX" sz="20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Arial" pitchFamily="34" charset="0"/>
              <a:ea typeface="+mj-ea"/>
              <a:cs typeface="Arial" pitchFamily="34" charset="0"/>
            </a:endParaRPr>
          </a:p>
        </p:txBody>
      </p:sp>
      <p:pic>
        <p:nvPicPr>
          <p:cNvPr id="8" name="7 Imagen" descr="gifs-estrellas.gif"/>
          <p:cNvPicPr>
            <a:picLocks noChangeAspect="1"/>
          </p:cNvPicPr>
          <p:nvPr/>
        </p:nvPicPr>
        <p:blipFill>
          <a:blip r:embed="rId4"/>
          <a:stretch>
            <a:fillRect/>
          </a:stretch>
        </p:blipFill>
        <p:spPr>
          <a:xfrm>
            <a:off x="714348" y="0"/>
            <a:ext cx="1095375" cy="104775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 presetClass="entr" presetSubtype="1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heckerboard(across)">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643306" y="1071546"/>
            <a:ext cx="2428892" cy="369332"/>
          </a:xfrm>
          <a:prstGeom prst="rect">
            <a:avLst/>
          </a:prstGeom>
          <a:noFill/>
        </p:spPr>
        <p:txBody>
          <a:bodyPr wrap="square" rtlCol="0">
            <a:spAutoFit/>
          </a:bodyPr>
          <a:lstStyle/>
          <a:p>
            <a:pPr algn="just"/>
            <a:r>
              <a:rPr lang="es-ES_tradnl" b="1" dirty="0" smtClean="0">
                <a:latin typeface="Arial" pitchFamily="34" charset="0"/>
                <a:cs typeface="Arial" pitchFamily="34" charset="0"/>
              </a:rPr>
              <a:t>Cuadro 1.5.1</a:t>
            </a:r>
            <a:endParaRPr lang="es-MX" dirty="0" smtClean="0">
              <a:latin typeface="Arial" pitchFamily="34" charset="0"/>
              <a:cs typeface="Arial" pitchFamily="34" charset="0"/>
            </a:endParaRPr>
          </a:p>
        </p:txBody>
      </p:sp>
      <p:graphicFrame>
        <p:nvGraphicFramePr>
          <p:cNvPr id="8" name="7 Tabla"/>
          <p:cNvGraphicFramePr>
            <a:graphicFrameLocks noGrp="1"/>
          </p:cNvGraphicFramePr>
          <p:nvPr/>
        </p:nvGraphicFramePr>
        <p:xfrm>
          <a:off x="500035" y="1357298"/>
          <a:ext cx="8072495" cy="2433320"/>
        </p:xfrm>
        <a:graphic>
          <a:graphicData uri="http://schemas.openxmlformats.org/drawingml/2006/table">
            <a:tbl>
              <a:tblPr firstRow="1" bandRow="1">
                <a:tableStyleId>{5C22544A-7EE6-4342-B048-85BDC9FD1C3A}</a:tableStyleId>
              </a:tblPr>
              <a:tblGrid>
                <a:gridCol w="1143009"/>
                <a:gridCol w="1000132"/>
                <a:gridCol w="785818"/>
                <a:gridCol w="928694"/>
                <a:gridCol w="1143008"/>
                <a:gridCol w="1143008"/>
                <a:gridCol w="1000132"/>
                <a:gridCol w="928694"/>
              </a:tblGrid>
              <a:tr h="370840">
                <a:tc gridSpan="8">
                  <a:txBody>
                    <a:bodyPr/>
                    <a:lstStyle/>
                    <a:p>
                      <a:pPr algn="ctr"/>
                      <a:r>
                        <a:rPr kumimoji="0" lang="es-ES_tradnl" sz="1600" b="1" kern="1200" dirty="0" smtClean="0">
                          <a:solidFill>
                            <a:schemeClr val="lt1"/>
                          </a:solidFill>
                          <a:latin typeface="Arial" pitchFamily="34" charset="0"/>
                          <a:ea typeface="+mn-ea"/>
                          <a:cs typeface="Arial" pitchFamily="34" charset="0"/>
                        </a:rPr>
                        <a:t>MATRIZ DE COSTO – EFECTIVIDAD (C – E)</a:t>
                      </a:r>
                      <a:endParaRPr kumimoji="0" lang="es-MX" sz="1600" b="1" kern="1200" dirty="0" smtClean="0">
                        <a:solidFill>
                          <a:schemeClr val="lt1"/>
                        </a:solidFill>
                        <a:latin typeface="Arial" pitchFamily="34" charset="0"/>
                        <a:ea typeface="+mn-ea"/>
                        <a:cs typeface="Arial" pitchFamily="34" charset="0"/>
                      </a:endParaRPr>
                    </a:p>
                    <a:p>
                      <a:pPr algn="ctr"/>
                      <a:r>
                        <a:rPr kumimoji="0" lang="es-ES_tradnl" sz="1600" b="1" kern="1200" dirty="0" smtClean="0">
                          <a:solidFill>
                            <a:schemeClr val="lt1"/>
                          </a:solidFill>
                          <a:latin typeface="Arial" pitchFamily="34" charset="0"/>
                          <a:ea typeface="+mn-ea"/>
                          <a:cs typeface="Arial" pitchFamily="34" charset="0"/>
                        </a:rPr>
                        <a:t>(Logro en 1 año, E%= 6-8% (6x6 = 36%; 8x6= 48%) </a:t>
                      </a:r>
                      <a:r>
                        <a:rPr kumimoji="0" lang="es-ES_tradnl" sz="1600" b="1" kern="1200" dirty="0" smtClean="0">
                          <a:solidFill>
                            <a:schemeClr val="lt1"/>
                          </a:solidFill>
                          <a:latin typeface="Arial" pitchFamily="34" charset="0"/>
                          <a:ea typeface="+mn-ea"/>
                          <a:cs typeface="Arial" pitchFamily="34" charset="0"/>
                          <a:sym typeface="Symbol"/>
                        </a:rPr>
                        <a:t></a:t>
                      </a:r>
                      <a:r>
                        <a:rPr kumimoji="0" lang="es-ES_tradnl" sz="1600" b="1" kern="1200" dirty="0" smtClean="0">
                          <a:solidFill>
                            <a:schemeClr val="lt1"/>
                          </a:solidFill>
                          <a:latin typeface="Arial" pitchFamily="34" charset="0"/>
                          <a:ea typeface="+mn-ea"/>
                          <a:cs typeface="Arial" pitchFamily="34" charset="0"/>
                        </a:rPr>
                        <a:t> 50)</a:t>
                      </a:r>
                      <a:endParaRPr lang="es-MX" sz="1600" dirty="0">
                        <a:latin typeface="Arial" pitchFamily="34" charset="0"/>
                        <a:cs typeface="Arial" pitchFamily="34" charset="0"/>
                      </a:endParaRPr>
                    </a:p>
                  </a:txBody>
                  <a:tcPr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70840">
                <a:tc rowSpan="2">
                  <a:txBody>
                    <a:bodyPr/>
                    <a:lstStyle/>
                    <a:p>
                      <a:pPr algn="ctr"/>
                      <a:r>
                        <a:rPr kumimoji="0" lang="es-ES_tradnl" sz="1400" kern="1200" dirty="0" smtClean="0">
                          <a:solidFill>
                            <a:schemeClr val="dk1"/>
                          </a:solidFill>
                          <a:latin typeface="Arial" pitchFamily="34" charset="0"/>
                          <a:ea typeface="+mn-ea"/>
                          <a:cs typeface="Arial" pitchFamily="34" charset="0"/>
                        </a:rPr>
                        <a:t>C-E</a:t>
                      </a:r>
                      <a:endParaRPr kumimoji="0" lang="es-MX" sz="1400" kern="1200" dirty="0" smtClean="0">
                        <a:solidFill>
                          <a:schemeClr val="dk1"/>
                        </a:solidFill>
                        <a:latin typeface="Arial" pitchFamily="34" charset="0"/>
                        <a:ea typeface="+mn-ea"/>
                        <a:cs typeface="Arial" pitchFamily="34" charset="0"/>
                      </a:endParaRPr>
                    </a:p>
                    <a:p>
                      <a:pPr algn="ctr"/>
                      <a:r>
                        <a:rPr kumimoji="0" lang="es-ES_tradnl" sz="1400" kern="1200" dirty="0" smtClean="0">
                          <a:solidFill>
                            <a:schemeClr val="dk1"/>
                          </a:solidFill>
                          <a:latin typeface="Arial" pitchFamily="34" charset="0"/>
                          <a:ea typeface="+mn-ea"/>
                          <a:cs typeface="Arial" pitchFamily="34" charset="0"/>
                        </a:rPr>
                        <a:t>Sistemas</a:t>
                      </a:r>
                      <a:endParaRPr lang="es-MX" sz="1400" dirty="0">
                        <a:latin typeface="Arial" pitchFamily="34" charset="0"/>
                        <a:cs typeface="Arial" pitchFamily="34" charset="0"/>
                      </a:endParaRPr>
                    </a:p>
                  </a:txBody>
                  <a:tcPr anchor="ctr"/>
                </a:tc>
                <a:tc gridSpan="2">
                  <a:txBody>
                    <a:bodyPr/>
                    <a:lstStyle/>
                    <a:p>
                      <a:pPr algn="ctr"/>
                      <a:r>
                        <a:rPr kumimoji="0" lang="es-ES_tradnl" sz="1400" i="1" kern="1200" dirty="0" smtClean="0">
                          <a:solidFill>
                            <a:schemeClr val="dk1"/>
                          </a:solidFill>
                          <a:latin typeface="Arial" pitchFamily="34" charset="0"/>
                          <a:ea typeface="+mn-ea"/>
                          <a:cs typeface="Arial" pitchFamily="34" charset="0"/>
                        </a:rPr>
                        <a:t>Costo ($)</a:t>
                      </a:r>
                      <a:endParaRPr lang="es-MX" sz="1400" dirty="0">
                        <a:latin typeface="Arial" pitchFamily="34" charset="0"/>
                        <a:cs typeface="Arial" pitchFamily="34" charset="0"/>
                      </a:endParaRPr>
                    </a:p>
                  </a:txBody>
                  <a:tcPr anchor="ctr"/>
                </a:tc>
                <a:tc hMerge="1">
                  <a:txBody>
                    <a:bodyPr/>
                    <a:lstStyle/>
                    <a:p>
                      <a:endParaRPr lang="es-MX" dirty="0"/>
                    </a:p>
                  </a:txBody>
                  <a:tcPr/>
                </a:tc>
                <a:tc gridSpan="5">
                  <a:txBody>
                    <a:bodyPr/>
                    <a:lstStyle/>
                    <a:p>
                      <a:pPr algn="ctr"/>
                      <a:r>
                        <a:rPr kumimoji="0" lang="es-ES_tradnl" sz="1400" i="1" kern="1200" dirty="0" smtClean="0">
                          <a:solidFill>
                            <a:schemeClr val="dk1"/>
                          </a:solidFill>
                          <a:latin typeface="Arial" pitchFamily="34" charset="0"/>
                          <a:ea typeface="+mn-ea"/>
                          <a:cs typeface="Arial" pitchFamily="34" charset="0"/>
                        </a:rPr>
                        <a:t>Efectividad (%)</a:t>
                      </a:r>
                      <a:endParaRPr lang="es-MX" sz="1400" dirty="0">
                        <a:latin typeface="Arial" pitchFamily="34" charset="0"/>
                        <a:cs typeface="Arial" pitchFamily="34" charset="0"/>
                      </a:endParaRPr>
                    </a:p>
                  </a:txBody>
                  <a:tcPr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70840">
                <a:tc vMerge="1">
                  <a:txBody>
                    <a:bodyPr/>
                    <a:lstStyle/>
                    <a:p>
                      <a:endParaRPr lang="es-MX" dirty="0"/>
                    </a:p>
                  </a:txBody>
                  <a:tcPr/>
                </a:tc>
                <a:tc>
                  <a:txBody>
                    <a:bodyPr/>
                    <a:lstStyle/>
                    <a:p>
                      <a:pPr algn="ctr"/>
                      <a:r>
                        <a:rPr kumimoji="0" lang="es-ES_tradnl" sz="1300" i="1" kern="1200" dirty="0" smtClean="0">
                          <a:solidFill>
                            <a:schemeClr val="dk1"/>
                          </a:solidFill>
                          <a:latin typeface="Arial" pitchFamily="34" charset="0"/>
                          <a:ea typeface="+mn-ea"/>
                          <a:cs typeface="Arial" pitchFamily="34" charset="0"/>
                        </a:rPr>
                        <a:t>CTA</a:t>
                      </a:r>
                      <a:endParaRPr lang="es-MX" sz="1300" dirty="0">
                        <a:latin typeface="Arial" pitchFamily="34" charset="0"/>
                        <a:cs typeface="Arial" pitchFamily="34" charset="0"/>
                      </a:endParaRPr>
                    </a:p>
                  </a:txBody>
                  <a:tcPr anchor="ctr"/>
                </a:tc>
                <a:tc>
                  <a:txBody>
                    <a:bodyPr/>
                    <a:lstStyle/>
                    <a:p>
                      <a:pPr algn="ctr"/>
                      <a:r>
                        <a:rPr kumimoji="0" lang="es-ES_tradnl" sz="1300" i="1" kern="1200" dirty="0" smtClean="0">
                          <a:solidFill>
                            <a:schemeClr val="dk1"/>
                          </a:solidFill>
                          <a:latin typeface="Arial" pitchFamily="34" charset="0"/>
                          <a:ea typeface="+mn-ea"/>
                          <a:cs typeface="Arial" pitchFamily="34" charset="0"/>
                        </a:rPr>
                        <a:t>CUP</a:t>
                      </a:r>
                      <a:endParaRPr lang="es-MX" sz="1300" dirty="0">
                        <a:latin typeface="Arial" pitchFamily="34" charset="0"/>
                        <a:cs typeface="Arial" pitchFamily="34" charset="0"/>
                      </a:endParaRPr>
                    </a:p>
                  </a:txBody>
                  <a:tcPr anchor="ctr"/>
                </a:tc>
                <a:tc>
                  <a:txBody>
                    <a:bodyPr/>
                    <a:lstStyle/>
                    <a:p>
                      <a:pPr algn="ctr"/>
                      <a:r>
                        <a:rPr kumimoji="0" lang="es-ES_tradnl" sz="1300" kern="1200" dirty="0" err="1" smtClean="0">
                          <a:solidFill>
                            <a:schemeClr val="dk1"/>
                          </a:solidFill>
                          <a:latin typeface="Arial" pitchFamily="34" charset="0"/>
                          <a:ea typeface="+mn-ea"/>
                          <a:cs typeface="Arial" pitchFamily="34" charset="0"/>
                        </a:rPr>
                        <a:t>Obj</a:t>
                      </a:r>
                      <a:r>
                        <a:rPr kumimoji="0" lang="es-ES_tradnl" sz="1300" kern="1200" dirty="0" smtClean="0">
                          <a:solidFill>
                            <a:schemeClr val="dk1"/>
                          </a:solidFill>
                          <a:latin typeface="Arial" pitchFamily="34" charset="0"/>
                          <a:ea typeface="+mn-ea"/>
                          <a:cs typeface="Arial" pitchFamily="34" charset="0"/>
                        </a:rPr>
                        <a:t>. 1(%)</a:t>
                      </a:r>
                      <a:endParaRPr lang="es-MX" sz="1300" dirty="0">
                        <a:latin typeface="Arial" pitchFamily="34" charset="0"/>
                        <a:cs typeface="Arial" pitchFamily="34" charset="0"/>
                      </a:endParaRPr>
                    </a:p>
                  </a:txBody>
                  <a:tcPr anchor="ctr"/>
                </a:tc>
                <a:tc>
                  <a:txBody>
                    <a:bodyPr/>
                    <a:lstStyle/>
                    <a:p>
                      <a:pPr algn="ctr"/>
                      <a:r>
                        <a:rPr kumimoji="0" lang="es-ES_tradnl" sz="1300" kern="1200" dirty="0" err="1" smtClean="0">
                          <a:solidFill>
                            <a:schemeClr val="dk1"/>
                          </a:solidFill>
                          <a:latin typeface="Arial" pitchFamily="34" charset="0"/>
                          <a:ea typeface="+mn-ea"/>
                          <a:cs typeface="Arial" pitchFamily="34" charset="0"/>
                        </a:rPr>
                        <a:t>Obj</a:t>
                      </a:r>
                      <a:r>
                        <a:rPr kumimoji="0" lang="es-ES_tradnl" sz="1300" kern="1200" dirty="0" smtClean="0">
                          <a:solidFill>
                            <a:schemeClr val="dk1"/>
                          </a:solidFill>
                          <a:latin typeface="Arial" pitchFamily="34" charset="0"/>
                          <a:ea typeface="+mn-ea"/>
                          <a:cs typeface="Arial" pitchFamily="34" charset="0"/>
                        </a:rPr>
                        <a:t>. 2.1 (%)</a:t>
                      </a:r>
                      <a:endParaRPr lang="es-MX" sz="1300" dirty="0">
                        <a:latin typeface="Arial" pitchFamily="34" charset="0"/>
                        <a:cs typeface="Arial" pitchFamily="34" charset="0"/>
                      </a:endParaRPr>
                    </a:p>
                  </a:txBody>
                  <a:tcPr anchor="ctr"/>
                </a:tc>
                <a:tc>
                  <a:txBody>
                    <a:bodyPr/>
                    <a:lstStyle/>
                    <a:p>
                      <a:pPr algn="ctr"/>
                      <a:r>
                        <a:rPr kumimoji="0" lang="es-ES_tradnl" sz="1300" kern="1200" dirty="0" err="1" smtClean="0">
                          <a:solidFill>
                            <a:schemeClr val="dk1"/>
                          </a:solidFill>
                          <a:latin typeface="Arial" pitchFamily="34" charset="0"/>
                          <a:ea typeface="+mn-ea"/>
                          <a:cs typeface="Arial" pitchFamily="34" charset="0"/>
                        </a:rPr>
                        <a:t>Obj</a:t>
                      </a:r>
                      <a:r>
                        <a:rPr kumimoji="0" lang="es-ES_tradnl" sz="1300" kern="1200" dirty="0" smtClean="0">
                          <a:solidFill>
                            <a:schemeClr val="dk1"/>
                          </a:solidFill>
                          <a:latin typeface="Arial" pitchFamily="34" charset="0"/>
                          <a:ea typeface="+mn-ea"/>
                          <a:cs typeface="Arial" pitchFamily="34" charset="0"/>
                        </a:rPr>
                        <a:t>. 2.2 (%)</a:t>
                      </a:r>
                      <a:endParaRPr lang="es-MX" sz="1300" dirty="0">
                        <a:latin typeface="Arial" pitchFamily="34" charset="0"/>
                        <a:cs typeface="Arial" pitchFamily="34" charset="0"/>
                      </a:endParaRPr>
                    </a:p>
                  </a:txBody>
                  <a:tcPr anchor="ctr"/>
                </a:tc>
                <a:tc>
                  <a:txBody>
                    <a:bodyPr/>
                    <a:lstStyle/>
                    <a:p>
                      <a:pPr algn="ctr"/>
                      <a:r>
                        <a:rPr kumimoji="0" lang="es-ES_tradnl" sz="1300" kern="1200" dirty="0" err="1" smtClean="0">
                          <a:solidFill>
                            <a:schemeClr val="dk1"/>
                          </a:solidFill>
                          <a:latin typeface="Arial" pitchFamily="34" charset="0"/>
                          <a:ea typeface="+mn-ea"/>
                          <a:cs typeface="Arial" pitchFamily="34" charset="0"/>
                        </a:rPr>
                        <a:t>Obj</a:t>
                      </a:r>
                      <a:r>
                        <a:rPr kumimoji="0" lang="es-ES_tradnl" sz="1300" kern="1200" dirty="0" smtClean="0">
                          <a:solidFill>
                            <a:schemeClr val="dk1"/>
                          </a:solidFill>
                          <a:latin typeface="Arial" pitchFamily="34" charset="0"/>
                          <a:ea typeface="+mn-ea"/>
                          <a:cs typeface="Arial" pitchFamily="34" charset="0"/>
                        </a:rPr>
                        <a:t>. 2(%)</a:t>
                      </a:r>
                      <a:endParaRPr lang="es-MX" sz="1300" dirty="0">
                        <a:latin typeface="Arial" pitchFamily="34" charset="0"/>
                        <a:cs typeface="Arial" pitchFamily="34" charset="0"/>
                      </a:endParaRPr>
                    </a:p>
                  </a:txBody>
                  <a:tcPr anchor="ctr"/>
                </a:tc>
                <a:tc>
                  <a:txBody>
                    <a:bodyPr/>
                    <a:lstStyle/>
                    <a:p>
                      <a:pPr algn="ctr"/>
                      <a:r>
                        <a:rPr kumimoji="0" lang="es-ES_tradnl" sz="1300" kern="1200" dirty="0" err="1" smtClean="0">
                          <a:solidFill>
                            <a:schemeClr val="dk1"/>
                          </a:solidFill>
                          <a:latin typeface="Arial" pitchFamily="34" charset="0"/>
                          <a:ea typeface="+mn-ea"/>
                          <a:cs typeface="Arial" pitchFamily="34" charset="0"/>
                        </a:rPr>
                        <a:t>Obj</a:t>
                      </a:r>
                      <a:r>
                        <a:rPr kumimoji="0" lang="es-ES_tradnl" sz="1300" kern="1200" dirty="0" smtClean="0">
                          <a:solidFill>
                            <a:schemeClr val="dk1"/>
                          </a:solidFill>
                          <a:latin typeface="Arial" pitchFamily="34" charset="0"/>
                          <a:ea typeface="+mn-ea"/>
                          <a:cs typeface="Arial" pitchFamily="34" charset="0"/>
                        </a:rPr>
                        <a:t>. 3(%)</a:t>
                      </a:r>
                      <a:endParaRPr lang="es-MX" sz="1300" dirty="0">
                        <a:latin typeface="Arial" pitchFamily="34" charset="0"/>
                        <a:cs typeface="Arial" pitchFamily="34" charset="0"/>
                      </a:endParaRPr>
                    </a:p>
                  </a:txBody>
                  <a:tcPr anchor="ctr"/>
                </a:tc>
              </a:tr>
              <a:tr h="370840">
                <a:tc>
                  <a:txBody>
                    <a:bodyPr/>
                    <a:lstStyle/>
                    <a:p>
                      <a:pPr algn="ctr"/>
                      <a:r>
                        <a:rPr kumimoji="0" lang="es-ES_tradnl" sz="1400" kern="1200" dirty="0" smtClean="0">
                          <a:solidFill>
                            <a:schemeClr val="dk1"/>
                          </a:solidFill>
                          <a:latin typeface="Arial" pitchFamily="34" charset="0"/>
                          <a:ea typeface="+mn-ea"/>
                          <a:cs typeface="Arial" pitchFamily="34" charset="0"/>
                        </a:rPr>
                        <a:t>1 Argentina</a:t>
                      </a:r>
                      <a:endParaRPr lang="es-MX" sz="1400" dirty="0">
                        <a:latin typeface="Arial" pitchFamily="34" charset="0"/>
                        <a:cs typeface="Arial" pitchFamily="34" charset="0"/>
                      </a:endParaRPr>
                    </a:p>
                  </a:txBody>
                  <a:tcPr anchor="ctr"/>
                </a:tc>
                <a:tc>
                  <a:txBody>
                    <a:bodyPr/>
                    <a:lstStyle/>
                    <a:p>
                      <a:pPr algn="ctr"/>
                      <a:r>
                        <a:rPr kumimoji="0" lang="es-ES_tradnl" sz="1400" kern="1200" dirty="0" smtClean="0">
                          <a:solidFill>
                            <a:schemeClr val="dk1"/>
                          </a:solidFill>
                          <a:latin typeface="Arial" pitchFamily="34" charset="0"/>
                          <a:ea typeface="+mn-ea"/>
                          <a:cs typeface="Arial" pitchFamily="34" charset="0"/>
                        </a:rPr>
                        <a:t>24,657.0</a:t>
                      </a:r>
                      <a:endParaRPr lang="es-MX" sz="1400" dirty="0">
                        <a:latin typeface="Arial" pitchFamily="34" charset="0"/>
                        <a:cs typeface="Arial" pitchFamily="34" charset="0"/>
                      </a:endParaRPr>
                    </a:p>
                  </a:txBody>
                  <a:tcPr anchor="ctr"/>
                </a:tc>
                <a:tc>
                  <a:txBody>
                    <a:bodyPr/>
                    <a:lstStyle/>
                    <a:p>
                      <a:pPr algn="ctr"/>
                      <a:r>
                        <a:rPr kumimoji="0" lang="es-ES_tradnl" sz="1400" kern="1200" dirty="0" smtClean="0">
                          <a:solidFill>
                            <a:schemeClr val="dk1"/>
                          </a:solidFill>
                          <a:latin typeface="Arial" pitchFamily="34" charset="0"/>
                          <a:ea typeface="+mn-ea"/>
                          <a:cs typeface="Arial" pitchFamily="34" charset="0"/>
                        </a:rPr>
                        <a:t>1.00</a:t>
                      </a:r>
                      <a:endParaRPr lang="es-MX" sz="1400" dirty="0">
                        <a:latin typeface="Arial" pitchFamily="34" charset="0"/>
                        <a:cs typeface="Arial" pitchFamily="34" charset="0"/>
                      </a:endParaRPr>
                    </a:p>
                  </a:txBody>
                  <a:tcPr anchor="ctr"/>
                </a:tc>
                <a:tc>
                  <a:txBody>
                    <a:bodyPr/>
                    <a:lstStyle/>
                    <a:p>
                      <a:pPr algn="ctr"/>
                      <a:r>
                        <a:rPr kumimoji="0" lang="es-ES_tradnl" sz="1400" kern="1200" dirty="0" smtClean="0">
                          <a:solidFill>
                            <a:schemeClr val="dk1"/>
                          </a:solidFill>
                          <a:latin typeface="Arial" pitchFamily="34" charset="0"/>
                          <a:ea typeface="+mn-ea"/>
                          <a:cs typeface="Arial" pitchFamily="34" charset="0"/>
                        </a:rPr>
                        <a:t>8.0</a:t>
                      </a:r>
                      <a:endParaRPr lang="es-MX" sz="1400" dirty="0">
                        <a:latin typeface="Arial" pitchFamily="34" charset="0"/>
                        <a:cs typeface="Arial" pitchFamily="34" charset="0"/>
                      </a:endParaRPr>
                    </a:p>
                  </a:txBody>
                  <a:tcPr anchor="ctr"/>
                </a:tc>
                <a:tc>
                  <a:txBody>
                    <a:bodyPr/>
                    <a:lstStyle/>
                    <a:p>
                      <a:pPr algn="ctr"/>
                      <a:r>
                        <a:rPr kumimoji="0" lang="es-ES_tradnl" sz="1400" kern="1200" dirty="0" smtClean="0">
                          <a:solidFill>
                            <a:schemeClr val="dk1"/>
                          </a:solidFill>
                          <a:latin typeface="Arial" pitchFamily="34" charset="0"/>
                          <a:ea typeface="+mn-ea"/>
                          <a:cs typeface="Arial" pitchFamily="34" charset="0"/>
                        </a:rPr>
                        <a:t>8.2</a:t>
                      </a:r>
                      <a:endParaRPr lang="es-MX" sz="1400" dirty="0">
                        <a:latin typeface="Arial" pitchFamily="34" charset="0"/>
                        <a:cs typeface="Arial" pitchFamily="34" charset="0"/>
                      </a:endParaRPr>
                    </a:p>
                  </a:txBody>
                  <a:tcPr anchor="ctr"/>
                </a:tc>
                <a:tc>
                  <a:txBody>
                    <a:bodyPr/>
                    <a:lstStyle/>
                    <a:p>
                      <a:pPr algn="ctr"/>
                      <a:r>
                        <a:rPr kumimoji="0" lang="es-ES_tradnl" sz="1400" kern="1200" dirty="0" smtClean="0">
                          <a:solidFill>
                            <a:schemeClr val="dk1"/>
                          </a:solidFill>
                          <a:latin typeface="Arial" pitchFamily="34" charset="0"/>
                          <a:ea typeface="+mn-ea"/>
                          <a:cs typeface="Arial" pitchFamily="34" charset="0"/>
                        </a:rPr>
                        <a:t>7.0</a:t>
                      </a:r>
                      <a:endParaRPr lang="es-MX" sz="1400" dirty="0">
                        <a:latin typeface="Arial" pitchFamily="34" charset="0"/>
                        <a:cs typeface="Arial" pitchFamily="34" charset="0"/>
                      </a:endParaRPr>
                    </a:p>
                  </a:txBody>
                  <a:tcPr anchor="ctr"/>
                </a:tc>
                <a:tc>
                  <a:txBody>
                    <a:bodyPr/>
                    <a:lstStyle/>
                    <a:p>
                      <a:pPr algn="ctr"/>
                      <a:r>
                        <a:rPr kumimoji="0" lang="es-ES_tradnl" sz="1400" kern="1200" dirty="0" smtClean="0">
                          <a:solidFill>
                            <a:schemeClr val="dk1"/>
                          </a:solidFill>
                          <a:latin typeface="Arial" pitchFamily="34" charset="0"/>
                          <a:ea typeface="+mn-ea"/>
                          <a:cs typeface="Arial" pitchFamily="34" charset="0"/>
                        </a:rPr>
                        <a:t>7.6</a:t>
                      </a:r>
                      <a:endParaRPr lang="es-MX" sz="1400" dirty="0">
                        <a:latin typeface="Arial" pitchFamily="34" charset="0"/>
                        <a:cs typeface="Arial" pitchFamily="34" charset="0"/>
                      </a:endParaRPr>
                    </a:p>
                  </a:txBody>
                  <a:tcPr anchor="ctr"/>
                </a:tc>
                <a:tc>
                  <a:txBody>
                    <a:bodyPr/>
                    <a:lstStyle/>
                    <a:p>
                      <a:pPr algn="ctr"/>
                      <a:r>
                        <a:rPr kumimoji="0" lang="es-ES_tradnl" sz="1400" kern="1200" dirty="0" smtClean="0">
                          <a:solidFill>
                            <a:schemeClr val="dk1"/>
                          </a:solidFill>
                          <a:latin typeface="Arial" pitchFamily="34" charset="0"/>
                          <a:ea typeface="+mn-ea"/>
                          <a:cs typeface="Arial" pitchFamily="34" charset="0"/>
                        </a:rPr>
                        <a:t>80.0</a:t>
                      </a:r>
                      <a:endParaRPr lang="es-MX" sz="1400" dirty="0">
                        <a:latin typeface="Arial" pitchFamily="34" charset="0"/>
                        <a:cs typeface="Arial" pitchFamily="34" charset="0"/>
                      </a:endParaRPr>
                    </a:p>
                  </a:txBody>
                  <a:tcPr anchor="ctr"/>
                </a:tc>
              </a:tr>
              <a:tr h="370840">
                <a:tc>
                  <a:txBody>
                    <a:bodyPr/>
                    <a:lstStyle/>
                    <a:p>
                      <a:pPr algn="ctr"/>
                      <a:r>
                        <a:rPr kumimoji="0" lang="es-ES_tradnl" sz="1400" kern="1200" dirty="0" smtClean="0">
                          <a:solidFill>
                            <a:schemeClr val="dk1"/>
                          </a:solidFill>
                          <a:latin typeface="Arial" pitchFamily="34" charset="0"/>
                          <a:ea typeface="+mn-ea"/>
                          <a:cs typeface="Arial" pitchFamily="34" charset="0"/>
                        </a:rPr>
                        <a:t>2 Brasil</a:t>
                      </a:r>
                      <a:endParaRPr lang="es-MX" sz="1100" dirty="0">
                        <a:latin typeface="Arial" pitchFamily="34" charset="0"/>
                        <a:cs typeface="Arial" pitchFamily="34" charset="0"/>
                      </a:endParaRPr>
                    </a:p>
                  </a:txBody>
                  <a:tcPr anchor="ctr"/>
                </a:tc>
                <a:tc>
                  <a:txBody>
                    <a:bodyPr/>
                    <a:lstStyle/>
                    <a:p>
                      <a:pPr algn="ctr"/>
                      <a:r>
                        <a:rPr kumimoji="0" lang="es-ES_tradnl" sz="1400" kern="1200" dirty="0" smtClean="0">
                          <a:solidFill>
                            <a:schemeClr val="dk1"/>
                          </a:solidFill>
                          <a:latin typeface="Arial" pitchFamily="34" charset="0"/>
                          <a:ea typeface="+mn-ea"/>
                          <a:cs typeface="Arial" pitchFamily="34" charset="0"/>
                        </a:rPr>
                        <a:t>21,699.0</a:t>
                      </a:r>
                      <a:endParaRPr lang="es-MX" sz="1100" dirty="0">
                        <a:latin typeface="Arial" pitchFamily="34" charset="0"/>
                        <a:cs typeface="Arial" pitchFamily="34" charset="0"/>
                      </a:endParaRPr>
                    </a:p>
                  </a:txBody>
                  <a:tcPr anchor="ctr"/>
                </a:tc>
                <a:tc>
                  <a:txBody>
                    <a:bodyPr/>
                    <a:lstStyle/>
                    <a:p>
                      <a:pPr algn="ctr"/>
                      <a:r>
                        <a:rPr kumimoji="0" lang="es-ES_tradnl" sz="1400" kern="1200" dirty="0" smtClean="0">
                          <a:solidFill>
                            <a:schemeClr val="dk1"/>
                          </a:solidFill>
                          <a:latin typeface="Arial" pitchFamily="34" charset="0"/>
                          <a:ea typeface="+mn-ea"/>
                          <a:cs typeface="Arial" pitchFamily="34" charset="0"/>
                        </a:rPr>
                        <a:t>0.70</a:t>
                      </a:r>
                      <a:endParaRPr lang="es-MX" sz="1100" dirty="0">
                        <a:latin typeface="Arial" pitchFamily="34" charset="0"/>
                        <a:cs typeface="Arial" pitchFamily="34" charset="0"/>
                      </a:endParaRPr>
                    </a:p>
                  </a:txBody>
                  <a:tcPr anchor="ctr"/>
                </a:tc>
                <a:tc>
                  <a:txBody>
                    <a:bodyPr/>
                    <a:lstStyle/>
                    <a:p>
                      <a:pPr algn="ctr"/>
                      <a:r>
                        <a:rPr kumimoji="0" lang="es-ES_tradnl" sz="1400" kern="1200" dirty="0" smtClean="0">
                          <a:solidFill>
                            <a:schemeClr val="dk1"/>
                          </a:solidFill>
                          <a:latin typeface="Arial" pitchFamily="34" charset="0"/>
                          <a:ea typeface="+mn-ea"/>
                          <a:cs typeface="Arial" pitchFamily="34" charset="0"/>
                        </a:rPr>
                        <a:t>6.2</a:t>
                      </a:r>
                      <a:endParaRPr lang="es-MX" sz="1100" dirty="0">
                        <a:latin typeface="Arial" pitchFamily="34" charset="0"/>
                        <a:cs typeface="Arial" pitchFamily="34" charset="0"/>
                      </a:endParaRPr>
                    </a:p>
                  </a:txBody>
                  <a:tcPr anchor="ctr"/>
                </a:tc>
                <a:tc>
                  <a:txBody>
                    <a:bodyPr/>
                    <a:lstStyle/>
                    <a:p>
                      <a:pPr algn="ctr"/>
                      <a:r>
                        <a:rPr kumimoji="0" lang="es-ES_tradnl" sz="1400" kern="1200" dirty="0" smtClean="0">
                          <a:solidFill>
                            <a:schemeClr val="dk1"/>
                          </a:solidFill>
                          <a:latin typeface="Arial" pitchFamily="34" charset="0"/>
                          <a:ea typeface="+mn-ea"/>
                          <a:cs typeface="Arial" pitchFamily="34" charset="0"/>
                        </a:rPr>
                        <a:t>7.0</a:t>
                      </a:r>
                      <a:endParaRPr lang="es-MX" sz="1100" dirty="0">
                        <a:latin typeface="Arial" pitchFamily="34" charset="0"/>
                        <a:cs typeface="Arial" pitchFamily="34" charset="0"/>
                      </a:endParaRPr>
                    </a:p>
                  </a:txBody>
                  <a:tcPr anchor="ctr"/>
                </a:tc>
                <a:tc>
                  <a:txBody>
                    <a:bodyPr/>
                    <a:lstStyle/>
                    <a:p>
                      <a:pPr algn="ctr"/>
                      <a:r>
                        <a:rPr kumimoji="0" lang="es-ES_tradnl" sz="1400" kern="1200" dirty="0" smtClean="0">
                          <a:solidFill>
                            <a:schemeClr val="dk1"/>
                          </a:solidFill>
                          <a:latin typeface="Arial" pitchFamily="34" charset="0"/>
                          <a:ea typeface="+mn-ea"/>
                          <a:cs typeface="Arial" pitchFamily="34" charset="0"/>
                        </a:rPr>
                        <a:t>8.0</a:t>
                      </a:r>
                      <a:endParaRPr lang="es-MX" sz="1100" dirty="0">
                        <a:latin typeface="Arial" pitchFamily="34" charset="0"/>
                        <a:cs typeface="Arial" pitchFamily="34" charset="0"/>
                      </a:endParaRPr>
                    </a:p>
                  </a:txBody>
                  <a:tcPr anchor="ctr"/>
                </a:tc>
                <a:tc>
                  <a:txBody>
                    <a:bodyPr/>
                    <a:lstStyle/>
                    <a:p>
                      <a:pPr algn="ctr"/>
                      <a:r>
                        <a:rPr kumimoji="0" lang="es-ES_tradnl" sz="1400" kern="1200" dirty="0" smtClean="0">
                          <a:solidFill>
                            <a:schemeClr val="dk1"/>
                          </a:solidFill>
                          <a:latin typeface="Arial" pitchFamily="34" charset="0"/>
                          <a:ea typeface="+mn-ea"/>
                          <a:cs typeface="Arial" pitchFamily="34" charset="0"/>
                        </a:rPr>
                        <a:t>7.5</a:t>
                      </a:r>
                      <a:endParaRPr lang="es-MX" sz="1100" dirty="0">
                        <a:latin typeface="Arial" pitchFamily="34" charset="0"/>
                        <a:cs typeface="Arial" pitchFamily="34" charset="0"/>
                      </a:endParaRPr>
                    </a:p>
                  </a:txBody>
                  <a:tcPr anchor="ctr"/>
                </a:tc>
                <a:tc>
                  <a:txBody>
                    <a:bodyPr/>
                    <a:lstStyle/>
                    <a:p>
                      <a:pPr algn="ctr"/>
                      <a:r>
                        <a:rPr kumimoji="0" lang="es-ES_tradnl" sz="1400" kern="1200" dirty="0" smtClean="0">
                          <a:solidFill>
                            <a:schemeClr val="dk1"/>
                          </a:solidFill>
                          <a:latin typeface="Arial" pitchFamily="34" charset="0"/>
                          <a:ea typeface="+mn-ea"/>
                          <a:cs typeface="Arial" pitchFamily="34" charset="0"/>
                        </a:rPr>
                        <a:t>70.0</a:t>
                      </a:r>
                      <a:endParaRPr lang="es-MX" sz="1100" dirty="0">
                        <a:latin typeface="Arial" pitchFamily="34" charset="0"/>
                        <a:cs typeface="Arial" pitchFamily="34" charset="0"/>
                      </a:endParaRPr>
                    </a:p>
                  </a:txBody>
                  <a:tcPr anchor="ctr"/>
                </a:tc>
              </a:tr>
              <a:tr h="370840">
                <a:tc>
                  <a:txBody>
                    <a:bodyPr/>
                    <a:lstStyle/>
                    <a:p>
                      <a:pPr algn="ctr"/>
                      <a:r>
                        <a:rPr kumimoji="0" lang="es-ES_tradnl" sz="1400" kern="1200" dirty="0" smtClean="0">
                          <a:solidFill>
                            <a:schemeClr val="dk1"/>
                          </a:solidFill>
                          <a:latin typeface="Arial" pitchFamily="34" charset="0"/>
                          <a:ea typeface="+mn-ea"/>
                          <a:cs typeface="Arial" pitchFamily="34" charset="0"/>
                        </a:rPr>
                        <a:t>3 Chile</a:t>
                      </a:r>
                      <a:endParaRPr lang="es-MX" sz="1100" dirty="0">
                        <a:latin typeface="Arial" pitchFamily="34" charset="0"/>
                        <a:cs typeface="Arial" pitchFamily="34" charset="0"/>
                      </a:endParaRPr>
                    </a:p>
                  </a:txBody>
                  <a:tcPr anchor="ctr"/>
                </a:tc>
                <a:tc>
                  <a:txBody>
                    <a:bodyPr/>
                    <a:lstStyle/>
                    <a:p>
                      <a:pPr algn="ctr"/>
                      <a:r>
                        <a:rPr kumimoji="0" lang="es-ES_tradnl" sz="1400" kern="1200" dirty="0" smtClean="0">
                          <a:solidFill>
                            <a:schemeClr val="dk1"/>
                          </a:solidFill>
                          <a:latin typeface="Arial" pitchFamily="34" charset="0"/>
                          <a:ea typeface="+mn-ea"/>
                          <a:cs typeface="Arial" pitchFamily="34" charset="0"/>
                        </a:rPr>
                        <a:t>19,578.9</a:t>
                      </a:r>
                      <a:endParaRPr lang="es-MX" sz="1100" dirty="0">
                        <a:latin typeface="Arial" pitchFamily="34" charset="0"/>
                        <a:cs typeface="Arial" pitchFamily="34" charset="0"/>
                      </a:endParaRPr>
                    </a:p>
                  </a:txBody>
                  <a:tcPr anchor="ctr"/>
                </a:tc>
                <a:tc>
                  <a:txBody>
                    <a:bodyPr/>
                    <a:lstStyle/>
                    <a:p>
                      <a:pPr algn="ctr"/>
                      <a:r>
                        <a:rPr kumimoji="0" lang="es-ES_tradnl" sz="1400" kern="1200" dirty="0" smtClean="0">
                          <a:solidFill>
                            <a:schemeClr val="dk1"/>
                          </a:solidFill>
                          <a:latin typeface="Arial" pitchFamily="34" charset="0"/>
                          <a:ea typeface="+mn-ea"/>
                          <a:cs typeface="Arial" pitchFamily="34" charset="0"/>
                        </a:rPr>
                        <a:t>0.46</a:t>
                      </a:r>
                      <a:endParaRPr lang="es-MX" sz="1100" dirty="0">
                        <a:latin typeface="Arial" pitchFamily="34" charset="0"/>
                        <a:cs typeface="Arial" pitchFamily="34" charset="0"/>
                      </a:endParaRPr>
                    </a:p>
                  </a:txBody>
                  <a:tcPr anchor="ctr"/>
                </a:tc>
                <a:tc>
                  <a:txBody>
                    <a:bodyPr/>
                    <a:lstStyle/>
                    <a:p>
                      <a:pPr algn="ctr"/>
                      <a:r>
                        <a:rPr kumimoji="0" lang="es-ES_tradnl" sz="1400" kern="1200" dirty="0" smtClean="0">
                          <a:solidFill>
                            <a:schemeClr val="dk1"/>
                          </a:solidFill>
                          <a:latin typeface="Arial" pitchFamily="34" charset="0"/>
                          <a:ea typeface="+mn-ea"/>
                          <a:cs typeface="Arial" pitchFamily="34" charset="0"/>
                        </a:rPr>
                        <a:t>6.0</a:t>
                      </a:r>
                      <a:endParaRPr lang="es-MX" sz="1100" dirty="0">
                        <a:latin typeface="Arial" pitchFamily="34" charset="0"/>
                        <a:cs typeface="Arial" pitchFamily="34" charset="0"/>
                      </a:endParaRPr>
                    </a:p>
                  </a:txBody>
                  <a:tcPr anchor="ctr"/>
                </a:tc>
                <a:tc>
                  <a:txBody>
                    <a:bodyPr/>
                    <a:lstStyle/>
                    <a:p>
                      <a:pPr algn="ctr"/>
                      <a:r>
                        <a:rPr kumimoji="0" lang="es-ES_tradnl" sz="1400" kern="1200" dirty="0" smtClean="0">
                          <a:solidFill>
                            <a:schemeClr val="dk1"/>
                          </a:solidFill>
                          <a:latin typeface="Arial" pitchFamily="34" charset="0"/>
                          <a:ea typeface="+mn-ea"/>
                          <a:cs typeface="Arial" pitchFamily="34" charset="0"/>
                        </a:rPr>
                        <a:t>7.0</a:t>
                      </a:r>
                      <a:endParaRPr lang="es-MX" sz="1100" dirty="0">
                        <a:latin typeface="Arial" pitchFamily="34" charset="0"/>
                        <a:cs typeface="Arial" pitchFamily="34" charset="0"/>
                      </a:endParaRPr>
                    </a:p>
                  </a:txBody>
                  <a:tcPr anchor="ctr"/>
                </a:tc>
                <a:tc>
                  <a:txBody>
                    <a:bodyPr/>
                    <a:lstStyle/>
                    <a:p>
                      <a:pPr algn="ctr"/>
                      <a:r>
                        <a:rPr kumimoji="0" lang="es-ES_tradnl" sz="1400" kern="1200" dirty="0" smtClean="0">
                          <a:solidFill>
                            <a:schemeClr val="dk1"/>
                          </a:solidFill>
                          <a:latin typeface="Arial" pitchFamily="34" charset="0"/>
                          <a:ea typeface="+mn-ea"/>
                          <a:cs typeface="Arial" pitchFamily="34" charset="0"/>
                        </a:rPr>
                        <a:t>6.0</a:t>
                      </a:r>
                      <a:endParaRPr lang="es-MX" sz="1100" dirty="0">
                        <a:latin typeface="Arial" pitchFamily="34" charset="0"/>
                        <a:cs typeface="Arial" pitchFamily="34" charset="0"/>
                      </a:endParaRPr>
                    </a:p>
                  </a:txBody>
                  <a:tcPr anchor="ctr"/>
                </a:tc>
                <a:tc>
                  <a:txBody>
                    <a:bodyPr/>
                    <a:lstStyle/>
                    <a:p>
                      <a:pPr algn="ctr"/>
                      <a:r>
                        <a:rPr kumimoji="0" lang="es-ES_tradnl" sz="1400" kern="1200" dirty="0" smtClean="0">
                          <a:solidFill>
                            <a:schemeClr val="dk1"/>
                          </a:solidFill>
                          <a:latin typeface="Arial" pitchFamily="34" charset="0"/>
                          <a:ea typeface="+mn-ea"/>
                          <a:cs typeface="Arial" pitchFamily="34" charset="0"/>
                        </a:rPr>
                        <a:t>6.5</a:t>
                      </a:r>
                      <a:endParaRPr lang="es-MX" sz="1100" dirty="0">
                        <a:latin typeface="Arial" pitchFamily="34" charset="0"/>
                        <a:cs typeface="Arial" pitchFamily="34" charset="0"/>
                      </a:endParaRPr>
                    </a:p>
                  </a:txBody>
                  <a:tcPr anchor="ctr"/>
                </a:tc>
                <a:tc>
                  <a:txBody>
                    <a:bodyPr/>
                    <a:lstStyle/>
                    <a:p>
                      <a:pPr algn="ctr"/>
                      <a:r>
                        <a:rPr kumimoji="0" lang="es-ES_tradnl" sz="1400" kern="1200" dirty="0" smtClean="0">
                          <a:solidFill>
                            <a:schemeClr val="dk1"/>
                          </a:solidFill>
                          <a:latin typeface="Arial" pitchFamily="34" charset="0"/>
                          <a:ea typeface="+mn-ea"/>
                          <a:cs typeface="Arial" pitchFamily="34" charset="0"/>
                        </a:rPr>
                        <a:t>65.0</a:t>
                      </a:r>
                      <a:endParaRPr lang="es-MX" sz="1100" dirty="0">
                        <a:latin typeface="Arial" pitchFamily="34" charset="0"/>
                        <a:cs typeface="Arial" pitchFamily="34" charset="0"/>
                      </a:endParaRPr>
                    </a:p>
                  </a:txBody>
                  <a:tcPr anchor="ctr"/>
                </a:tc>
              </a:tr>
            </a:tbl>
          </a:graphicData>
        </a:graphic>
      </p:graphicFrame>
      <p:sp>
        <p:nvSpPr>
          <p:cNvPr id="9" name="8 CuadroTexto"/>
          <p:cNvSpPr txBox="1"/>
          <p:nvPr/>
        </p:nvSpPr>
        <p:spPr>
          <a:xfrm>
            <a:off x="785786" y="4071942"/>
            <a:ext cx="7715304" cy="1538883"/>
          </a:xfrm>
          <a:prstGeom prst="rect">
            <a:avLst/>
          </a:prstGeom>
          <a:noFill/>
        </p:spPr>
        <p:txBody>
          <a:bodyPr wrap="square" rtlCol="0">
            <a:spAutoFit/>
          </a:bodyPr>
          <a:lstStyle/>
          <a:p>
            <a:pPr algn="just"/>
            <a:r>
              <a:rPr lang="es-ES_tradnl" sz="1900" b="1" dirty="0" smtClean="0">
                <a:latin typeface="Arial" pitchFamily="34" charset="0"/>
                <a:cs typeface="Arial" pitchFamily="34" charset="0"/>
              </a:rPr>
              <a:t>j) Relaciones costo-efectividad</a:t>
            </a:r>
            <a:endParaRPr lang="es-MX" sz="1900" dirty="0" smtClean="0">
              <a:latin typeface="Arial" pitchFamily="34" charset="0"/>
              <a:cs typeface="Arial" pitchFamily="34" charset="0"/>
            </a:endParaRPr>
          </a:p>
          <a:p>
            <a:pPr algn="just"/>
            <a:r>
              <a:rPr lang="es-ES_tradnl" sz="1900" i="1" dirty="0" smtClean="0">
                <a:latin typeface="Arial" pitchFamily="34" charset="0"/>
                <a:cs typeface="Arial" pitchFamily="34" charset="0"/>
              </a:rPr>
              <a:t> </a:t>
            </a:r>
            <a:endParaRPr lang="es-MX" sz="1900" dirty="0" smtClean="0">
              <a:latin typeface="Arial" pitchFamily="34" charset="0"/>
              <a:cs typeface="Arial" pitchFamily="34" charset="0"/>
            </a:endParaRPr>
          </a:p>
          <a:p>
            <a:pPr algn="just"/>
            <a:r>
              <a:rPr lang="es-ES_tradnl" sz="1900" dirty="0" smtClean="0">
                <a:latin typeface="Arial" pitchFamily="34" charset="0"/>
                <a:cs typeface="Arial" pitchFamily="34" charset="0"/>
              </a:rPr>
              <a:t>Las relaciones costo-efectividad determinan el costo por unidad de efectividad (CUE). Debe recordarse que:</a:t>
            </a:r>
            <a:endParaRPr lang="es-MX" sz="1900" dirty="0" smtClean="0">
              <a:latin typeface="Arial" pitchFamily="34" charset="0"/>
              <a:cs typeface="Arial" pitchFamily="34" charset="0"/>
            </a:endParaRPr>
          </a:p>
          <a:p>
            <a:endParaRPr lang="es-MX" dirty="0"/>
          </a:p>
        </p:txBody>
      </p:sp>
      <p:sp>
        <p:nvSpPr>
          <p:cNvPr id="675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67585" name="Object 1"/>
          <p:cNvGraphicFramePr>
            <a:graphicFrameLocks noChangeAspect="1"/>
          </p:cNvGraphicFramePr>
          <p:nvPr/>
        </p:nvGraphicFramePr>
        <p:xfrm>
          <a:off x="2571736" y="5500702"/>
          <a:ext cx="1928826" cy="695842"/>
        </p:xfrm>
        <a:graphic>
          <a:graphicData uri="http://schemas.openxmlformats.org/presentationml/2006/ole">
            <p:oleObj spid="_x0000_s67585" name="Ecuación" r:id="rId3" imgW="1079032" imgH="393529" progId="Equation.3">
              <p:embed/>
            </p:oleObj>
          </a:graphicData>
        </a:graphic>
      </p:graphicFrame>
      <p:pic>
        <p:nvPicPr>
          <p:cNvPr id="10" name="9 Imagen" descr="snoopy12.gif"/>
          <p:cNvPicPr>
            <a:picLocks noChangeAspect="1"/>
          </p:cNvPicPr>
          <p:nvPr/>
        </p:nvPicPr>
        <p:blipFill>
          <a:blip r:embed="rId4"/>
          <a:stretch>
            <a:fillRect/>
          </a:stretch>
        </p:blipFill>
        <p:spPr>
          <a:xfrm>
            <a:off x="5929322" y="4786322"/>
            <a:ext cx="2000264" cy="1520862"/>
          </a:xfrm>
          <a:prstGeom prst="rect">
            <a:avLst/>
          </a:prstGeom>
        </p:spPr>
      </p:pic>
      <p:sp>
        <p:nvSpPr>
          <p:cNvPr id="11" name="1 Título"/>
          <p:cNvSpPr>
            <a:spLocks noGrp="1"/>
          </p:cNvSpPr>
          <p:nvPr>
            <p:ph type="title"/>
          </p:nvPr>
        </p:nvSpPr>
        <p:spPr>
          <a:xfrm>
            <a:off x="0"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12" name="11 Imagen" descr="gifs-estrellas.gif"/>
          <p:cNvPicPr>
            <a:picLocks noChangeAspect="1"/>
          </p:cNvPicPr>
          <p:nvPr/>
        </p:nvPicPr>
        <p:blipFill>
          <a:blip r:embed="rId5"/>
          <a:stretch>
            <a:fillRect/>
          </a:stretch>
        </p:blipFill>
        <p:spPr>
          <a:xfrm>
            <a:off x="7215206" y="0"/>
            <a:ext cx="1244745" cy="1190626"/>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to="" calcmode="lin" valueType="num">
                                      <p:cBhvr>
                                        <p:cTn id="10"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28596" y="1071546"/>
            <a:ext cx="8215370" cy="1769715"/>
          </a:xfrm>
          <a:prstGeom prst="rect">
            <a:avLst/>
          </a:prstGeom>
          <a:noFill/>
        </p:spPr>
        <p:txBody>
          <a:bodyPr wrap="square" rtlCol="0">
            <a:spAutoFit/>
          </a:bodyPr>
          <a:lstStyle/>
          <a:p>
            <a:pPr algn="just"/>
            <a:r>
              <a:rPr lang="es-ES_tradnl" dirty="0" smtClean="0">
                <a:latin typeface="Arial" pitchFamily="34" charset="0"/>
                <a:cs typeface="Arial" pitchFamily="34" charset="0"/>
              </a:rPr>
              <a:t>           </a:t>
            </a:r>
            <a:r>
              <a:rPr lang="es-ES_tradnl" sz="1900" dirty="0" smtClean="0">
                <a:latin typeface="Arial" pitchFamily="34" charset="0"/>
                <a:cs typeface="Arial" pitchFamily="34" charset="0"/>
              </a:rPr>
              <a:t>Representa para cada sistema el costo total de lograr 1% de efectividad por objetivo del programa.</a:t>
            </a:r>
            <a:endParaRPr lang="es-MX" sz="1900" dirty="0" smtClean="0">
              <a:latin typeface="Arial" pitchFamily="34" charset="0"/>
              <a:cs typeface="Arial" pitchFamily="34" charset="0"/>
            </a:endParaRPr>
          </a:p>
          <a:p>
            <a:pPr algn="just"/>
            <a:endParaRPr lang="es-ES_tradnl" sz="1100" dirty="0" smtClean="0">
              <a:latin typeface="Arial" pitchFamily="34" charset="0"/>
              <a:cs typeface="Arial" pitchFamily="34" charset="0"/>
            </a:endParaRPr>
          </a:p>
          <a:p>
            <a:pPr algn="just"/>
            <a:r>
              <a:rPr lang="es-ES_tradnl" sz="1900" dirty="0" smtClean="0">
                <a:latin typeface="Arial" pitchFamily="34" charset="0"/>
                <a:cs typeface="Arial" pitchFamily="34" charset="0"/>
              </a:rPr>
              <a:t>    Sobre la base de los datos consignados en el cuadro 1.5.1 puede construirse el cuadro 1.5.2, que muestra las relaciones previamente descritas.</a:t>
            </a:r>
            <a:endParaRPr lang="es-MX" sz="1900" dirty="0" smtClean="0">
              <a:latin typeface="Arial" pitchFamily="34" charset="0"/>
              <a:cs typeface="Arial" pitchFamily="34" charset="0"/>
            </a:endParaRPr>
          </a:p>
        </p:txBody>
      </p:sp>
      <p:sp>
        <p:nvSpPr>
          <p:cNvPr id="6" name="5 CuadroTexto"/>
          <p:cNvSpPr txBox="1"/>
          <p:nvPr/>
        </p:nvSpPr>
        <p:spPr>
          <a:xfrm>
            <a:off x="1785918" y="2786058"/>
            <a:ext cx="5786478" cy="646331"/>
          </a:xfrm>
          <a:prstGeom prst="rect">
            <a:avLst/>
          </a:prstGeom>
          <a:noFill/>
        </p:spPr>
        <p:txBody>
          <a:bodyPr wrap="square" rtlCol="0">
            <a:spAutoFit/>
          </a:bodyPr>
          <a:lstStyle/>
          <a:p>
            <a:pPr algn="ctr"/>
            <a:r>
              <a:rPr lang="es-ES_tradnl" b="1" dirty="0" smtClean="0">
                <a:latin typeface="Arial" pitchFamily="34" charset="0"/>
                <a:cs typeface="Arial" pitchFamily="34" charset="0"/>
              </a:rPr>
              <a:t>Cuadro 1.5.2</a:t>
            </a:r>
          </a:p>
          <a:p>
            <a:pPr algn="ctr"/>
            <a:r>
              <a:rPr lang="es-ES_tradnl" b="1" dirty="0" smtClean="0">
                <a:latin typeface="Arial" pitchFamily="34" charset="0"/>
                <a:cs typeface="Arial" pitchFamily="34" charset="0"/>
              </a:rPr>
              <a:t>Relaciones costo – efectividad (c/e) c.7 = {tabla.</a:t>
            </a:r>
            <a:endParaRPr lang="es-MX" dirty="0" smtClean="0">
              <a:latin typeface="Arial" pitchFamily="34" charset="0"/>
              <a:cs typeface="Arial" pitchFamily="34" charset="0"/>
            </a:endParaRPr>
          </a:p>
        </p:txBody>
      </p:sp>
      <p:graphicFrame>
        <p:nvGraphicFramePr>
          <p:cNvPr id="7" name="6 Tabla"/>
          <p:cNvGraphicFramePr>
            <a:graphicFrameLocks noGrp="1"/>
          </p:cNvGraphicFramePr>
          <p:nvPr/>
        </p:nvGraphicFramePr>
        <p:xfrm>
          <a:off x="857224" y="3357562"/>
          <a:ext cx="7500990" cy="1519095"/>
        </p:xfrm>
        <a:graphic>
          <a:graphicData uri="http://schemas.openxmlformats.org/drawingml/2006/table">
            <a:tbl>
              <a:tblPr firstRow="1" bandRow="1">
                <a:tableStyleId>{5C22544A-7EE6-4342-B048-85BDC9FD1C3A}</a:tableStyleId>
              </a:tblPr>
              <a:tblGrid>
                <a:gridCol w="1785950"/>
                <a:gridCol w="1214446"/>
                <a:gridCol w="1071570"/>
                <a:gridCol w="1285884"/>
                <a:gridCol w="1000132"/>
                <a:gridCol w="1143008"/>
              </a:tblGrid>
              <a:tr h="49149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s-ES_tradnl" sz="1050" kern="1200" dirty="0" smtClean="0">
                          <a:solidFill>
                            <a:schemeClr val="dk1"/>
                          </a:solidFill>
                          <a:latin typeface="Arial" pitchFamily="34" charset="0"/>
                          <a:ea typeface="+mn-ea"/>
                          <a:cs typeface="Arial" pitchFamily="34" charset="0"/>
                        </a:rPr>
                        <a:t>  </a:t>
                      </a:r>
                      <a:endParaRPr kumimoji="0" lang="es-MX" sz="1100" kern="1200" dirty="0" smtClean="0">
                        <a:solidFill>
                          <a:schemeClr val="dk1"/>
                        </a:solidFill>
                        <a:latin typeface="+mn-lt"/>
                        <a:ea typeface="+mn-ea"/>
                        <a:cs typeface="+mn-cs"/>
                      </a:endParaRPr>
                    </a:p>
                    <a:p>
                      <a:pPr algn="ctr"/>
                      <a:endParaRPr lang="es-MX" sz="1600" dirty="0">
                        <a:latin typeface="Arial" pitchFamily="34" charset="0"/>
                        <a:cs typeface="Arial" pitchFamily="34" charset="0"/>
                      </a:endParaRPr>
                    </a:p>
                  </a:txBody>
                  <a:tcPr anchor="ctr">
                    <a:lnTlToBr w="12700" cap="flat" cmpd="sng" algn="ctr">
                      <a:solidFill>
                        <a:schemeClr val="tx1"/>
                      </a:solidFill>
                      <a:prstDash val="solid"/>
                      <a:round/>
                      <a:headEnd type="none" w="med" len="med"/>
                      <a:tailEnd type="none" w="med" len="med"/>
                    </a:lnTlToBr>
                  </a:tcPr>
                </a:tc>
                <a:tc>
                  <a:txBody>
                    <a:bodyPr/>
                    <a:lstStyle/>
                    <a:p>
                      <a:pPr algn="ctr"/>
                      <a:r>
                        <a:rPr kumimoji="0" lang="es-ES_tradnl" sz="1600" kern="1200" dirty="0" err="1" smtClean="0">
                          <a:solidFill>
                            <a:schemeClr val="dk1"/>
                          </a:solidFill>
                          <a:latin typeface="Arial" pitchFamily="34" charset="0"/>
                          <a:ea typeface="+mn-ea"/>
                          <a:cs typeface="Arial" pitchFamily="34" charset="0"/>
                        </a:rPr>
                        <a:t>Obj</a:t>
                      </a:r>
                      <a:r>
                        <a:rPr kumimoji="0" lang="es-ES_tradnl" sz="1600" kern="1200" dirty="0" smtClean="0">
                          <a:solidFill>
                            <a:schemeClr val="dk1"/>
                          </a:solidFill>
                          <a:latin typeface="Arial" pitchFamily="34" charset="0"/>
                          <a:ea typeface="+mn-ea"/>
                          <a:cs typeface="Arial" pitchFamily="34" charset="0"/>
                        </a:rPr>
                        <a:t>. 1</a:t>
                      </a:r>
                      <a:endParaRPr lang="es-MX" sz="1600" dirty="0">
                        <a:latin typeface="Arial" pitchFamily="34" charset="0"/>
                        <a:cs typeface="Arial" pitchFamily="34" charset="0"/>
                      </a:endParaRPr>
                    </a:p>
                  </a:txBody>
                  <a:tcPr anchor="ctr"/>
                </a:tc>
                <a:tc>
                  <a:txBody>
                    <a:bodyPr/>
                    <a:lstStyle/>
                    <a:p>
                      <a:pPr algn="ctr"/>
                      <a:r>
                        <a:rPr kumimoji="0" lang="es-ES_tradnl" sz="1600" kern="1200" dirty="0" err="1" smtClean="0">
                          <a:solidFill>
                            <a:schemeClr val="dk1"/>
                          </a:solidFill>
                          <a:latin typeface="Arial" pitchFamily="34" charset="0"/>
                          <a:ea typeface="+mn-ea"/>
                          <a:cs typeface="Arial" pitchFamily="34" charset="0"/>
                        </a:rPr>
                        <a:t>Obj</a:t>
                      </a:r>
                      <a:r>
                        <a:rPr kumimoji="0" lang="es-ES_tradnl" sz="1600" kern="1200" dirty="0" smtClean="0">
                          <a:solidFill>
                            <a:schemeClr val="dk1"/>
                          </a:solidFill>
                          <a:latin typeface="Arial" pitchFamily="34" charset="0"/>
                          <a:ea typeface="+mn-ea"/>
                          <a:cs typeface="Arial" pitchFamily="34" charset="0"/>
                        </a:rPr>
                        <a:t>. 2.1</a:t>
                      </a:r>
                      <a:endParaRPr lang="es-MX" sz="1600" dirty="0">
                        <a:latin typeface="Arial" pitchFamily="34" charset="0"/>
                        <a:cs typeface="Arial" pitchFamily="34" charset="0"/>
                      </a:endParaRPr>
                    </a:p>
                  </a:txBody>
                  <a:tcPr anchor="ctr"/>
                </a:tc>
                <a:tc>
                  <a:txBody>
                    <a:bodyPr/>
                    <a:lstStyle/>
                    <a:p>
                      <a:pPr algn="ctr"/>
                      <a:r>
                        <a:rPr kumimoji="0" lang="es-ES_tradnl" sz="1600" kern="1200" dirty="0" err="1" smtClean="0">
                          <a:solidFill>
                            <a:schemeClr val="dk1"/>
                          </a:solidFill>
                          <a:latin typeface="Arial" pitchFamily="34" charset="0"/>
                          <a:ea typeface="+mn-ea"/>
                          <a:cs typeface="Arial" pitchFamily="34" charset="0"/>
                        </a:rPr>
                        <a:t>Obj</a:t>
                      </a:r>
                      <a:r>
                        <a:rPr kumimoji="0" lang="es-ES_tradnl" sz="1600" kern="1200" dirty="0" smtClean="0">
                          <a:solidFill>
                            <a:schemeClr val="dk1"/>
                          </a:solidFill>
                          <a:latin typeface="Arial" pitchFamily="34" charset="0"/>
                          <a:ea typeface="+mn-ea"/>
                          <a:cs typeface="Arial" pitchFamily="34" charset="0"/>
                        </a:rPr>
                        <a:t>. 2.2</a:t>
                      </a:r>
                      <a:endParaRPr lang="es-MX" sz="1600" dirty="0">
                        <a:latin typeface="Arial" pitchFamily="34" charset="0"/>
                        <a:cs typeface="Arial" pitchFamily="34" charset="0"/>
                      </a:endParaRPr>
                    </a:p>
                  </a:txBody>
                  <a:tcPr anchor="ctr"/>
                </a:tc>
                <a:tc>
                  <a:txBody>
                    <a:bodyPr/>
                    <a:lstStyle/>
                    <a:p>
                      <a:pPr algn="ctr"/>
                      <a:r>
                        <a:rPr kumimoji="0" lang="es-ES_tradnl" sz="1600" kern="1200" dirty="0" err="1" smtClean="0">
                          <a:solidFill>
                            <a:schemeClr val="dk1"/>
                          </a:solidFill>
                          <a:latin typeface="Arial" pitchFamily="34" charset="0"/>
                          <a:ea typeface="+mn-ea"/>
                          <a:cs typeface="Arial" pitchFamily="34" charset="0"/>
                        </a:rPr>
                        <a:t>Obj</a:t>
                      </a:r>
                      <a:r>
                        <a:rPr kumimoji="0" lang="es-ES_tradnl" sz="1600" kern="1200" dirty="0" smtClean="0">
                          <a:solidFill>
                            <a:schemeClr val="dk1"/>
                          </a:solidFill>
                          <a:latin typeface="Arial" pitchFamily="34" charset="0"/>
                          <a:ea typeface="+mn-ea"/>
                          <a:cs typeface="Arial" pitchFamily="34" charset="0"/>
                        </a:rPr>
                        <a:t> 2</a:t>
                      </a:r>
                      <a:endParaRPr lang="es-MX" sz="1600" dirty="0">
                        <a:latin typeface="Arial" pitchFamily="34" charset="0"/>
                        <a:cs typeface="Arial" pitchFamily="34" charset="0"/>
                      </a:endParaRPr>
                    </a:p>
                  </a:txBody>
                  <a:tcPr anchor="ctr"/>
                </a:tc>
                <a:tc>
                  <a:txBody>
                    <a:bodyPr/>
                    <a:lstStyle/>
                    <a:p>
                      <a:pPr algn="ctr"/>
                      <a:r>
                        <a:rPr kumimoji="0" lang="es-ES_tradnl" sz="1600" kern="1200" dirty="0" err="1" smtClean="0">
                          <a:solidFill>
                            <a:schemeClr val="dk1"/>
                          </a:solidFill>
                          <a:latin typeface="Arial" pitchFamily="34" charset="0"/>
                          <a:ea typeface="+mn-ea"/>
                          <a:cs typeface="Arial" pitchFamily="34" charset="0"/>
                        </a:rPr>
                        <a:t>Obj</a:t>
                      </a:r>
                      <a:r>
                        <a:rPr kumimoji="0" lang="es-ES_tradnl" sz="1600" kern="1200" dirty="0" smtClean="0">
                          <a:solidFill>
                            <a:schemeClr val="dk1"/>
                          </a:solidFill>
                          <a:latin typeface="Arial" pitchFamily="34" charset="0"/>
                          <a:ea typeface="+mn-ea"/>
                          <a:cs typeface="Arial" pitchFamily="34" charset="0"/>
                        </a:rPr>
                        <a:t>. 3</a:t>
                      </a:r>
                      <a:endParaRPr lang="es-MX" sz="1600" dirty="0">
                        <a:latin typeface="Arial" pitchFamily="34" charset="0"/>
                        <a:cs typeface="Arial" pitchFamily="34" charset="0"/>
                      </a:endParaRPr>
                    </a:p>
                  </a:txBody>
                  <a:tcPr anchor="ctr"/>
                </a:tc>
              </a:tr>
              <a:tr h="341265">
                <a:tc>
                  <a:txBody>
                    <a:bodyPr/>
                    <a:lstStyle/>
                    <a:p>
                      <a:pPr algn="ctr"/>
                      <a:r>
                        <a:rPr kumimoji="0" lang="es-ES_tradnl" sz="1600" kern="1200" dirty="0" smtClean="0">
                          <a:solidFill>
                            <a:schemeClr val="dk1"/>
                          </a:solidFill>
                          <a:latin typeface="Arial" pitchFamily="34" charset="0"/>
                          <a:ea typeface="+mn-ea"/>
                          <a:cs typeface="Arial" pitchFamily="34" charset="0"/>
                        </a:rPr>
                        <a:t>A</a:t>
                      </a:r>
                      <a:endParaRPr lang="es-MX" sz="1600" dirty="0">
                        <a:latin typeface="Arial" pitchFamily="34" charset="0"/>
                        <a:cs typeface="Arial" pitchFamily="34" charset="0"/>
                      </a:endParaRPr>
                    </a:p>
                  </a:txBody>
                  <a:tcPr anchor="ctr"/>
                </a:tc>
                <a:tc>
                  <a:txBody>
                    <a:bodyPr/>
                    <a:lstStyle/>
                    <a:p>
                      <a:pPr algn="ctr"/>
                      <a:r>
                        <a:rPr kumimoji="0" lang="es-ES_tradnl" sz="1600" b="1" kern="1200" dirty="0" smtClean="0">
                          <a:solidFill>
                            <a:schemeClr val="dk1"/>
                          </a:solidFill>
                          <a:latin typeface="Arial" pitchFamily="34" charset="0"/>
                          <a:ea typeface="+mn-ea"/>
                          <a:cs typeface="Arial" pitchFamily="34" charset="0"/>
                        </a:rPr>
                        <a:t>3,082.1</a:t>
                      </a:r>
                      <a:endParaRPr lang="es-MX" sz="1600" dirty="0">
                        <a:latin typeface="Arial" pitchFamily="34" charset="0"/>
                        <a:cs typeface="Arial" pitchFamily="34" charset="0"/>
                      </a:endParaRPr>
                    </a:p>
                  </a:txBody>
                  <a:tcPr anchor="ctr"/>
                </a:tc>
                <a:tc>
                  <a:txBody>
                    <a:bodyPr/>
                    <a:lstStyle/>
                    <a:p>
                      <a:pPr algn="ctr"/>
                      <a:r>
                        <a:rPr kumimoji="0" lang="es-ES_tradnl" sz="1600" kern="1200" dirty="0" smtClean="0">
                          <a:solidFill>
                            <a:schemeClr val="dk1"/>
                          </a:solidFill>
                          <a:latin typeface="Arial" pitchFamily="34" charset="0"/>
                          <a:ea typeface="+mn-ea"/>
                          <a:cs typeface="Arial" pitchFamily="34" charset="0"/>
                        </a:rPr>
                        <a:t>3,007.0</a:t>
                      </a:r>
                      <a:endParaRPr lang="es-MX" sz="1600" dirty="0">
                        <a:latin typeface="Arial" pitchFamily="34" charset="0"/>
                        <a:cs typeface="Arial" pitchFamily="34" charset="0"/>
                      </a:endParaRPr>
                    </a:p>
                  </a:txBody>
                  <a:tcPr anchor="ctr"/>
                </a:tc>
                <a:tc>
                  <a:txBody>
                    <a:bodyPr/>
                    <a:lstStyle/>
                    <a:p>
                      <a:pPr algn="ctr"/>
                      <a:r>
                        <a:rPr kumimoji="0" lang="es-ES_tradnl" sz="1600" kern="1200" dirty="0" smtClean="0">
                          <a:solidFill>
                            <a:schemeClr val="dk1"/>
                          </a:solidFill>
                          <a:latin typeface="Arial" pitchFamily="34" charset="0"/>
                          <a:ea typeface="+mn-ea"/>
                          <a:cs typeface="Arial" pitchFamily="34" charset="0"/>
                        </a:rPr>
                        <a:t>3,522.4</a:t>
                      </a:r>
                      <a:endParaRPr lang="es-MX" sz="1600" dirty="0">
                        <a:latin typeface="Arial" pitchFamily="34" charset="0"/>
                        <a:cs typeface="Arial" pitchFamily="34" charset="0"/>
                      </a:endParaRPr>
                    </a:p>
                  </a:txBody>
                  <a:tcPr anchor="ctr"/>
                </a:tc>
                <a:tc>
                  <a:txBody>
                    <a:bodyPr/>
                    <a:lstStyle/>
                    <a:p>
                      <a:pPr algn="ctr"/>
                      <a:r>
                        <a:rPr kumimoji="0" lang="es-ES_tradnl" sz="1600" kern="1200" dirty="0" smtClean="0">
                          <a:solidFill>
                            <a:schemeClr val="dk1"/>
                          </a:solidFill>
                          <a:latin typeface="Arial" pitchFamily="34" charset="0"/>
                          <a:ea typeface="+mn-ea"/>
                          <a:cs typeface="Arial" pitchFamily="34" charset="0"/>
                        </a:rPr>
                        <a:t>3,244.3</a:t>
                      </a:r>
                      <a:endParaRPr lang="es-MX" sz="1600" dirty="0">
                        <a:latin typeface="Arial" pitchFamily="34" charset="0"/>
                        <a:cs typeface="Arial" pitchFamily="34" charset="0"/>
                      </a:endParaRPr>
                    </a:p>
                  </a:txBody>
                  <a:tcPr anchor="ctr"/>
                </a:tc>
                <a:tc>
                  <a:txBody>
                    <a:bodyPr/>
                    <a:lstStyle/>
                    <a:p>
                      <a:pPr algn="ctr"/>
                      <a:r>
                        <a:rPr kumimoji="0" lang="es-ES_tradnl" sz="1600" kern="1200" dirty="0" smtClean="0">
                          <a:solidFill>
                            <a:schemeClr val="dk1"/>
                          </a:solidFill>
                          <a:latin typeface="Arial" pitchFamily="34" charset="0"/>
                          <a:ea typeface="+mn-ea"/>
                          <a:cs typeface="Arial" pitchFamily="34" charset="0"/>
                        </a:rPr>
                        <a:t>308.2</a:t>
                      </a:r>
                      <a:endParaRPr lang="es-MX" sz="1600" dirty="0">
                        <a:latin typeface="Arial" pitchFamily="34" charset="0"/>
                        <a:cs typeface="Arial" pitchFamily="34" charset="0"/>
                      </a:endParaRPr>
                    </a:p>
                  </a:txBody>
                  <a:tcPr anchor="ctr"/>
                </a:tc>
              </a:tr>
              <a:tr h="341265">
                <a:tc>
                  <a:txBody>
                    <a:bodyPr/>
                    <a:lstStyle/>
                    <a:p>
                      <a:pPr algn="ctr"/>
                      <a:r>
                        <a:rPr kumimoji="0" lang="es-ES_tradnl" sz="1600" kern="1200" dirty="0" smtClean="0">
                          <a:solidFill>
                            <a:schemeClr val="dk1"/>
                          </a:solidFill>
                          <a:latin typeface="Arial" pitchFamily="34" charset="0"/>
                          <a:ea typeface="+mn-ea"/>
                          <a:cs typeface="Arial" pitchFamily="34" charset="0"/>
                        </a:rPr>
                        <a:t>B</a:t>
                      </a:r>
                      <a:endParaRPr lang="es-MX" sz="1600" dirty="0">
                        <a:latin typeface="Arial" pitchFamily="34" charset="0"/>
                        <a:cs typeface="Arial" pitchFamily="34" charset="0"/>
                      </a:endParaRPr>
                    </a:p>
                  </a:txBody>
                  <a:tcPr anchor="ctr"/>
                </a:tc>
                <a:tc>
                  <a:txBody>
                    <a:bodyPr/>
                    <a:lstStyle/>
                    <a:p>
                      <a:pPr algn="ctr"/>
                      <a:r>
                        <a:rPr kumimoji="0" lang="es-ES_tradnl" sz="1600" kern="1200" dirty="0" smtClean="0">
                          <a:solidFill>
                            <a:schemeClr val="dk1"/>
                          </a:solidFill>
                          <a:latin typeface="Arial" pitchFamily="34" charset="0"/>
                          <a:ea typeface="+mn-ea"/>
                          <a:cs typeface="Arial" pitchFamily="34" charset="0"/>
                        </a:rPr>
                        <a:t>3,499.8</a:t>
                      </a:r>
                      <a:endParaRPr lang="es-MX" sz="1600" dirty="0">
                        <a:latin typeface="Arial" pitchFamily="34" charset="0"/>
                        <a:cs typeface="Arial" pitchFamily="34" charset="0"/>
                      </a:endParaRPr>
                    </a:p>
                  </a:txBody>
                  <a:tcPr anchor="ctr"/>
                </a:tc>
                <a:tc>
                  <a:txBody>
                    <a:bodyPr/>
                    <a:lstStyle/>
                    <a:p>
                      <a:pPr algn="ctr"/>
                      <a:r>
                        <a:rPr kumimoji="0" lang="es-ES_tradnl" sz="1600" kern="1200" dirty="0" smtClean="0">
                          <a:solidFill>
                            <a:schemeClr val="dk1"/>
                          </a:solidFill>
                          <a:latin typeface="Arial" pitchFamily="34" charset="0"/>
                          <a:ea typeface="+mn-ea"/>
                          <a:cs typeface="Arial" pitchFamily="34" charset="0"/>
                        </a:rPr>
                        <a:t>3,099.9</a:t>
                      </a:r>
                      <a:endParaRPr lang="es-MX" sz="1600" dirty="0">
                        <a:latin typeface="Arial" pitchFamily="34" charset="0"/>
                        <a:cs typeface="Arial" pitchFamily="34" charset="0"/>
                      </a:endParaRPr>
                    </a:p>
                  </a:txBody>
                  <a:tcPr anchor="ctr"/>
                </a:tc>
                <a:tc>
                  <a:txBody>
                    <a:bodyPr/>
                    <a:lstStyle/>
                    <a:p>
                      <a:pPr algn="ctr"/>
                      <a:r>
                        <a:rPr kumimoji="0" lang="es-ES_tradnl" sz="1600" b="1" kern="1200" dirty="0" smtClean="0">
                          <a:solidFill>
                            <a:schemeClr val="dk1"/>
                          </a:solidFill>
                          <a:latin typeface="Arial" pitchFamily="34" charset="0"/>
                          <a:ea typeface="+mn-ea"/>
                          <a:cs typeface="Arial" pitchFamily="34" charset="0"/>
                        </a:rPr>
                        <a:t>2,712.4</a:t>
                      </a:r>
                      <a:endParaRPr lang="es-MX" sz="1600" dirty="0">
                        <a:latin typeface="Arial" pitchFamily="34" charset="0"/>
                        <a:cs typeface="Arial" pitchFamily="34" charset="0"/>
                      </a:endParaRPr>
                    </a:p>
                  </a:txBody>
                  <a:tcPr anchor="ctr"/>
                </a:tc>
                <a:tc>
                  <a:txBody>
                    <a:bodyPr/>
                    <a:lstStyle/>
                    <a:p>
                      <a:pPr algn="ctr"/>
                      <a:r>
                        <a:rPr kumimoji="0" lang="es-ES_tradnl" sz="1600" b="1" kern="1200" dirty="0" smtClean="0">
                          <a:solidFill>
                            <a:schemeClr val="dk1"/>
                          </a:solidFill>
                          <a:latin typeface="Arial" pitchFamily="34" charset="0"/>
                          <a:ea typeface="+mn-ea"/>
                          <a:cs typeface="Arial" pitchFamily="34" charset="0"/>
                        </a:rPr>
                        <a:t>2,893.2</a:t>
                      </a:r>
                      <a:endParaRPr lang="es-MX" sz="1600" dirty="0">
                        <a:latin typeface="Arial" pitchFamily="34" charset="0"/>
                        <a:cs typeface="Arial" pitchFamily="34" charset="0"/>
                      </a:endParaRPr>
                    </a:p>
                  </a:txBody>
                  <a:tcPr anchor="ctr"/>
                </a:tc>
                <a:tc>
                  <a:txBody>
                    <a:bodyPr/>
                    <a:lstStyle/>
                    <a:p>
                      <a:pPr algn="ctr"/>
                      <a:r>
                        <a:rPr kumimoji="0" lang="es-ES_tradnl" sz="1600" kern="1200" dirty="0" smtClean="0">
                          <a:solidFill>
                            <a:schemeClr val="dk1"/>
                          </a:solidFill>
                          <a:latin typeface="Arial" pitchFamily="34" charset="0"/>
                          <a:ea typeface="+mn-ea"/>
                          <a:cs typeface="Arial" pitchFamily="34" charset="0"/>
                        </a:rPr>
                        <a:t>310.0</a:t>
                      </a:r>
                      <a:endParaRPr lang="es-MX" sz="1600" dirty="0">
                        <a:latin typeface="Arial" pitchFamily="34" charset="0"/>
                        <a:cs typeface="Arial" pitchFamily="34" charset="0"/>
                      </a:endParaRPr>
                    </a:p>
                  </a:txBody>
                  <a:tcPr anchor="ctr"/>
                </a:tc>
              </a:tr>
              <a:tr h="341265">
                <a:tc>
                  <a:txBody>
                    <a:bodyPr/>
                    <a:lstStyle/>
                    <a:p>
                      <a:pPr algn="ctr"/>
                      <a:r>
                        <a:rPr kumimoji="0" lang="es-ES_tradnl" sz="1600" kern="1200" dirty="0" smtClean="0">
                          <a:solidFill>
                            <a:schemeClr val="dk1"/>
                          </a:solidFill>
                          <a:latin typeface="Arial" pitchFamily="34" charset="0"/>
                          <a:ea typeface="+mn-ea"/>
                          <a:cs typeface="Arial" pitchFamily="34" charset="0"/>
                        </a:rPr>
                        <a:t>C</a:t>
                      </a:r>
                      <a:endParaRPr lang="es-MX" sz="1600" dirty="0">
                        <a:latin typeface="Arial" pitchFamily="34" charset="0"/>
                        <a:cs typeface="Arial" pitchFamily="34" charset="0"/>
                      </a:endParaRPr>
                    </a:p>
                  </a:txBody>
                  <a:tcPr anchor="ctr"/>
                </a:tc>
                <a:tc>
                  <a:txBody>
                    <a:bodyPr/>
                    <a:lstStyle/>
                    <a:p>
                      <a:pPr algn="ctr"/>
                      <a:r>
                        <a:rPr kumimoji="0" lang="es-ES_tradnl" sz="1600" kern="1200" dirty="0" smtClean="0">
                          <a:solidFill>
                            <a:schemeClr val="dk1"/>
                          </a:solidFill>
                          <a:latin typeface="Arial" pitchFamily="34" charset="0"/>
                          <a:ea typeface="+mn-ea"/>
                          <a:cs typeface="Arial" pitchFamily="34" charset="0"/>
                        </a:rPr>
                        <a:t>3,263.2</a:t>
                      </a:r>
                      <a:endParaRPr lang="es-MX" sz="1600" dirty="0">
                        <a:latin typeface="Arial" pitchFamily="34" charset="0"/>
                        <a:cs typeface="Arial" pitchFamily="34" charset="0"/>
                      </a:endParaRPr>
                    </a:p>
                  </a:txBody>
                  <a:tcPr anchor="ctr"/>
                </a:tc>
                <a:tc>
                  <a:txBody>
                    <a:bodyPr/>
                    <a:lstStyle/>
                    <a:p>
                      <a:pPr algn="ctr"/>
                      <a:r>
                        <a:rPr kumimoji="0" lang="es-ES_tradnl" sz="1600" b="1" kern="1200" dirty="0" smtClean="0">
                          <a:solidFill>
                            <a:schemeClr val="dk1"/>
                          </a:solidFill>
                          <a:latin typeface="Arial" pitchFamily="34" charset="0"/>
                          <a:ea typeface="+mn-ea"/>
                          <a:cs typeface="Arial" pitchFamily="34" charset="0"/>
                        </a:rPr>
                        <a:t>2,796.9</a:t>
                      </a:r>
                      <a:endParaRPr lang="es-MX" sz="1600" dirty="0">
                        <a:latin typeface="Arial" pitchFamily="34" charset="0"/>
                        <a:cs typeface="Arial" pitchFamily="34" charset="0"/>
                      </a:endParaRPr>
                    </a:p>
                  </a:txBody>
                  <a:tcPr anchor="ctr"/>
                </a:tc>
                <a:tc>
                  <a:txBody>
                    <a:bodyPr/>
                    <a:lstStyle/>
                    <a:p>
                      <a:pPr algn="ctr"/>
                      <a:r>
                        <a:rPr kumimoji="0" lang="es-ES_tradnl" sz="1600" kern="1200" dirty="0" smtClean="0">
                          <a:solidFill>
                            <a:schemeClr val="dk1"/>
                          </a:solidFill>
                          <a:latin typeface="Arial" pitchFamily="34" charset="0"/>
                          <a:ea typeface="+mn-ea"/>
                          <a:cs typeface="Arial" pitchFamily="34" charset="0"/>
                        </a:rPr>
                        <a:t>3,263.1</a:t>
                      </a:r>
                      <a:endParaRPr lang="es-MX" sz="1600" dirty="0">
                        <a:latin typeface="Arial" pitchFamily="34" charset="0"/>
                        <a:cs typeface="Arial" pitchFamily="34" charset="0"/>
                      </a:endParaRPr>
                    </a:p>
                  </a:txBody>
                  <a:tcPr anchor="ctr"/>
                </a:tc>
                <a:tc>
                  <a:txBody>
                    <a:bodyPr/>
                    <a:lstStyle/>
                    <a:p>
                      <a:pPr algn="ctr"/>
                      <a:r>
                        <a:rPr kumimoji="0" lang="es-ES_tradnl" sz="1600" kern="1200" dirty="0" smtClean="0">
                          <a:solidFill>
                            <a:schemeClr val="dk1"/>
                          </a:solidFill>
                          <a:latin typeface="Arial" pitchFamily="34" charset="0"/>
                          <a:ea typeface="+mn-ea"/>
                          <a:cs typeface="Arial" pitchFamily="34" charset="0"/>
                        </a:rPr>
                        <a:t>3,012.1</a:t>
                      </a:r>
                      <a:endParaRPr lang="es-MX" sz="1600" dirty="0">
                        <a:latin typeface="Arial" pitchFamily="34" charset="0"/>
                        <a:cs typeface="Arial" pitchFamily="34" charset="0"/>
                      </a:endParaRPr>
                    </a:p>
                  </a:txBody>
                  <a:tcPr anchor="ctr"/>
                </a:tc>
                <a:tc>
                  <a:txBody>
                    <a:bodyPr/>
                    <a:lstStyle/>
                    <a:p>
                      <a:pPr algn="ctr"/>
                      <a:r>
                        <a:rPr kumimoji="0" lang="es-ES_tradnl" sz="1600" b="1" kern="1200" dirty="0" smtClean="0">
                          <a:solidFill>
                            <a:schemeClr val="dk1"/>
                          </a:solidFill>
                          <a:latin typeface="Arial" pitchFamily="34" charset="0"/>
                          <a:ea typeface="+mn-ea"/>
                          <a:cs typeface="Arial" pitchFamily="34" charset="0"/>
                        </a:rPr>
                        <a:t>301.2</a:t>
                      </a:r>
                      <a:endParaRPr lang="es-MX" sz="1600" dirty="0">
                        <a:latin typeface="Arial" pitchFamily="34" charset="0"/>
                        <a:cs typeface="Arial" pitchFamily="34" charset="0"/>
                      </a:endParaRPr>
                    </a:p>
                  </a:txBody>
                  <a:tcPr anchor="ctr"/>
                </a:tc>
              </a:tr>
            </a:tbl>
          </a:graphicData>
        </a:graphic>
      </p:graphicFrame>
      <p:sp>
        <p:nvSpPr>
          <p:cNvPr id="8" name="7 CuadroTexto"/>
          <p:cNvSpPr txBox="1"/>
          <p:nvPr/>
        </p:nvSpPr>
        <p:spPr>
          <a:xfrm>
            <a:off x="928662" y="4929198"/>
            <a:ext cx="6786610" cy="1600438"/>
          </a:xfrm>
          <a:prstGeom prst="rect">
            <a:avLst/>
          </a:prstGeom>
          <a:noFill/>
        </p:spPr>
        <p:txBody>
          <a:bodyPr wrap="square" rtlCol="0">
            <a:spAutoFit/>
          </a:bodyPr>
          <a:lstStyle/>
          <a:p>
            <a:pPr algn="just"/>
            <a:r>
              <a:rPr lang="es-ES_tradnl" sz="1600" b="1" dirty="0" smtClean="0">
                <a:latin typeface="Arial" pitchFamily="34" charset="0"/>
                <a:cs typeface="Arial" pitchFamily="34" charset="0"/>
              </a:rPr>
              <a:t>Nota:</a:t>
            </a:r>
            <a:endParaRPr lang="es-MX" sz="1600" dirty="0" smtClean="0">
              <a:latin typeface="Arial" pitchFamily="34" charset="0"/>
              <a:cs typeface="Arial" pitchFamily="34" charset="0"/>
            </a:endParaRPr>
          </a:p>
          <a:p>
            <a:pPr marL="342900" indent="-342900" algn="just">
              <a:buAutoNum type="arabicParenR"/>
            </a:pPr>
            <a:r>
              <a:rPr lang="es-ES_tradnl" sz="1600" b="1" dirty="0" smtClean="0">
                <a:latin typeface="Arial" pitchFamily="34" charset="0"/>
                <a:cs typeface="Arial" pitchFamily="34" charset="0"/>
              </a:rPr>
              <a:t>Para calcular “celda” en el Cuadro1.5.2 se usa la fórmula:</a:t>
            </a:r>
          </a:p>
          <a:p>
            <a:pPr marL="342900" indent="-342900" algn="just">
              <a:buAutoNum type="arabicParenR"/>
            </a:pPr>
            <a:endParaRPr lang="es-ES_tradnl" sz="1600" b="1" dirty="0" smtClean="0">
              <a:latin typeface="Arial" pitchFamily="34" charset="0"/>
              <a:cs typeface="Arial" pitchFamily="34" charset="0"/>
            </a:endParaRPr>
          </a:p>
          <a:p>
            <a:pPr marL="342900" indent="-342900" algn="just">
              <a:buAutoNum type="arabicParenR"/>
            </a:pPr>
            <a:endParaRPr lang="es-ES_tradnl" sz="1600" b="1" dirty="0" smtClean="0">
              <a:latin typeface="Arial" pitchFamily="34" charset="0"/>
              <a:cs typeface="Arial" pitchFamily="34" charset="0"/>
            </a:endParaRPr>
          </a:p>
          <a:p>
            <a:pPr marL="342900" indent="-342900" algn="just"/>
            <a:r>
              <a:rPr lang="es-ES_tradnl" sz="1600" b="1" dirty="0" smtClean="0">
                <a:latin typeface="Arial" pitchFamily="34" charset="0"/>
                <a:cs typeface="Arial" pitchFamily="34" charset="0"/>
              </a:rPr>
              <a:t>2) Los datos se obtienen del Cuadro 1.5.1</a:t>
            </a:r>
          </a:p>
          <a:p>
            <a:pPr marL="342900" indent="-342900" algn="just"/>
            <a:endParaRPr lang="es-MX" dirty="0">
              <a:latin typeface="Arial" pitchFamily="34" charset="0"/>
              <a:cs typeface="Arial" pitchFamily="34" charset="0"/>
            </a:endParaRPr>
          </a:p>
        </p:txBody>
      </p:sp>
      <p:sp>
        <p:nvSpPr>
          <p:cNvPr id="686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68609" name="Object 1"/>
          <p:cNvGraphicFramePr>
            <a:graphicFrameLocks noChangeAspect="1"/>
          </p:cNvGraphicFramePr>
          <p:nvPr/>
        </p:nvGraphicFramePr>
        <p:xfrm>
          <a:off x="3357554" y="5500702"/>
          <a:ext cx="2571768" cy="293916"/>
        </p:xfrm>
        <a:graphic>
          <a:graphicData uri="http://schemas.openxmlformats.org/presentationml/2006/ole">
            <p:oleObj spid="_x0000_s68609" name="Ecuación" r:id="rId3" imgW="1497950" imgH="177723" progId="Equation.3">
              <p:embed/>
            </p:oleObj>
          </a:graphicData>
        </a:graphic>
      </p:graphicFrame>
      <p:sp>
        <p:nvSpPr>
          <p:cNvPr id="11" name="10 CuadroTexto"/>
          <p:cNvSpPr txBox="1"/>
          <p:nvPr/>
        </p:nvSpPr>
        <p:spPr>
          <a:xfrm>
            <a:off x="1428728" y="3357562"/>
            <a:ext cx="1285884" cy="276999"/>
          </a:xfrm>
          <a:prstGeom prst="rect">
            <a:avLst/>
          </a:prstGeom>
          <a:noFill/>
        </p:spPr>
        <p:txBody>
          <a:bodyPr wrap="square" rtlCol="0">
            <a:spAutoFit/>
          </a:bodyPr>
          <a:lstStyle/>
          <a:p>
            <a:r>
              <a:rPr lang="es-ES_tradnl" sz="1100" dirty="0" smtClean="0">
                <a:solidFill>
                  <a:schemeClr val="dk1"/>
                </a:solidFill>
                <a:latin typeface="Arial" pitchFamily="34" charset="0"/>
                <a:cs typeface="Arial" pitchFamily="34" charset="0"/>
              </a:rPr>
              <a:t>Costo/efectivida</a:t>
            </a:r>
            <a:r>
              <a:rPr lang="es-ES_tradnl" sz="1200" dirty="0" smtClean="0">
                <a:solidFill>
                  <a:schemeClr val="dk1"/>
                </a:solidFill>
                <a:latin typeface="Arial" pitchFamily="34" charset="0"/>
                <a:cs typeface="Arial" pitchFamily="34" charset="0"/>
              </a:rPr>
              <a:t>d</a:t>
            </a:r>
            <a:endParaRPr lang="es-MX" sz="1100" dirty="0">
              <a:latin typeface="Arial" pitchFamily="34" charset="0"/>
              <a:cs typeface="Arial" pitchFamily="34" charset="0"/>
            </a:endParaRPr>
          </a:p>
        </p:txBody>
      </p:sp>
      <p:cxnSp>
        <p:nvCxnSpPr>
          <p:cNvPr id="13" name="12 Conector recto"/>
          <p:cNvCxnSpPr/>
          <p:nvPr/>
        </p:nvCxnSpPr>
        <p:spPr>
          <a:xfrm>
            <a:off x="857224" y="3357562"/>
            <a:ext cx="1785950" cy="500066"/>
          </a:xfrm>
          <a:prstGeom prst="line">
            <a:avLst/>
          </a:prstGeom>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928662" y="3643314"/>
            <a:ext cx="1285884" cy="261610"/>
          </a:xfrm>
          <a:prstGeom prst="rect">
            <a:avLst/>
          </a:prstGeom>
          <a:noFill/>
        </p:spPr>
        <p:txBody>
          <a:bodyPr wrap="square" rtlCol="0">
            <a:spAutoFit/>
          </a:bodyPr>
          <a:lstStyle/>
          <a:p>
            <a:pPr algn="just"/>
            <a:r>
              <a:rPr lang="es-ES_tradnl" sz="1100" dirty="0" smtClean="0">
                <a:latin typeface="Arial" pitchFamily="34" charset="0"/>
                <a:cs typeface="Arial" pitchFamily="34" charset="0"/>
              </a:rPr>
              <a:t>Sistemas</a:t>
            </a:r>
            <a:endParaRPr lang="es-MX" sz="1100" dirty="0" smtClean="0">
              <a:latin typeface="Arial" pitchFamily="34" charset="0"/>
              <a:cs typeface="Arial" pitchFamily="34" charset="0"/>
            </a:endParaRPr>
          </a:p>
        </p:txBody>
      </p:sp>
      <p:sp>
        <p:nvSpPr>
          <p:cNvPr id="14" name="1 Título"/>
          <p:cNvSpPr>
            <a:spLocks noGrp="1"/>
          </p:cNvSpPr>
          <p:nvPr>
            <p:ph type="title"/>
          </p:nvPr>
        </p:nvSpPr>
        <p:spPr>
          <a:xfrm>
            <a:off x="2714612"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12" name="11 Imagen" descr="gifs-luna-estrellas.gif"/>
          <p:cNvPicPr>
            <a:picLocks noChangeAspect="1"/>
          </p:cNvPicPr>
          <p:nvPr/>
        </p:nvPicPr>
        <p:blipFill>
          <a:blip r:embed="rId4"/>
          <a:stretch>
            <a:fillRect/>
          </a:stretch>
        </p:blipFill>
        <p:spPr>
          <a:xfrm>
            <a:off x="7358082" y="5143512"/>
            <a:ext cx="952500" cy="1333500"/>
          </a:xfrm>
          <a:prstGeom prst="rect">
            <a:avLst/>
          </a:prstGeom>
        </p:spPr>
      </p:pic>
      <p:pic>
        <p:nvPicPr>
          <p:cNvPr id="16" name="15 Imagen" descr="FLORES4.gif"/>
          <p:cNvPicPr>
            <a:picLocks noChangeAspect="1"/>
          </p:cNvPicPr>
          <p:nvPr/>
        </p:nvPicPr>
        <p:blipFill>
          <a:blip r:embed="rId5" cstate="print"/>
          <a:stretch>
            <a:fillRect/>
          </a:stretch>
        </p:blipFill>
        <p:spPr>
          <a:xfrm>
            <a:off x="785786" y="214290"/>
            <a:ext cx="1071570" cy="857256"/>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00034" y="1142984"/>
            <a:ext cx="8215370" cy="969496"/>
          </a:xfrm>
          <a:prstGeom prst="rect">
            <a:avLst/>
          </a:prstGeom>
          <a:noFill/>
        </p:spPr>
        <p:txBody>
          <a:bodyPr wrap="square" rtlCol="0">
            <a:spAutoFit/>
          </a:bodyPr>
          <a:lstStyle/>
          <a:p>
            <a:pPr lvl="0" algn="just"/>
            <a:r>
              <a:rPr lang="es-ES_tradnl" sz="1900" dirty="0" smtClean="0">
                <a:latin typeface="Arial" pitchFamily="34" charset="0"/>
                <a:cs typeface="Arial" pitchFamily="34" charset="0"/>
              </a:rPr>
              <a:t>Así, por ejemplo, en el sistema C el CTA es 19,578.5 que se estima producirá un impacto nutricional de 6%. El costo de reducir 1% la desnutrición en dicho sistema es:</a:t>
            </a:r>
            <a:endParaRPr lang="es-MX" sz="1900" dirty="0" smtClean="0">
              <a:latin typeface="Arial" pitchFamily="34" charset="0"/>
              <a:cs typeface="Arial" pitchFamily="34" charset="0"/>
            </a:endParaRPr>
          </a:p>
        </p:txBody>
      </p:sp>
      <p:sp>
        <p:nvSpPr>
          <p:cNvPr id="696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69633" name="Object 1"/>
          <p:cNvGraphicFramePr>
            <a:graphicFrameLocks noChangeAspect="1"/>
          </p:cNvGraphicFramePr>
          <p:nvPr/>
        </p:nvGraphicFramePr>
        <p:xfrm>
          <a:off x="3357554" y="2285992"/>
          <a:ext cx="2786082" cy="589846"/>
        </p:xfrm>
        <a:graphic>
          <a:graphicData uri="http://schemas.openxmlformats.org/presentationml/2006/ole">
            <p:oleObj spid="_x0000_s69633" name="Ecuación" r:id="rId3" imgW="1815312" imgH="393529" progId="Equation.3">
              <p:embed/>
            </p:oleObj>
          </a:graphicData>
        </a:graphic>
      </p:graphicFrame>
      <p:sp>
        <p:nvSpPr>
          <p:cNvPr id="69635" name="Rectangle 3"/>
          <p:cNvSpPr>
            <a:spLocks noChangeArrowheads="1"/>
          </p:cNvSpPr>
          <p:nvPr/>
        </p:nvSpPr>
        <p:spPr bwMode="auto">
          <a:xfrm>
            <a:off x="714348" y="3357562"/>
            <a:ext cx="57150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s-ES_tradnl" sz="2000" b="0" i="0" u="none" strike="noStrike" cap="none" normalizeH="0" baseline="0" dirty="0" smtClean="0">
              <a:ln>
                <a:noFill/>
              </a:ln>
              <a:solidFill>
                <a:schemeClr val="tx1"/>
              </a:solidFill>
              <a:effectLst/>
              <a:latin typeface="Arial" pitchFamily="34" charset="0"/>
            </a:endParaRPr>
          </a:p>
        </p:txBody>
      </p:sp>
      <p:sp>
        <p:nvSpPr>
          <p:cNvPr id="9" name="8 CuadroTexto"/>
          <p:cNvSpPr txBox="1"/>
          <p:nvPr/>
        </p:nvSpPr>
        <p:spPr>
          <a:xfrm>
            <a:off x="1142976" y="3214686"/>
            <a:ext cx="7286676" cy="2708434"/>
          </a:xfrm>
          <a:prstGeom prst="rect">
            <a:avLst/>
          </a:prstGeom>
          <a:noFill/>
        </p:spPr>
        <p:txBody>
          <a:bodyPr wrap="square" rtlCol="0">
            <a:spAutoFit/>
          </a:bodyPr>
          <a:lstStyle/>
          <a:p>
            <a:pPr algn="just"/>
            <a:r>
              <a:rPr lang="es-ES_tradnl" sz="1900" dirty="0" smtClean="0">
                <a:latin typeface="Arial" pitchFamily="34" charset="0"/>
                <a:cs typeface="Arial" pitchFamily="34" charset="0"/>
              </a:rPr>
              <a:t>Procediendo de la misma manera se llenan cada una de las celdas, tal como aparece en el cuadro 1.5.2. La comparación de las cifras resultantes permite </a:t>
            </a:r>
            <a:r>
              <a:rPr lang="es-ES_tradnl" sz="1900" b="1" dirty="0" smtClean="0">
                <a:latin typeface="Arial" pitchFamily="34" charset="0"/>
                <a:cs typeface="Arial" pitchFamily="34" charset="0"/>
              </a:rPr>
              <a:t>visualizar por objetivos en qué sistema se minimiza el costo por unidad de efectividad.</a:t>
            </a:r>
            <a:endParaRPr lang="es-MX" sz="1900" dirty="0" smtClean="0">
              <a:latin typeface="Arial" pitchFamily="34" charset="0"/>
              <a:cs typeface="Arial" pitchFamily="34" charset="0"/>
            </a:endParaRPr>
          </a:p>
          <a:p>
            <a:pPr algn="just"/>
            <a:r>
              <a:rPr lang="es-ES_tradnl" sz="1900" b="1" dirty="0" smtClean="0">
                <a:latin typeface="Arial" pitchFamily="34" charset="0"/>
                <a:cs typeface="Arial" pitchFamily="34" charset="0"/>
              </a:rPr>
              <a:t> </a:t>
            </a:r>
            <a:endParaRPr lang="es-MX" sz="1900" dirty="0" smtClean="0">
              <a:latin typeface="Arial" pitchFamily="34" charset="0"/>
              <a:cs typeface="Arial" pitchFamily="34" charset="0"/>
            </a:endParaRPr>
          </a:p>
          <a:p>
            <a:pPr algn="just"/>
            <a:r>
              <a:rPr lang="es-ES_tradnl" sz="1900" b="1" dirty="0" smtClean="0">
                <a:latin typeface="Arial" pitchFamily="34" charset="0"/>
                <a:cs typeface="Arial" pitchFamily="34" charset="0"/>
              </a:rPr>
              <a:t>                                               </a:t>
            </a:r>
          </a:p>
          <a:p>
            <a:pPr algn="just"/>
            <a:r>
              <a:rPr lang="es-ES_tradnl" sz="1900" b="1" dirty="0" smtClean="0">
                <a:latin typeface="Arial" pitchFamily="34" charset="0"/>
                <a:cs typeface="Arial" pitchFamily="34" charset="0"/>
              </a:rPr>
              <a:t>                                                      ¿Qué es el CUE = MIN en cada</a:t>
            </a:r>
          </a:p>
          <a:p>
            <a:pPr algn="just"/>
            <a:r>
              <a:rPr lang="es-ES_tradnl" sz="1900" b="1" dirty="0" smtClean="0">
                <a:latin typeface="Arial" pitchFamily="34" charset="0"/>
                <a:cs typeface="Arial" pitchFamily="34" charset="0"/>
              </a:rPr>
              <a:t>                                                           sistema: A, B, C?</a:t>
            </a:r>
            <a:endParaRPr lang="es-MX" sz="1900" dirty="0" smtClean="0">
              <a:latin typeface="Arial" pitchFamily="34" charset="0"/>
              <a:cs typeface="Arial" pitchFamily="34" charset="0"/>
            </a:endParaRPr>
          </a:p>
          <a:p>
            <a:endParaRPr lang="es-MX" dirty="0"/>
          </a:p>
        </p:txBody>
      </p:sp>
      <p:pic>
        <p:nvPicPr>
          <p:cNvPr id="10" name="9 Imagen" descr="images (23).jpg"/>
          <p:cNvPicPr>
            <a:picLocks noChangeAspect="1"/>
          </p:cNvPicPr>
          <p:nvPr/>
        </p:nvPicPr>
        <p:blipFill>
          <a:blip r:embed="rId4"/>
          <a:stretch>
            <a:fillRect/>
          </a:stretch>
        </p:blipFill>
        <p:spPr>
          <a:xfrm>
            <a:off x="1500166" y="4714884"/>
            <a:ext cx="2000264" cy="1498267"/>
          </a:xfrm>
          <a:prstGeom prst="rect">
            <a:avLst/>
          </a:prstGeom>
        </p:spPr>
      </p:pic>
      <p:sp>
        <p:nvSpPr>
          <p:cNvPr id="11" name="1 Título"/>
          <p:cNvSpPr>
            <a:spLocks noGrp="1"/>
          </p:cNvSpPr>
          <p:nvPr>
            <p:ph type="title"/>
          </p:nvPr>
        </p:nvSpPr>
        <p:spPr>
          <a:xfrm>
            <a:off x="0"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12" name="11 Imagen" descr="estrella89.gif"/>
          <p:cNvPicPr>
            <a:picLocks noChangeAspect="1"/>
          </p:cNvPicPr>
          <p:nvPr/>
        </p:nvPicPr>
        <p:blipFill>
          <a:blip r:embed="rId5"/>
          <a:stretch>
            <a:fillRect/>
          </a:stretch>
        </p:blipFill>
        <p:spPr>
          <a:xfrm>
            <a:off x="7286644" y="142852"/>
            <a:ext cx="857256" cy="835498"/>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71472" y="1142984"/>
            <a:ext cx="7715304" cy="2708434"/>
          </a:xfrm>
          <a:prstGeom prst="rect">
            <a:avLst/>
          </a:prstGeom>
          <a:noFill/>
        </p:spPr>
        <p:txBody>
          <a:bodyPr wrap="square" rtlCol="0">
            <a:spAutoFit/>
          </a:bodyPr>
          <a:lstStyle/>
          <a:p>
            <a:pPr algn="just"/>
            <a:r>
              <a:rPr lang="es-ES_tradnl" sz="1900" b="1" dirty="0" smtClean="0">
                <a:latin typeface="Arial" pitchFamily="34" charset="0"/>
                <a:cs typeface="Arial" pitchFamily="34" charset="0"/>
              </a:rPr>
              <a:t>K) Diferencias en valores absolutos</a:t>
            </a:r>
            <a:endParaRPr lang="es-MX" sz="1900" dirty="0" smtClean="0">
              <a:latin typeface="Arial" pitchFamily="34" charset="0"/>
              <a:cs typeface="Arial" pitchFamily="34" charset="0"/>
            </a:endParaRPr>
          </a:p>
          <a:p>
            <a:pPr algn="just"/>
            <a:r>
              <a:rPr lang="es-ES_tradnl" sz="1900" b="1" i="1" dirty="0" smtClean="0">
                <a:latin typeface="Arial" pitchFamily="34" charset="0"/>
                <a:cs typeface="Arial" pitchFamily="34" charset="0"/>
              </a:rPr>
              <a:t> </a:t>
            </a:r>
            <a:endParaRPr lang="es-MX" sz="1900" dirty="0" smtClean="0">
              <a:latin typeface="Arial" pitchFamily="34" charset="0"/>
              <a:cs typeface="Arial" pitchFamily="34" charset="0"/>
            </a:endParaRPr>
          </a:p>
          <a:p>
            <a:pPr algn="just"/>
            <a:r>
              <a:rPr lang="es-ES_tradnl" sz="1900" dirty="0" smtClean="0">
                <a:latin typeface="Arial" pitchFamily="34" charset="0"/>
                <a:cs typeface="Arial" pitchFamily="34" charset="0"/>
              </a:rPr>
              <a:t>A partir de las relaciones costo/efectividad puede determinarse el costo mínimo por objetivo.</a:t>
            </a:r>
            <a:endParaRPr lang="es-MX" sz="1900" dirty="0" smtClean="0">
              <a:latin typeface="Arial" pitchFamily="34" charset="0"/>
              <a:cs typeface="Arial" pitchFamily="34" charset="0"/>
            </a:endParaRPr>
          </a:p>
          <a:p>
            <a:pPr algn="just"/>
            <a:r>
              <a:rPr lang="es-ES_tradnl" sz="1900" dirty="0" smtClean="0">
                <a:latin typeface="Arial" pitchFamily="34" charset="0"/>
                <a:cs typeface="Arial" pitchFamily="34" charset="0"/>
              </a:rPr>
              <a:t> </a:t>
            </a:r>
            <a:endParaRPr lang="es-MX" sz="1900" dirty="0" smtClean="0">
              <a:latin typeface="Arial" pitchFamily="34" charset="0"/>
              <a:cs typeface="Arial" pitchFamily="34" charset="0"/>
            </a:endParaRPr>
          </a:p>
          <a:p>
            <a:pPr algn="just"/>
            <a:r>
              <a:rPr lang="es-ES_tradnl" sz="1900" dirty="0" smtClean="0">
                <a:latin typeface="Arial" pitchFamily="34" charset="0"/>
                <a:cs typeface="Arial" pitchFamily="34" charset="0"/>
              </a:rPr>
              <a:t>       Para los objetivos 1 y 2 son los que corresponden al sistema A y B (3,082 1 y 2,893 2, respectivamente).</a:t>
            </a:r>
            <a:r>
              <a:rPr lang="es-MX" sz="1900" dirty="0" smtClean="0">
                <a:latin typeface="Arial" pitchFamily="34" charset="0"/>
                <a:cs typeface="Arial" pitchFamily="34" charset="0"/>
              </a:rPr>
              <a:t> </a:t>
            </a:r>
            <a:r>
              <a:rPr lang="es-ES_tradnl" sz="1900" dirty="0" smtClean="0">
                <a:latin typeface="Arial" pitchFamily="34" charset="0"/>
                <a:cs typeface="Arial" pitchFamily="34" charset="0"/>
              </a:rPr>
              <a:t>En el objetivo 3, el mínimo costo se obtiene en el sistema C (301 2).</a:t>
            </a:r>
            <a:endParaRPr lang="es-MX" sz="1900" dirty="0" smtClean="0">
              <a:latin typeface="Arial" pitchFamily="34" charset="0"/>
              <a:cs typeface="Arial" pitchFamily="34" charset="0"/>
            </a:endParaRPr>
          </a:p>
          <a:p>
            <a:endParaRPr lang="es-MX" dirty="0"/>
          </a:p>
        </p:txBody>
      </p:sp>
      <p:sp>
        <p:nvSpPr>
          <p:cNvPr id="6" name="5 CuadroTexto"/>
          <p:cNvSpPr txBox="1"/>
          <p:nvPr/>
        </p:nvSpPr>
        <p:spPr>
          <a:xfrm>
            <a:off x="785786" y="3857628"/>
            <a:ext cx="4214842" cy="2139047"/>
          </a:xfrm>
          <a:prstGeom prst="rect">
            <a:avLst/>
          </a:prstGeom>
          <a:noFill/>
        </p:spPr>
        <p:txBody>
          <a:bodyPr wrap="square" rtlCol="0">
            <a:spAutoFit/>
          </a:bodyPr>
          <a:lstStyle/>
          <a:p>
            <a:pPr algn="just"/>
            <a:r>
              <a:rPr lang="es-ES_tradnl" sz="1900" b="1" dirty="0" smtClean="0">
                <a:latin typeface="Arial" pitchFamily="34" charset="0"/>
                <a:cs typeface="Arial" pitchFamily="34" charset="0"/>
              </a:rPr>
              <a:t>Procedimiento:</a:t>
            </a:r>
            <a:endParaRPr lang="es-MX" sz="1900" dirty="0" smtClean="0">
              <a:latin typeface="Arial" pitchFamily="34" charset="0"/>
              <a:cs typeface="Arial" pitchFamily="34" charset="0"/>
            </a:endParaRPr>
          </a:p>
          <a:p>
            <a:pPr algn="just"/>
            <a:r>
              <a:rPr lang="es-ES_tradnl" sz="1900" b="1" dirty="0" smtClean="0">
                <a:latin typeface="Arial" pitchFamily="34" charset="0"/>
                <a:cs typeface="Arial" pitchFamily="34" charset="0"/>
              </a:rPr>
              <a:t> </a:t>
            </a:r>
            <a:endParaRPr lang="es-MX" sz="1900" dirty="0" smtClean="0">
              <a:latin typeface="Arial" pitchFamily="34" charset="0"/>
              <a:cs typeface="Arial" pitchFamily="34" charset="0"/>
            </a:endParaRPr>
          </a:p>
          <a:p>
            <a:pPr algn="just"/>
            <a:r>
              <a:rPr lang="es-ES_tradnl" sz="1900" dirty="0" smtClean="0">
                <a:latin typeface="Arial" pitchFamily="34" charset="0"/>
                <a:cs typeface="Arial" pitchFamily="34" charset="0"/>
              </a:rPr>
              <a:t>       Habiendo seleccionado los costos mínimos se calculan las diferencias en valores absolutos por columna (objetivo) para cada sistema.</a:t>
            </a:r>
            <a:endParaRPr lang="es-MX" sz="1900" dirty="0">
              <a:latin typeface="Arial" pitchFamily="34" charset="0"/>
              <a:cs typeface="Arial" pitchFamily="34" charset="0"/>
            </a:endParaRPr>
          </a:p>
        </p:txBody>
      </p:sp>
      <p:pic>
        <p:nvPicPr>
          <p:cNvPr id="7" name="6 Imagen" descr="images (36).jpg"/>
          <p:cNvPicPr>
            <a:picLocks noChangeAspect="1"/>
          </p:cNvPicPr>
          <p:nvPr/>
        </p:nvPicPr>
        <p:blipFill>
          <a:blip r:embed="rId2"/>
          <a:stretch>
            <a:fillRect/>
          </a:stretch>
        </p:blipFill>
        <p:spPr>
          <a:xfrm>
            <a:off x="5500694" y="4286256"/>
            <a:ext cx="3314700" cy="1357322"/>
          </a:xfrm>
          <a:prstGeom prst="rect">
            <a:avLst/>
          </a:prstGeom>
        </p:spPr>
      </p:pic>
      <p:sp>
        <p:nvSpPr>
          <p:cNvPr id="8" name="1 Título"/>
          <p:cNvSpPr>
            <a:spLocks noGrp="1"/>
          </p:cNvSpPr>
          <p:nvPr>
            <p:ph type="title"/>
          </p:nvPr>
        </p:nvSpPr>
        <p:spPr>
          <a:xfrm>
            <a:off x="2714612"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9" name="8 Imagen" descr="gifs-estrellas.gif"/>
          <p:cNvPicPr>
            <a:picLocks noChangeAspect="1"/>
          </p:cNvPicPr>
          <p:nvPr/>
        </p:nvPicPr>
        <p:blipFill>
          <a:blip r:embed="rId3"/>
          <a:stretch>
            <a:fillRect/>
          </a:stretch>
        </p:blipFill>
        <p:spPr>
          <a:xfrm>
            <a:off x="857224" y="0"/>
            <a:ext cx="1214445" cy="1161643"/>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3" presetClass="emph" presetSubtype="0" fill="remove" nodeType="withEffect">
                                  <p:stCondLst>
                                    <p:cond delay="0"/>
                                  </p:stCondLst>
                                  <p:childTnLst>
                                    <p:animClr clrSpc="rgb">
                                      <p:cBhvr override="childStyle">
                                        <p:cTn id="6" dur="1500" accel="50000" autoRev="1" fill="hold" tmFilter="0, 0; .33333, 1; 1, 1">
                                          <p:stCondLst>
                                            <p:cond delay="0"/>
                                          </p:stCondLst>
                                        </p:cTn>
                                        <p:tgtEl>
                                          <p:spTgt spid="7"/>
                                        </p:tgtEl>
                                        <p:attrNameLst>
                                          <p:attrName>style.color</p:attrName>
                                        </p:attrNameLst>
                                      </p:cBhvr>
                                      <p:to>
                                        <a:schemeClr val="accent2"/>
                                      </p:to>
                                    </p:animClr>
                                    <p:animClr clrSpc="rgb">
                                      <p:cBhvr>
                                        <p:cTn id="7" dur="1500" accel="50000" autoRev="1" fill="hold" tmFilter="0, 0; .33333, 1; 1, 1">
                                          <p:stCondLst>
                                            <p:cond delay="0"/>
                                          </p:stCondLst>
                                        </p:cTn>
                                        <p:tgtEl>
                                          <p:spTgt spid="7"/>
                                        </p:tgtEl>
                                        <p:attrNameLst>
                                          <p:attrName>fillcolor</p:attrName>
                                        </p:attrNameLst>
                                      </p:cBhvr>
                                      <p:to>
                                        <a:schemeClr val="accent2"/>
                                      </p:to>
                                    </p:animClr>
                                    <p:set>
                                      <p:cBhvr>
                                        <p:cTn id="8" dur="3000" fill="hold"/>
                                        <p:tgtEl>
                                          <p:spTgt spid="7"/>
                                        </p:tgtEl>
                                        <p:attrNameLst>
                                          <p:attrName>fill.type</p:attrName>
                                        </p:attrNameLst>
                                      </p:cBhvr>
                                      <p:to>
                                        <p:strVal val="solid"/>
                                      </p:to>
                                    </p:set>
                                    <p:set>
                                      <p:cBhvr>
                                        <p:cTn id="9" dur="3000" fill="hold"/>
                                        <p:tgtEl>
                                          <p:spTgt spid="7"/>
                                        </p:tgtEl>
                                        <p:attrNameLst>
                                          <p:attrName>fill.on</p:attrName>
                                        </p:attrNameLst>
                                      </p:cBhvr>
                                      <p:to>
                                        <p:strVal val="true"/>
                                      </p:to>
                                    </p:set>
                                    <p:animScale>
                                      <p:cBhvr>
                                        <p:cTn id="10" dur="1500" accel="50000" autoRev="1" fill="hold" tmFilter="0, 0; .33333, 1; 1, 1">
                                          <p:stCondLst>
                                            <p:cond delay="0"/>
                                          </p:stCondLst>
                                        </p:cTn>
                                        <p:tgtEl>
                                          <p:spTgt spid="7"/>
                                        </p:tgtEl>
                                      </p:cBhvr>
                                      <p:from x="100000" y="100000"/>
                                      <p:to x="100000" y="140000"/>
                                    </p:animScale>
                                  </p:childTnLst>
                                </p:cTn>
                              </p:par>
                            </p:childTnLst>
                          </p:cTn>
                        </p:par>
                        <p:par>
                          <p:cTn id="11" fill="hold">
                            <p:stCondLst>
                              <p:cond delay="3000"/>
                            </p:stCondLst>
                            <p:childTnLst>
                              <p:par>
                                <p:cTn id="12" presetID="24"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to="" calcmode="lin" valueType="num">
                                      <p:cBhvr>
                                        <p:cTn id="14"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000496" y="1428736"/>
            <a:ext cx="4500594" cy="1938992"/>
          </a:xfrm>
          <a:prstGeom prst="rect">
            <a:avLst/>
          </a:prstGeom>
          <a:noFill/>
        </p:spPr>
        <p:txBody>
          <a:bodyPr wrap="square" rtlCol="0">
            <a:spAutoFit/>
          </a:bodyPr>
          <a:lstStyle/>
          <a:p>
            <a:pPr algn="just"/>
            <a:r>
              <a:rPr lang="es-ES_tradnl" sz="2000" b="1" dirty="0" smtClean="0">
                <a:latin typeface="Arial" pitchFamily="34" charset="0"/>
                <a:cs typeface="Arial" pitchFamily="34" charset="0"/>
              </a:rPr>
              <a:t>Ejemplo:</a:t>
            </a:r>
            <a:endParaRPr lang="es-MX" sz="2000" dirty="0" smtClean="0">
              <a:latin typeface="Arial" pitchFamily="34" charset="0"/>
              <a:cs typeface="Arial" pitchFamily="34" charset="0"/>
            </a:endParaRPr>
          </a:p>
          <a:p>
            <a:pPr algn="just"/>
            <a:r>
              <a:rPr lang="es-ES_tradnl" sz="2000" b="1" dirty="0" smtClean="0">
                <a:latin typeface="Arial" pitchFamily="34" charset="0"/>
                <a:cs typeface="Arial" pitchFamily="34" charset="0"/>
              </a:rPr>
              <a:t> </a:t>
            </a:r>
            <a:endParaRPr lang="es-MX" sz="2000" dirty="0" smtClean="0">
              <a:latin typeface="Arial" pitchFamily="34" charset="0"/>
              <a:cs typeface="Arial" pitchFamily="34" charset="0"/>
            </a:endParaRPr>
          </a:p>
          <a:p>
            <a:pPr algn="just"/>
            <a:r>
              <a:rPr lang="es-ES_tradnl" sz="2000" dirty="0" smtClean="0">
                <a:latin typeface="Arial" pitchFamily="34" charset="0"/>
                <a:cs typeface="Arial" pitchFamily="34" charset="0"/>
              </a:rPr>
              <a:t>Siendo que </a:t>
            </a:r>
            <a:r>
              <a:rPr lang="es-ES_tradnl" sz="2000" b="1" dirty="0" smtClean="0">
                <a:latin typeface="Arial" pitchFamily="34" charset="0"/>
                <a:cs typeface="Arial" pitchFamily="34" charset="0"/>
              </a:rPr>
              <a:t>el costo mínimo para el objetivo 2 </a:t>
            </a:r>
            <a:r>
              <a:rPr lang="es-ES_tradnl" sz="2000" dirty="0" smtClean="0">
                <a:latin typeface="Arial" pitchFamily="34" charset="0"/>
                <a:cs typeface="Arial" pitchFamily="34" charset="0"/>
              </a:rPr>
              <a:t>es de 2,893.2, esta columna quedaría de la forma que sigue:</a:t>
            </a:r>
            <a:endParaRPr lang="es-MX" sz="2000" dirty="0" smtClean="0">
              <a:latin typeface="Arial" pitchFamily="34" charset="0"/>
              <a:cs typeface="Arial" pitchFamily="34" charset="0"/>
            </a:endParaRPr>
          </a:p>
        </p:txBody>
      </p:sp>
      <p:sp>
        <p:nvSpPr>
          <p:cNvPr id="6" name="5 CuadroTexto"/>
          <p:cNvSpPr txBox="1"/>
          <p:nvPr/>
        </p:nvSpPr>
        <p:spPr>
          <a:xfrm>
            <a:off x="1928794" y="3929066"/>
            <a:ext cx="5143536" cy="400110"/>
          </a:xfrm>
          <a:prstGeom prst="rect">
            <a:avLst/>
          </a:prstGeom>
          <a:noFill/>
        </p:spPr>
        <p:txBody>
          <a:bodyPr wrap="square" rtlCol="0">
            <a:spAutoFit/>
          </a:bodyPr>
          <a:lstStyle/>
          <a:p>
            <a:pPr algn="just"/>
            <a:r>
              <a:rPr lang="es-ES_tradnl" sz="2000" b="1" dirty="0" smtClean="0">
                <a:latin typeface="Arial" pitchFamily="34" charset="0"/>
                <a:cs typeface="Arial" pitchFamily="34" charset="0"/>
              </a:rPr>
              <a:t>Cuadro de costo mínimo para objetivo 2</a:t>
            </a:r>
            <a:endParaRPr lang="es-MX" sz="2000" dirty="0" smtClean="0">
              <a:latin typeface="Arial" pitchFamily="34" charset="0"/>
              <a:cs typeface="Arial" pitchFamily="34" charset="0"/>
            </a:endParaRPr>
          </a:p>
        </p:txBody>
      </p:sp>
      <p:graphicFrame>
        <p:nvGraphicFramePr>
          <p:cNvPr id="7" name="6 Tabla"/>
          <p:cNvGraphicFramePr>
            <a:graphicFrameLocks noGrp="1"/>
          </p:cNvGraphicFramePr>
          <p:nvPr/>
        </p:nvGraphicFramePr>
        <p:xfrm>
          <a:off x="1500166" y="4286256"/>
          <a:ext cx="6096000" cy="1483360"/>
        </p:xfrm>
        <a:graphic>
          <a:graphicData uri="http://schemas.openxmlformats.org/drawingml/2006/table">
            <a:tbl>
              <a:tblPr firstRow="1" bandRow="1">
                <a:tableStyleId>{5C22544A-7EE6-4342-B048-85BDC9FD1C3A}</a:tableStyleId>
              </a:tblPr>
              <a:tblGrid>
                <a:gridCol w="1857388"/>
                <a:gridCol w="1785950"/>
                <a:gridCol w="2452662"/>
              </a:tblGrid>
              <a:tr h="370840">
                <a:tc>
                  <a:txBody>
                    <a:bodyPr/>
                    <a:lstStyle/>
                    <a:p>
                      <a:pPr algn="ctr"/>
                      <a:r>
                        <a:rPr kumimoji="0" lang="es-ES_tradnl" sz="1800" b="1" kern="1200" dirty="0" smtClean="0">
                          <a:solidFill>
                            <a:schemeClr val="lt1"/>
                          </a:solidFill>
                          <a:latin typeface="Arial" pitchFamily="34" charset="0"/>
                          <a:ea typeface="+mn-ea"/>
                          <a:cs typeface="Arial" pitchFamily="34" charset="0"/>
                        </a:rPr>
                        <a:t>Sistemas</a:t>
                      </a:r>
                      <a:endParaRPr lang="es-MX" dirty="0">
                        <a:latin typeface="Arial" pitchFamily="34" charset="0"/>
                        <a:cs typeface="Arial" pitchFamily="34" charset="0"/>
                      </a:endParaRPr>
                    </a:p>
                  </a:txBody>
                  <a:tcPr anchor="ctr"/>
                </a:tc>
                <a:tc gridSpan="2">
                  <a:txBody>
                    <a:bodyPr/>
                    <a:lstStyle/>
                    <a:p>
                      <a:pPr algn="ctr"/>
                      <a:r>
                        <a:rPr kumimoji="0" lang="es-ES_tradnl" sz="1800" b="1" kern="1200" dirty="0" err="1" smtClean="0">
                          <a:solidFill>
                            <a:schemeClr val="lt1"/>
                          </a:solidFill>
                          <a:latin typeface="Arial" pitchFamily="34" charset="0"/>
                          <a:ea typeface="+mn-ea"/>
                          <a:cs typeface="Arial" pitchFamily="34" charset="0"/>
                        </a:rPr>
                        <a:t>Obj</a:t>
                      </a:r>
                      <a:r>
                        <a:rPr kumimoji="0" lang="es-ES_tradnl" sz="1800" b="1" kern="1200" dirty="0" smtClean="0">
                          <a:solidFill>
                            <a:schemeClr val="lt1"/>
                          </a:solidFill>
                          <a:latin typeface="Arial" pitchFamily="34" charset="0"/>
                          <a:ea typeface="+mn-ea"/>
                          <a:cs typeface="Arial" pitchFamily="34" charset="0"/>
                        </a:rPr>
                        <a:t>. 2</a:t>
                      </a:r>
                      <a:endParaRPr lang="es-MX" dirty="0">
                        <a:latin typeface="Arial" pitchFamily="34" charset="0"/>
                        <a:cs typeface="Arial" pitchFamily="34" charset="0"/>
                      </a:endParaRPr>
                    </a:p>
                  </a:txBody>
                  <a:tcPr anchor="ctr"/>
                </a:tc>
                <a:tc hMerge="1">
                  <a:txBody>
                    <a:bodyPr/>
                    <a:lstStyle/>
                    <a:p>
                      <a:endParaRPr lang="es-MX" dirty="0"/>
                    </a:p>
                  </a:txBody>
                  <a:tcPr/>
                </a:tc>
              </a:tr>
              <a:tr h="370840">
                <a:tc>
                  <a:txBody>
                    <a:bodyPr/>
                    <a:lstStyle/>
                    <a:p>
                      <a:pPr algn="ctr">
                        <a:lnSpc>
                          <a:spcPct val="115000"/>
                        </a:lnSpc>
                        <a:spcAft>
                          <a:spcPts val="0"/>
                        </a:spcAft>
                      </a:pPr>
                      <a:r>
                        <a:rPr lang="es-ES_tradnl" sz="1600" dirty="0">
                          <a:latin typeface="Arial" pitchFamily="34" charset="0"/>
                          <a:ea typeface="Calibri"/>
                          <a:cs typeface="Arial" pitchFamily="34" charset="0"/>
                        </a:rPr>
                        <a:t>A</a:t>
                      </a:r>
                      <a:endParaRPr lang="es-MX" sz="1400" dirty="0">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S_tradnl" sz="1600" dirty="0">
                          <a:latin typeface="Arial" pitchFamily="34" charset="0"/>
                          <a:ea typeface="Calibri"/>
                          <a:cs typeface="Arial" pitchFamily="34" charset="0"/>
                        </a:rPr>
                        <a:t>351.1=</a:t>
                      </a:r>
                      <a:endParaRPr lang="es-MX" sz="1400" dirty="0">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S_tradnl" sz="1600" dirty="0">
                          <a:latin typeface="Arial" pitchFamily="34" charset="0"/>
                          <a:ea typeface="Calibri"/>
                          <a:cs typeface="Arial" pitchFamily="34" charset="0"/>
                        </a:rPr>
                        <a:t>(3,244.3 - </a:t>
                      </a:r>
                      <a:r>
                        <a:rPr lang="es-ES_tradnl" sz="1600" b="1" dirty="0">
                          <a:latin typeface="Arial" pitchFamily="34" charset="0"/>
                          <a:ea typeface="Calibri"/>
                          <a:cs typeface="Arial" pitchFamily="34" charset="0"/>
                        </a:rPr>
                        <a:t>2,893.2)</a:t>
                      </a:r>
                      <a:endParaRPr lang="es-MX" sz="1400" dirty="0">
                        <a:latin typeface="Arial" pitchFamily="34" charset="0"/>
                        <a:ea typeface="Calibri"/>
                        <a:cs typeface="Arial" pitchFamily="34" charset="0"/>
                      </a:endParaRPr>
                    </a:p>
                  </a:txBody>
                  <a:tcPr marL="68580" marR="68580" marT="0" marB="0" anchor="ctr"/>
                </a:tc>
              </a:tr>
              <a:tr h="370840">
                <a:tc>
                  <a:txBody>
                    <a:bodyPr/>
                    <a:lstStyle/>
                    <a:p>
                      <a:pPr algn="ctr">
                        <a:lnSpc>
                          <a:spcPct val="115000"/>
                        </a:lnSpc>
                        <a:spcAft>
                          <a:spcPts val="0"/>
                        </a:spcAft>
                      </a:pPr>
                      <a:r>
                        <a:rPr lang="es-ES_tradnl" sz="1600">
                          <a:latin typeface="Arial" pitchFamily="34" charset="0"/>
                          <a:ea typeface="Calibri"/>
                          <a:cs typeface="Arial" pitchFamily="34" charset="0"/>
                        </a:rPr>
                        <a:t>B</a:t>
                      </a:r>
                      <a:endParaRPr lang="es-MX" sz="1400">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S_tradnl" sz="1600" dirty="0">
                          <a:latin typeface="Arial" pitchFamily="34" charset="0"/>
                          <a:ea typeface="Calibri"/>
                          <a:cs typeface="Arial" pitchFamily="34" charset="0"/>
                        </a:rPr>
                        <a:t>0 =</a:t>
                      </a:r>
                      <a:endParaRPr lang="es-MX" sz="1400" dirty="0">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S_tradnl" sz="1600" dirty="0">
                          <a:latin typeface="Arial" pitchFamily="34" charset="0"/>
                          <a:ea typeface="Calibri"/>
                          <a:cs typeface="Arial" pitchFamily="34" charset="0"/>
                        </a:rPr>
                        <a:t>(2,893.2 – </a:t>
                      </a:r>
                      <a:r>
                        <a:rPr lang="es-ES_tradnl" sz="1600" b="1" dirty="0">
                          <a:latin typeface="Arial" pitchFamily="34" charset="0"/>
                          <a:ea typeface="Calibri"/>
                          <a:cs typeface="Arial" pitchFamily="34" charset="0"/>
                        </a:rPr>
                        <a:t>2,893.2</a:t>
                      </a:r>
                      <a:r>
                        <a:rPr lang="es-ES_tradnl" sz="1600" dirty="0">
                          <a:latin typeface="Arial" pitchFamily="34" charset="0"/>
                          <a:ea typeface="Calibri"/>
                          <a:cs typeface="Arial" pitchFamily="34" charset="0"/>
                        </a:rPr>
                        <a:t>)</a:t>
                      </a:r>
                      <a:endParaRPr lang="es-MX" sz="1400" dirty="0">
                        <a:latin typeface="Arial" pitchFamily="34" charset="0"/>
                        <a:ea typeface="Calibri"/>
                        <a:cs typeface="Arial" pitchFamily="34" charset="0"/>
                      </a:endParaRPr>
                    </a:p>
                  </a:txBody>
                  <a:tcPr marL="68580" marR="68580" marT="0" marB="0" anchor="ctr"/>
                </a:tc>
              </a:tr>
              <a:tr h="370840">
                <a:tc>
                  <a:txBody>
                    <a:bodyPr/>
                    <a:lstStyle/>
                    <a:p>
                      <a:pPr algn="ctr">
                        <a:lnSpc>
                          <a:spcPct val="115000"/>
                        </a:lnSpc>
                        <a:spcAft>
                          <a:spcPts val="0"/>
                        </a:spcAft>
                      </a:pPr>
                      <a:r>
                        <a:rPr lang="es-ES_tradnl" sz="1600">
                          <a:latin typeface="Arial" pitchFamily="34" charset="0"/>
                          <a:ea typeface="Calibri"/>
                          <a:cs typeface="Arial" pitchFamily="34" charset="0"/>
                        </a:rPr>
                        <a:t>C</a:t>
                      </a:r>
                      <a:endParaRPr lang="es-MX" sz="1400">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S_tradnl" sz="1600">
                          <a:latin typeface="Arial" pitchFamily="34" charset="0"/>
                          <a:ea typeface="Calibri"/>
                          <a:cs typeface="Arial" pitchFamily="34" charset="0"/>
                        </a:rPr>
                        <a:t>118.9 =</a:t>
                      </a:r>
                      <a:endParaRPr lang="es-MX" sz="1400">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S_tradnl" sz="1600" dirty="0">
                          <a:latin typeface="Arial" pitchFamily="34" charset="0"/>
                          <a:ea typeface="Calibri"/>
                          <a:cs typeface="Arial" pitchFamily="34" charset="0"/>
                        </a:rPr>
                        <a:t>(3,012.1 – </a:t>
                      </a:r>
                      <a:r>
                        <a:rPr lang="es-ES_tradnl" sz="1600" b="1" dirty="0">
                          <a:latin typeface="Arial" pitchFamily="34" charset="0"/>
                          <a:ea typeface="Calibri"/>
                          <a:cs typeface="Arial" pitchFamily="34" charset="0"/>
                        </a:rPr>
                        <a:t>2,893.2</a:t>
                      </a:r>
                      <a:r>
                        <a:rPr lang="es-ES_tradnl" sz="1600" dirty="0">
                          <a:latin typeface="Arial" pitchFamily="34" charset="0"/>
                          <a:ea typeface="Calibri"/>
                          <a:cs typeface="Arial" pitchFamily="34" charset="0"/>
                        </a:rPr>
                        <a:t>)</a:t>
                      </a:r>
                      <a:endParaRPr lang="es-MX" sz="1400" dirty="0">
                        <a:latin typeface="Arial" pitchFamily="34" charset="0"/>
                        <a:ea typeface="Calibri"/>
                        <a:cs typeface="Arial" pitchFamily="34" charset="0"/>
                      </a:endParaRPr>
                    </a:p>
                  </a:txBody>
                  <a:tcPr marL="68580" marR="68580" marT="0" marB="0" anchor="ctr"/>
                </a:tc>
              </a:tr>
            </a:tbl>
          </a:graphicData>
        </a:graphic>
      </p:graphicFrame>
      <p:pic>
        <p:nvPicPr>
          <p:cNvPr id="8" name="7 Imagen" descr="descarga l"/>
          <p:cNvPicPr>
            <a:picLocks noChangeAspect="1"/>
          </p:cNvPicPr>
          <p:nvPr/>
        </p:nvPicPr>
        <p:blipFill>
          <a:blip r:embed="rId2"/>
          <a:stretch>
            <a:fillRect/>
          </a:stretch>
        </p:blipFill>
        <p:spPr>
          <a:xfrm>
            <a:off x="1000100" y="1357298"/>
            <a:ext cx="2714644" cy="2242054"/>
          </a:xfrm>
          <a:prstGeom prst="rect">
            <a:avLst/>
          </a:prstGeom>
        </p:spPr>
      </p:pic>
      <p:sp>
        <p:nvSpPr>
          <p:cNvPr id="9" name="1 Título"/>
          <p:cNvSpPr>
            <a:spLocks noGrp="1"/>
          </p:cNvSpPr>
          <p:nvPr>
            <p:ph type="title"/>
          </p:nvPr>
        </p:nvSpPr>
        <p:spPr>
          <a:xfrm>
            <a:off x="2714612"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10" name="9 Imagen" descr="imagenes-estrellas.gif"/>
          <p:cNvPicPr>
            <a:picLocks noChangeAspect="1"/>
          </p:cNvPicPr>
          <p:nvPr/>
        </p:nvPicPr>
        <p:blipFill>
          <a:blip r:embed="rId3"/>
          <a:stretch>
            <a:fillRect/>
          </a:stretch>
        </p:blipFill>
        <p:spPr>
          <a:xfrm>
            <a:off x="642910" y="214290"/>
            <a:ext cx="1587104" cy="1023938"/>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par>
                          <p:cTn id="8" fill="hold">
                            <p:stCondLst>
                              <p:cond delay="0"/>
                            </p:stCondLst>
                            <p:childTnLst>
                              <p:par>
                                <p:cTn id="9" presetID="55"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strVal val="#ppt_w*0.70"/>
                                          </p:val>
                                        </p:tav>
                                        <p:tav tm="100000">
                                          <p:val>
                                            <p:strVal val="#ppt_w"/>
                                          </p:val>
                                        </p:tav>
                                      </p:tavLst>
                                    </p:anim>
                                    <p:anim calcmode="lin" valueType="num">
                                      <p:cBhvr>
                                        <p:cTn id="12" dur="1000" fill="hold"/>
                                        <p:tgtEl>
                                          <p:spTgt spid="7"/>
                                        </p:tgtEl>
                                        <p:attrNameLst>
                                          <p:attrName>ppt_h</p:attrName>
                                        </p:attrNameLst>
                                      </p:cBhvr>
                                      <p:tavLst>
                                        <p:tav tm="0">
                                          <p:val>
                                            <p:strVal val="#ppt_h"/>
                                          </p:val>
                                        </p:tav>
                                        <p:tav tm="100000">
                                          <p:val>
                                            <p:strVal val="#ppt_h"/>
                                          </p:val>
                                        </p:tav>
                                      </p:tavLst>
                                    </p:anim>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214546" y="1000108"/>
            <a:ext cx="4643470" cy="646331"/>
          </a:xfrm>
          <a:prstGeom prst="rect">
            <a:avLst/>
          </a:prstGeom>
          <a:noFill/>
        </p:spPr>
        <p:txBody>
          <a:bodyPr wrap="square" rtlCol="0">
            <a:spAutoFit/>
          </a:bodyPr>
          <a:lstStyle/>
          <a:p>
            <a:pPr algn="ctr"/>
            <a:r>
              <a:rPr lang="es-ES_tradnl" b="1" dirty="0" smtClean="0">
                <a:latin typeface="Arial" pitchFamily="34" charset="0"/>
                <a:cs typeface="Arial" pitchFamily="34" charset="0"/>
              </a:rPr>
              <a:t>Cuadro 1.5.3</a:t>
            </a:r>
            <a:endParaRPr lang="es-MX" dirty="0" smtClean="0">
              <a:latin typeface="Arial" pitchFamily="34" charset="0"/>
              <a:cs typeface="Arial" pitchFamily="34" charset="0"/>
            </a:endParaRPr>
          </a:p>
          <a:p>
            <a:pPr algn="ctr"/>
            <a:r>
              <a:rPr lang="es-ES_tradnl" b="1" dirty="0" smtClean="0">
                <a:latin typeface="Arial" pitchFamily="34" charset="0"/>
                <a:cs typeface="Arial" pitchFamily="34" charset="0"/>
              </a:rPr>
              <a:t>Diferencias en valores absolutos (DVA)</a:t>
            </a:r>
            <a:endParaRPr lang="es-MX" dirty="0" smtClean="0">
              <a:latin typeface="Arial" pitchFamily="34" charset="0"/>
              <a:cs typeface="Arial" pitchFamily="34" charset="0"/>
            </a:endParaRPr>
          </a:p>
        </p:txBody>
      </p:sp>
      <p:graphicFrame>
        <p:nvGraphicFramePr>
          <p:cNvPr id="6" name="5 Tabla"/>
          <p:cNvGraphicFramePr>
            <a:graphicFrameLocks noGrp="1"/>
          </p:cNvGraphicFramePr>
          <p:nvPr/>
        </p:nvGraphicFramePr>
        <p:xfrm>
          <a:off x="928664" y="1571613"/>
          <a:ext cx="7286676" cy="1658286"/>
        </p:xfrm>
        <a:graphic>
          <a:graphicData uri="http://schemas.openxmlformats.org/drawingml/2006/table">
            <a:tbl>
              <a:tblPr firstRow="1" bandRow="1">
                <a:tableStyleId>{5C22544A-7EE6-4342-B048-85BDC9FD1C3A}</a:tableStyleId>
              </a:tblPr>
              <a:tblGrid>
                <a:gridCol w="1214446"/>
                <a:gridCol w="1214446"/>
                <a:gridCol w="1214446"/>
                <a:gridCol w="1214446"/>
                <a:gridCol w="1214446"/>
                <a:gridCol w="1214446"/>
              </a:tblGrid>
              <a:tr h="624867">
                <a:tc>
                  <a:txBody>
                    <a:bodyPr/>
                    <a:lstStyle/>
                    <a:p>
                      <a:r>
                        <a:rPr lang="es-MX" dirty="0" smtClean="0"/>
                        <a:t>                   </a:t>
                      </a:r>
                    </a:p>
                    <a:p>
                      <a:endParaRPr lang="es-MX" dirty="0"/>
                    </a:p>
                  </a:txBody>
                  <a:tcPr/>
                </a:tc>
                <a:tc>
                  <a:txBody>
                    <a:bodyPr/>
                    <a:lstStyle/>
                    <a:p>
                      <a:pPr algn="ctr">
                        <a:lnSpc>
                          <a:spcPct val="115000"/>
                        </a:lnSpc>
                        <a:spcAft>
                          <a:spcPts val="0"/>
                        </a:spcAft>
                      </a:pPr>
                      <a:r>
                        <a:rPr lang="es-ES_tradnl" sz="1600" dirty="0" err="1" smtClean="0">
                          <a:latin typeface="Arial" pitchFamily="34" charset="0"/>
                          <a:ea typeface="Calibri"/>
                          <a:cs typeface="Arial" pitchFamily="34" charset="0"/>
                        </a:rPr>
                        <a:t>Obj</a:t>
                      </a:r>
                      <a:r>
                        <a:rPr lang="es-ES_tradnl" sz="1600" dirty="0">
                          <a:latin typeface="Arial" pitchFamily="34" charset="0"/>
                          <a:ea typeface="Calibri"/>
                          <a:cs typeface="Arial" pitchFamily="34" charset="0"/>
                        </a:rPr>
                        <a:t>. 1</a:t>
                      </a:r>
                      <a:endParaRPr lang="es-MX" sz="1400" dirty="0">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S_tradnl" sz="1600" dirty="0" err="1" smtClean="0">
                          <a:latin typeface="Arial" pitchFamily="34" charset="0"/>
                          <a:ea typeface="Calibri"/>
                          <a:cs typeface="Arial" pitchFamily="34" charset="0"/>
                        </a:rPr>
                        <a:t>Obj</a:t>
                      </a:r>
                      <a:r>
                        <a:rPr lang="es-ES_tradnl" sz="1600" dirty="0">
                          <a:latin typeface="Arial" pitchFamily="34" charset="0"/>
                          <a:ea typeface="Calibri"/>
                          <a:cs typeface="Arial" pitchFamily="34" charset="0"/>
                        </a:rPr>
                        <a:t>. 2.1</a:t>
                      </a:r>
                      <a:endParaRPr lang="es-MX" sz="1400" dirty="0">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S_tradnl" sz="1600" dirty="0" err="1" smtClean="0">
                          <a:latin typeface="Arial" pitchFamily="34" charset="0"/>
                          <a:ea typeface="Calibri"/>
                          <a:cs typeface="Arial" pitchFamily="34" charset="0"/>
                        </a:rPr>
                        <a:t>Obj</a:t>
                      </a:r>
                      <a:r>
                        <a:rPr lang="es-ES_tradnl" sz="1600" dirty="0">
                          <a:latin typeface="Arial" pitchFamily="34" charset="0"/>
                          <a:ea typeface="Calibri"/>
                          <a:cs typeface="Arial" pitchFamily="34" charset="0"/>
                        </a:rPr>
                        <a:t>. 2.2</a:t>
                      </a:r>
                      <a:endParaRPr lang="es-MX" sz="1400" dirty="0">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S_tradnl" sz="1600" b="1" dirty="0" smtClean="0">
                          <a:latin typeface="Arial" pitchFamily="34" charset="0"/>
                          <a:ea typeface="Calibri"/>
                          <a:cs typeface="Arial" pitchFamily="34" charset="0"/>
                        </a:rPr>
                        <a:t>Obj.2</a:t>
                      </a:r>
                      <a:endParaRPr lang="es-MX" sz="1400" dirty="0">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S_tradnl" sz="1600" dirty="0" err="1" smtClean="0">
                          <a:latin typeface="Arial" pitchFamily="34" charset="0"/>
                          <a:ea typeface="Calibri"/>
                          <a:cs typeface="Arial" pitchFamily="34" charset="0"/>
                        </a:rPr>
                        <a:t>Obj</a:t>
                      </a:r>
                      <a:r>
                        <a:rPr lang="es-ES_tradnl" sz="1600" dirty="0">
                          <a:latin typeface="Arial" pitchFamily="34" charset="0"/>
                          <a:ea typeface="Calibri"/>
                          <a:cs typeface="Arial" pitchFamily="34" charset="0"/>
                        </a:rPr>
                        <a:t>. 3</a:t>
                      </a:r>
                      <a:endParaRPr lang="es-MX" sz="1400" dirty="0">
                        <a:latin typeface="Arial" pitchFamily="34" charset="0"/>
                        <a:ea typeface="Calibri"/>
                        <a:cs typeface="Arial" pitchFamily="34" charset="0"/>
                      </a:endParaRPr>
                    </a:p>
                  </a:txBody>
                  <a:tcPr marL="68580" marR="68580" marT="0" marB="0" anchor="ctr"/>
                </a:tc>
              </a:tr>
              <a:tr h="339402">
                <a:tc>
                  <a:txBody>
                    <a:bodyPr/>
                    <a:lstStyle/>
                    <a:p>
                      <a:pPr algn="ctr">
                        <a:lnSpc>
                          <a:spcPct val="115000"/>
                        </a:lnSpc>
                        <a:spcAft>
                          <a:spcPts val="0"/>
                        </a:spcAft>
                      </a:pPr>
                      <a:r>
                        <a:rPr lang="es-ES_tradnl" sz="1600" dirty="0">
                          <a:latin typeface="Arial"/>
                          <a:ea typeface="Calibri"/>
                          <a:cs typeface="Times New Roman"/>
                        </a:rPr>
                        <a:t>A</a:t>
                      </a:r>
                      <a:endParaRPr lang="es-MX"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600" dirty="0">
                          <a:latin typeface="Arial" pitchFamily="34" charset="0"/>
                          <a:ea typeface="Calibri"/>
                          <a:cs typeface="Arial" pitchFamily="34" charset="0"/>
                        </a:rPr>
                        <a:t>0.0</a:t>
                      </a:r>
                      <a:endParaRPr lang="es-MX" sz="1600" dirty="0">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S_tradnl" sz="1600" dirty="0">
                          <a:latin typeface="Arial" pitchFamily="34" charset="0"/>
                          <a:ea typeface="Calibri"/>
                          <a:cs typeface="Arial" pitchFamily="34" charset="0"/>
                        </a:rPr>
                        <a:t>210.0</a:t>
                      </a:r>
                      <a:endParaRPr lang="es-MX" sz="1600" dirty="0">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S_tradnl" sz="1600" dirty="0">
                          <a:latin typeface="Arial" pitchFamily="34" charset="0"/>
                          <a:ea typeface="Calibri"/>
                          <a:cs typeface="Arial" pitchFamily="34" charset="0"/>
                        </a:rPr>
                        <a:t>810.1</a:t>
                      </a:r>
                      <a:endParaRPr lang="es-MX" sz="1600" dirty="0">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S_tradnl" sz="1600" b="1" dirty="0">
                          <a:latin typeface="Arial" pitchFamily="34" charset="0"/>
                          <a:ea typeface="Calibri"/>
                          <a:cs typeface="Arial" pitchFamily="34" charset="0"/>
                        </a:rPr>
                        <a:t>351.1</a:t>
                      </a:r>
                      <a:endParaRPr lang="es-MX" sz="1600" dirty="0">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S_tradnl" sz="1600">
                          <a:latin typeface="Arial" pitchFamily="34" charset="0"/>
                          <a:ea typeface="Calibri"/>
                          <a:cs typeface="Arial" pitchFamily="34" charset="0"/>
                        </a:rPr>
                        <a:t>7.0</a:t>
                      </a:r>
                      <a:endParaRPr lang="es-MX" sz="1600">
                        <a:latin typeface="Arial" pitchFamily="34" charset="0"/>
                        <a:ea typeface="Calibri"/>
                        <a:cs typeface="Arial" pitchFamily="34" charset="0"/>
                      </a:endParaRPr>
                    </a:p>
                  </a:txBody>
                  <a:tcPr marL="68580" marR="68580" marT="0" marB="0" anchor="ctr"/>
                </a:tc>
              </a:tr>
              <a:tr h="339402">
                <a:tc>
                  <a:txBody>
                    <a:bodyPr/>
                    <a:lstStyle/>
                    <a:p>
                      <a:pPr algn="ctr">
                        <a:lnSpc>
                          <a:spcPct val="115000"/>
                        </a:lnSpc>
                        <a:spcAft>
                          <a:spcPts val="0"/>
                        </a:spcAft>
                      </a:pPr>
                      <a:r>
                        <a:rPr lang="es-ES_tradnl" sz="1600" dirty="0">
                          <a:latin typeface="Arial"/>
                          <a:ea typeface="Calibri"/>
                          <a:cs typeface="Times New Roman"/>
                        </a:rPr>
                        <a:t>B</a:t>
                      </a:r>
                      <a:endParaRPr lang="es-MX"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600">
                          <a:latin typeface="Arial" pitchFamily="34" charset="0"/>
                          <a:ea typeface="Calibri"/>
                          <a:cs typeface="Arial" pitchFamily="34" charset="0"/>
                        </a:rPr>
                        <a:t>417.7</a:t>
                      </a:r>
                      <a:endParaRPr lang="es-MX" sz="1600">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S_tradnl" sz="1600">
                          <a:latin typeface="Arial" pitchFamily="34" charset="0"/>
                          <a:ea typeface="Calibri"/>
                          <a:cs typeface="Arial" pitchFamily="34" charset="0"/>
                        </a:rPr>
                        <a:t>302.9</a:t>
                      </a:r>
                      <a:endParaRPr lang="es-MX" sz="1600">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S_tradnl" sz="1600">
                          <a:latin typeface="Arial" pitchFamily="34" charset="0"/>
                          <a:ea typeface="Calibri"/>
                          <a:cs typeface="Arial" pitchFamily="34" charset="0"/>
                        </a:rPr>
                        <a:t>0.0</a:t>
                      </a:r>
                      <a:endParaRPr lang="es-MX" sz="1600">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S_tradnl" sz="1600" b="1" dirty="0">
                          <a:latin typeface="Arial" pitchFamily="34" charset="0"/>
                          <a:ea typeface="Calibri"/>
                          <a:cs typeface="Arial" pitchFamily="34" charset="0"/>
                        </a:rPr>
                        <a:t>0.0</a:t>
                      </a:r>
                      <a:endParaRPr lang="es-MX" sz="1600" dirty="0">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S_tradnl" sz="1600" dirty="0">
                          <a:latin typeface="Arial" pitchFamily="34" charset="0"/>
                          <a:ea typeface="Calibri"/>
                          <a:cs typeface="Arial" pitchFamily="34" charset="0"/>
                        </a:rPr>
                        <a:t>8.8</a:t>
                      </a:r>
                      <a:endParaRPr lang="es-MX" sz="1600" dirty="0">
                        <a:latin typeface="Arial" pitchFamily="34" charset="0"/>
                        <a:ea typeface="Calibri"/>
                        <a:cs typeface="Arial" pitchFamily="34" charset="0"/>
                      </a:endParaRPr>
                    </a:p>
                  </a:txBody>
                  <a:tcPr marL="68580" marR="68580" marT="0" marB="0" anchor="ctr"/>
                </a:tc>
              </a:tr>
              <a:tr h="339402">
                <a:tc>
                  <a:txBody>
                    <a:bodyPr/>
                    <a:lstStyle/>
                    <a:p>
                      <a:pPr algn="ctr">
                        <a:lnSpc>
                          <a:spcPct val="115000"/>
                        </a:lnSpc>
                        <a:spcAft>
                          <a:spcPts val="0"/>
                        </a:spcAft>
                      </a:pPr>
                      <a:r>
                        <a:rPr lang="es-ES_tradnl" sz="1600" dirty="0">
                          <a:latin typeface="Arial"/>
                          <a:ea typeface="Calibri"/>
                          <a:cs typeface="Times New Roman"/>
                        </a:rPr>
                        <a:t>C</a:t>
                      </a:r>
                      <a:endParaRPr lang="es-MX"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600">
                          <a:latin typeface="Arial" pitchFamily="34" charset="0"/>
                          <a:ea typeface="Calibri"/>
                          <a:cs typeface="Arial" pitchFamily="34" charset="0"/>
                        </a:rPr>
                        <a:t>181.1</a:t>
                      </a:r>
                      <a:endParaRPr lang="es-MX" sz="1600">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S_tradnl" sz="1600" dirty="0">
                          <a:latin typeface="Arial" pitchFamily="34" charset="0"/>
                          <a:ea typeface="Calibri"/>
                          <a:cs typeface="Arial" pitchFamily="34" charset="0"/>
                        </a:rPr>
                        <a:t>0.0</a:t>
                      </a:r>
                      <a:endParaRPr lang="es-MX" sz="1600" dirty="0">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S_tradnl" sz="1600" dirty="0">
                          <a:latin typeface="Arial" pitchFamily="34" charset="0"/>
                          <a:ea typeface="Calibri"/>
                          <a:cs typeface="Arial" pitchFamily="34" charset="0"/>
                        </a:rPr>
                        <a:t>550.7</a:t>
                      </a:r>
                      <a:endParaRPr lang="es-MX" sz="1600" dirty="0">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S_tradnl" sz="1600" b="1">
                          <a:latin typeface="Arial" pitchFamily="34" charset="0"/>
                          <a:ea typeface="Calibri"/>
                          <a:cs typeface="Arial" pitchFamily="34" charset="0"/>
                        </a:rPr>
                        <a:t>118.9</a:t>
                      </a:r>
                      <a:endParaRPr lang="es-MX" sz="1600">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S_tradnl" sz="1600" dirty="0">
                          <a:latin typeface="Arial" pitchFamily="34" charset="0"/>
                          <a:ea typeface="Calibri"/>
                          <a:cs typeface="Arial" pitchFamily="34" charset="0"/>
                        </a:rPr>
                        <a:t>0.0</a:t>
                      </a:r>
                      <a:endParaRPr lang="es-MX" sz="1600" dirty="0">
                        <a:latin typeface="Arial" pitchFamily="34" charset="0"/>
                        <a:ea typeface="Calibri"/>
                        <a:cs typeface="Arial" pitchFamily="34" charset="0"/>
                      </a:endParaRPr>
                    </a:p>
                  </a:txBody>
                  <a:tcPr marL="68580" marR="68580" marT="0" marB="0" anchor="ctr"/>
                </a:tc>
              </a:tr>
            </a:tbl>
          </a:graphicData>
        </a:graphic>
      </p:graphicFrame>
      <p:sp>
        <p:nvSpPr>
          <p:cNvPr id="7" name="6 CuadroTexto"/>
          <p:cNvSpPr txBox="1"/>
          <p:nvPr/>
        </p:nvSpPr>
        <p:spPr>
          <a:xfrm>
            <a:off x="1571604" y="1571613"/>
            <a:ext cx="571504" cy="307777"/>
          </a:xfrm>
          <a:prstGeom prst="rect">
            <a:avLst/>
          </a:prstGeom>
          <a:noFill/>
        </p:spPr>
        <p:txBody>
          <a:bodyPr wrap="square" rtlCol="0">
            <a:spAutoFit/>
          </a:bodyPr>
          <a:lstStyle/>
          <a:p>
            <a:pPr algn="just"/>
            <a:r>
              <a:rPr lang="es-ES_tradnl" sz="1400" i="1" dirty="0" smtClean="0">
                <a:latin typeface="Arial" pitchFamily="34" charset="0"/>
                <a:cs typeface="Arial" pitchFamily="34" charset="0"/>
              </a:rPr>
              <a:t>DVA</a:t>
            </a:r>
          </a:p>
        </p:txBody>
      </p:sp>
      <p:sp>
        <p:nvSpPr>
          <p:cNvPr id="8" name="7 CuadroTexto"/>
          <p:cNvSpPr txBox="1"/>
          <p:nvPr/>
        </p:nvSpPr>
        <p:spPr>
          <a:xfrm>
            <a:off x="928662" y="1928803"/>
            <a:ext cx="928694" cy="307777"/>
          </a:xfrm>
          <a:prstGeom prst="rect">
            <a:avLst/>
          </a:prstGeom>
          <a:noFill/>
        </p:spPr>
        <p:txBody>
          <a:bodyPr wrap="square" rtlCol="0">
            <a:spAutoFit/>
          </a:bodyPr>
          <a:lstStyle/>
          <a:p>
            <a:pPr algn="just"/>
            <a:r>
              <a:rPr lang="es-ES_tradnl" sz="1400" dirty="0" smtClean="0">
                <a:latin typeface="Arial" pitchFamily="34" charset="0"/>
                <a:cs typeface="Arial" pitchFamily="34" charset="0"/>
              </a:rPr>
              <a:t>Sistemas</a:t>
            </a:r>
            <a:endParaRPr lang="es-MX" sz="1400" dirty="0">
              <a:latin typeface="Arial" pitchFamily="34" charset="0"/>
              <a:cs typeface="Arial" pitchFamily="34" charset="0"/>
            </a:endParaRPr>
          </a:p>
        </p:txBody>
      </p:sp>
      <p:cxnSp>
        <p:nvCxnSpPr>
          <p:cNvPr id="10" name="9 Conector recto"/>
          <p:cNvCxnSpPr/>
          <p:nvPr/>
        </p:nvCxnSpPr>
        <p:spPr>
          <a:xfrm>
            <a:off x="928662" y="1571612"/>
            <a:ext cx="1214446" cy="642942"/>
          </a:xfrm>
          <a:prstGeom prst="line">
            <a:avLst/>
          </a:prstGeom>
        </p:spPr>
        <p:style>
          <a:lnRef idx="1">
            <a:schemeClr val="accent2"/>
          </a:lnRef>
          <a:fillRef idx="0">
            <a:schemeClr val="accent2"/>
          </a:fillRef>
          <a:effectRef idx="0">
            <a:schemeClr val="accent2"/>
          </a:effectRef>
          <a:fontRef idx="minor">
            <a:schemeClr val="tx1"/>
          </a:fontRef>
        </p:style>
      </p:cxnSp>
      <p:sp>
        <p:nvSpPr>
          <p:cNvPr id="11" name="10 CuadroTexto"/>
          <p:cNvSpPr txBox="1"/>
          <p:nvPr/>
        </p:nvSpPr>
        <p:spPr>
          <a:xfrm>
            <a:off x="714348" y="3214686"/>
            <a:ext cx="7572428" cy="523220"/>
          </a:xfrm>
          <a:prstGeom prst="rect">
            <a:avLst/>
          </a:prstGeom>
          <a:noFill/>
        </p:spPr>
        <p:txBody>
          <a:bodyPr wrap="square" rtlCol="0">
            <a:spAutoFit/>
          </a:bodyPr>
          <a:lstStyle/>
          <a:p>
            <a:pPr algn="just"/>
            <a:r>
              <a:rPr lang="es-ES_tradnl" sz="1400" b="1" dirty="0" smtClean="0">
                <a:latin typeface="Arial" pitchFamily="34" charset="0"/>
                <a:cs typeface="Arial" pitchFamily="34" charset="0"/>
              </a:rPr>
              <a:t>Nota:</a:t>
            </a:r>
            <a:r>
              <a:rPr lang="es-ES_tradnl" sz="1400" dirty="0" smtClean="0">
                <a:latin typeface="Arial" pitchFamily="34" charset="0"/>
                <a:cs typeface="Arial" pitchFamily="34" charset="0"/>
              </a:rPr>
              <a:t> Con los datos del cuadro 1.4.3, construyo “celda por celda” el Cuadro 1.4.4 (verticalmente) N. del Co</a:t>
            </a:r>
            <a:endParaRPr lang="es-MX" sz="1400" dirty="0">
              <a:latin typeface="Arial" pitchFamily="34" charset="0"/>
              <a:cs typeface="Arial" pitchFamily="34" charset="0"/>
            </a:endParaRPr>
          </a:p>
        </p:txBody>
      </p:sp>
      <p:sp>
        <p:nvSpPr>
          <p:cNvPr id="13" name="12 CuadroTexto"/>
          <p:cNvSpPr txBox="1"/>
          <p:nvPr/>
        </p:nvSpPr>
        <p:spPr>
          <a:xfrm>
            <a:off x="857224" y="4000504"/>
            <a:ext cx="4857784" cy="2723823"/>
          </a:xfrm>
          <a:prstGeom prst="rect">
            <a:avLst/>
          </a:prstGeom>
          <a:noFill/>
        </p:spPr>
        <p:txBody>
          <a:bodyPr wrap="square" rtlCol="0">
            <a:spAutoFit/>
          </a:bodyPr>
          <a:lstStyle/>
          <a:p>
            <a:r>
              <a:rPr lang="es-ES_tradnl" sz="1900" b="1" dirty="0" smtClean="0">
                <a:latin typeface="Arial" pitchFamily="34" charset="0"/>
                <a:cs typeface="Arial" pitchFamily="34" charset="0"/>
              </a:rPr>
              <a:t>Conclusión:</a:t>
            </a:r>
            <a:endParaRPr lang="es-MX" sz="1900" dirty="0" smtClean="0">
              <a:latin typeface="Arial" pitchFamily="34" charset="0"/>
              <a:cs typeface="Arial" pitchFamily="34" charset="0"/>
            </a:endParaRPr>
          </a:p>
          <a:p>
            <a:r>
              <a:rPr lang="es-ES_tradnl" sz="1900" b="1" dirty="0" smtClean="0">
                <a:latin typeface="Arial" pitchFamily="34" charset="0"/>
                <a:cs typeface="Arial" pitchFamily="34" charset="0"/>
              </a:rPr>
              <a:t> </a:t>
            </a:r>
            <a:endParaRPr lang="es-MX" sz="1900" dirty="0" smtClean="0">
              <a:latin typeface="Arial" pitchFamily="34" charset="0"/>
              <a:cs typeface="Arial" pitchFamily="34" charset="0"/>
            </a:endParaRPr>
          </a:p>
          <a:p>
            <a:pPr algn="just"/>
            <a:r>
              <a:rPr lang="es-ES_tradnl" sz="1900" dirty="0" smtClean="0">
                <a:latin typeface="Arial" pitchFamily="34" charset="0"/>
                <a:cs typeface="Arial" pitchFamily="34" charset="0"/>
              </a:rPr>
              <a:t>        Esto significa que lograr 1% de efectividad en el objetivo educacional cuesta 351.2 más en el sistema A que en el B y que en el sistema C este adicional es de 118.9. Estas diferencias aparecen para todos los sistemas y objetivos en el cuadro 1.5.3</a:t>
            </a:r>
            <a:endParaRPr lang="es-MX" sz="1900" dirty="0" smtClean="0">
              <a:latin typeface="Arial" pitchFamily="34" charset="0"/>
              <a:cs typeface="Arial" pitchFamily="34" charset="0"/>
            </a:endParaRPr>
          </a:p>
        </p:txBody>
      </p:sp>
      <p:pic>
        <p:nvPicPr>
          <p:cNvPr id="14" name="13 Imagen" descr="F1.jpg"/>
          <p:cNvPicPr>
            <a:picLocks noChangeAspect="1"/>
          </p:cNvPicPr>
          <p:nvPr/>
        </p:nvPicPr>
        <p:blipFill>
          <a:blip r:embed="rId2"/>
          <a:stretch>
            <a:fillRect/>
          </a:stretch>
        </p:blipFill>
        <p:spPr>
          <a:xfrm>
            <a:off x="5929322" y="4071942"/>
            <a:ext cx="2921734" cy="1857388"/>
          </a:xfrm>
          <a:prstGeom prst="rect">
            <a:avLst/>
          </a:prstGeom>
        </p:spPr>
      </p:pic>
      <p:sp>
        <p:nvSpPr>
          <p:cNvPr id="12" name="1 Título"/>
          <p:cNvSpPr>
            <a:spLocks noGrp="1"/>
          </p:cNvSpPr>
          <p:nvPr>
            <p:ph type="title"/>
          </p:nvPr>
        </p:nvSpPr>
        <p:spPr>
          <a:xfrm>
            <a:off x="2714612"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15" name="14 Imagen" descr="FLORES4.gif"/>
          <p:cNvPicPr>
            <a:picLocks noChangeAspect="1"/>
          </p:cNvPicPr>
          <p:nvPr/>
        </p:nvPicPr>
        <p:blipFill>
          <a:blip r:embed="rId3" cstate="print"/>
          <a:stretch>
            <a:fillRect/>
          </a:stretch>
        </p:blipFill>
        <p:spPr>
          <a:xfrm>
            <a:off x="857224" y="214290"/>
            <a:ext cx="1285884" cy="1028708"/>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par>
                          <p:cTn id="8" fill="hold">
                            <p:stCondLst>
                              <p:cond delay="500"/>
                            </p:stCondLst>
                            <p:childTnLst>
                              <p:par>
                                <p:cTn id="9" presetID="24"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to="" calcmode="lin" valueType="num">
                                      <p:cBhvr>
                                        <p:cTn id="11" dur="1" fill="hold"/>
                                        <p:tgtEl>
                                          <p:spTgt spid="1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28596" y="1071546"/>
            <a:ext cx="8215370" cy="2708434"/>
          </a:xfrm>
          <a:prstGeom prst="rect">
            <a:avLst/>
          </a:prstGeom>
          <a:noFill/>
        </p:spPr>
        <p:txBody>
          <a:bodyPr wrap="square" rtlCol="0">
            <a:spAutoFit/>
          </a:bodyPr>
          <a:lstStyle/>
          <a:p>
            <a:pPr algn="just"/>
            <a:r>
              <a:rPr lang="es-ES_tradnl" sz="1900" b="1" dirty="0" smtClean="0">
                <a:latin typeface="Arial" pitchFamily="34" charset="0"/>
                <a:cs typeface="Arial" pitchFamily="34" charset="0"/>
              </a:rPr>
              <a:t>l) Diferencias en valores relativos</a:t>
            </a:r>
            <a:endParaRPr lang="es-MX" sz="1900" dirty="0" smtClean="0">
              <a:latin typeface="Arial" pitchFamily="34" charset="0"/>
              <a:cs typeface="Arial" pitchFamily="34" charset="0"/>
            </a:endParaRPr>
          </a:p>
          <a:p>
            <a:pPr algn="just"/>
            <a:r>
              <a:rPr lang="es-ES_tradnl" sz="1900" i="1" dirty="0" smtClean="0">
                <a:latin typeface="Arial" pitchFamily="34" charset="0"/>
                <a:cs typeface="Arial" pitchFamily="34" charset="0"/>
              </a:rPr>
              <a:t> </a:t>
            </a:r>
            <a:endParaRPr lang="es-MX" sz="1900" dirty="0" smtClean="0">
              <a:latin typeface="Arial" pitchFamily="34" charset="0"/>
              <a:cs typeface="Arial" pitchFamily="34" charset="0"/>
            </a:endParaRPr>
          </a:p>
          <a:p>
            <a:pPr algn="just"/>
            <a:r>
              <a:rPr lang="es-ES_tradnl" sz="1900" dirty="0" smtClean="0">
                <a:latin typeface="Arial" pitchFamily="34" charset="0"/>
                <a:cs typeface="Arial" pitchFamily="34" charset="0"/>
              </a:rPr>
              <a:t>Las diferencias relativas se determinan dividiendo las diferencias absolutas (Cuadro 1.5.3) por el costo mínimo para cada objetivo (seleccionados del cuadro 1.5.2) y multiplicando este resultado por 100.</a:t>
            </a:r>
            <a:endParaRPr lang="es-MX" sz="1900" dirty="0" smtClean="0">
              <a:latin typeface="Arial" pitchFamily="34" charset="0"/>
              <a:cs typeface="Arial" pitchFamily="34" charset="0"/>
            </a:endParaRPr>
          </a:p>
          <a:p>
            <a:pPr algn="just"/>
            <a:endParaRPr lang="es-MX" sz="1900" dirty="0" smtClean="0">
              <a:latin typeface="Arial" pitchFamily="34" charset="0"/>
              <a:cs typeface="Arial" pitchFamily="34" charset="0"/>
            </a:endParaRPr>
          </a:p>
          <a:p>
            <a:pPr algn="just"/>
            <a:endParaRPr lang="es-MX" sz="1900" dirty="0" smtClean="0">
              <a:latin typeface="Arial" pitchFamily="34" charset="0"/>
              <a:cs typeface="Arial" pitchFamily="34" charset="0"/>
            </a:endParaRPr>
          </a:p>
          <a:p>
            <a:pPr algn="just"/>
            <a:r>
              <a:rPr lang="es-ES_tradnl" sz="1900" b="1" dirty="0" smtClean="0">
                <a:latin typeface="Arial" pitchFamily="34" charset="0"/>
                <a:cs typeface="Arial" pitchFamily="34" charset="0"/>
              </a:rPr>
              <a:t>     O sea:</a:t>
            </a:r>
            <a:endParaRPr lang="es-MX" sz="1900" dirty="0" smtClean="0">
              <a:latin typeface="Arial" pitchFamily="34" charset="0"/>
              <a:cs typeface="Arial" pitchFamily="34" charset="0"/>
            </a:endParaRPr>
          </a:p>
          <a:p>
            <a:endParaRPr lang="es-MX" dirty="0"/>
          </a:p>
        </p:txBody>
      </p:sp>
      <p:sp>
        <p:nvSpPr>
          <p:cNvPr id="6" name="5 CuadroTexto"/>
          <p:cNvSpPr txBox="1"/>
          <p:nvPr/>
        </p:nvSpPr>
        <p:spPr>
          <a:xfrm>
            <a:off x="1357290" y="3571876"/>
            <a:ext cx="5500726" cy="3016210"/>
          </a:xfrm>
          <a:prstGeom prst="rect">
            <a:avLst/>
          </a:prstGeom>
          <a:noFill/>
        </p:spPr>
        <p:txBody>
          <a:bodyPr wrap="square" rtlCol="0">
            <a:spAutoFit/>
          </a:bodyPr>
          <a:lstStyle/>
          <a:p>
            <a:pPr algn="just"/>
            <a:r>
              <a:rPr lang="es-MX" sz="1900" dirty="0" smtClean="0">
                <a:latin typeface="Arial" pitchFamily="34" charset="0"/>
                <a:cs typeface="Arial" pitchFamily="34" charset="0"/>
              </a:rPr>
              <a:t>(1)</a:t>
            </a:r>
          </a:p>
          <a:p>
            <a:pPr algn="just"/>
            <a:endParaRPr lang="es-MX" sz="1900" dirty="0" smtClean="0">
              <a:latin typeface="Arial" pitchFamily="34" charset="0"/>
              <a:cs typeface="Arial" pitchFamily="34" charset="0"/>
            </a:endParaRPr>
          </a:p>
          <a:p>
            <a:pPr lvl="0" algn="just"/>
            <a:endParaRPr lang="es-MX" sz="1900" dirty="0" smtClean="0">
              <a:latin typeface="Arial" pitchFamily="34" charset="0"/>
              <a:cs typeface="Arial" pitchFamily="34" charset="0"/>
            </a:endParaRPr>
          </a:p>
          <a:p>
            <a:pPr lvl="0" algn="just"/>
            <a:r>
              <a:rPr lang="es-MX" sz="1900" dirty="0" smtClean="0">
                <a:latin typeface="Arial" pitchFamily="34" charset="0"/>
                <a:cs typeface="Arial" pitchFamily="34" charset="0"/>
              </a:rPr>
              <a:t>(2) </a:t>
            </a:r>
            <a:r>
              <a:rPr lang="es-ES_tradnl" sz="1900" dirty="0" smtClean="0">
                <a:latin typeface="Arial" pitchFamily="34" charset="0"/>
                <a:cs typeface="Arial" pitchFamily="34" charset="0"/>
              </a:rPr>
              <a:t>El cálculo se hace en cada “celda” y por cada objetivo, empleando la ecuación del punto 1.</a:t>
            </a:r>
            <a:endParaRPr lang="es-MX" sz="1900" dirty="0" smtClean="0">
              <a:latin typeface="Arial" pitchFamily="34" charset="0"/>
              <a:cs typeface="Arial" pitchFamily="34" charset="0"/>
            </a:endParaRPr>
          </a:p>
          <a:p>
            <a:pPr lvl="0" algn="just"/>
            <a:endParaRPr lang="es-MX" sz="1900" dirty="0" smtClean="0">
              <a:latin typeface="Arial" pitchFamily="34" charset="0"/>
              <a:cs typeface="Arial" pitchFamily="34" charset="0"/>
            </a:endParaRPr>
          </a:p>
          <a:p>
            <a:pPr lvl="0" algn="just"/>
            <a:r>
              <a:rPr lang="es-MX" sz="1900" dirty="0" smtClean="0">
                <a:latin typeface="Arial" pitchFamily="34" charset="0"/>
                <a:cs typeface="Arial" pitchFamily="34" charset="0"/>
              </a:rPr>
              <a:t>(3) </a:t>
            </a:r>
            <a:r>
              <a:rPr lang="es-ES_tradnl" sz="1900" dirty="0" smtClean="0">
                <a:latin typeface="Arial" pitchFamily="34" charset="0"/>
                <a:cs typeface="Arial" pitchFamily="34" charset="0"/>
              </a:rPr>
              <a:t>Los cálculos en cada “celda” dan origen al Cuadro 1.5.4</a:t>
            </a:r>
            <a:endParaRPr lang="es-MX" sz="1900" dirty="0" smtClean="0">
              <a:latin typeface="Arial" pitchFamily="34" charset="0"/>
              <a:cs typeface="Arial" pitchFamily="34" charset="0"/>
            </a:endParaRPr>
          </a:p>
          <a:p>
            <a:pPr algn="just"/>
            <a:endParaRPr lang="es-MX" sz="2000" dirty="0" smtClean="0"/>
          </a:p>
          <a:p>
            <a:endParaRPr lang="es-MX" dirty="0" smtClean="0"/>
          </a:p>
        </p:txBody>
      </p:sp>
      <p:sp>
        <p:nvSpPr>
          <p:cNvPr id="706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70657" name="Object 1"/>
          <p:cNvGraphicFramePr>
            <a:graphicFrameLocks noChangeAspect="1"/>
          </p:cNvGraphicFramePr>
          <p:nvPr/>
        </p:nvGraphicFramePr>
        <p:xfrm>
          <a:off x="2000232" y="3643314"/>
          <a:ext cx="4386915" cy="530230"/>
        </p:xfrm>
        <a:graphic>
          <a:graphicData uri="http://schemas.openxmlformats.org/presentationml/2006/ole">
            <p:oleObj spid="_x0000_s70657" name="Ecuación" r:id="rId3" imgW="2831760" imgH="368280" progId="Equation.3">
              <p:embed/>
            </p:oleObj>
          </a:graphicData>
        </a:graphic>
      </p:graphicFrame>
      <p:pic>
        <p:nvPicPr>
          <p:cNvPr id="7" name="6 Imagen" descr="images (37).jpg"/>
          <p:cNvPicPr>
            <a:picLocks noChangeAspect="1"/>
          </p:cNvPicPr>
          <p:nvPr/>
        </p:nvPicPr>
        <p:blipFill>
          <a:blip r:embed="rId4"/>
          <a:stretch>
            <a:fillRect/>
          </a:stretch>
        </p:blipFill>
        <p:spPr>
          <a:xfrm>
            <a:off x="7000892" y="3071810"/>
            <a:ext cx="1743075" cy="2619375"/>
          </a:xfrm>
          <a:prstGeom prst="rect">
            <a:avLst/>
          </a:prstGeom>
        </p:spPr>
      </p:pic>
      <p:sp>
        <p:nvSpPr>
          <p:cNvPr id="8" name="1 Título"/>
          <p:cNvSpPr>
            <a:spLocks noGrp="1"/>
          </p:cNvSpPr>
          <p:nvPr>
            <p:ph type="title"/>
          </p:nvPr>
        </p:nvSpPr>
        <p:spPr>
          <a:xfrm>
            <a:off x="0"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9" name="8 Imagen" descr="Gatos-02.gif"/>
          <p:cNvPicPr>
            <a:picLocks noChangeAspect="1"/>
          </p:cNvPicPr>
          <p:nvPr/>
        </p:nvPicPr>
        <p:blipFill>
          <a:blip r:embed="rId5"/>
          <a:stretch>
            <a:fillRect/>
          </a:stretch>
        </p:blipFill>
        <p:spPr>
          <a:xfrm>
            <a:off x="6858016" y="142852"/>
            <a:ext cx="1752601" cy="147260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034" y="1000108"/>
            <a:ext cx="8215370" cy="1554272"/>
          </a:xfrm>
          <a:prstGeom prst="rect">
            <a:avLst/>
          </a:prstGeom>
          <a:noFill/>
        </p:spPr>
        <p:txBody>
          <a:bodyPr wrap="square" rtlCol="0">
            <a:spAutoFit/>
          </a:bodyPr>
          <a:lstStyle/>
          <a:p>
            <a:pPr algn="just"/>
            <a:r>
              <a:rPr lang="es-ES_tradnl" sz="1900" b="1" dirty="0" smtClean="0">
                <a:latin typeface="Arial" pitchFamily="34" charset="0"/>
                <a:cs typeface="Arial" pitchFamily="34" charset="0"/>
              </a:rPr>
              <a:t>EJEMPLO:</a:t>
            </a:r>
            <a:endParaRPr lang="es-MX" sz="1900" dirty="0" smtClean="0">
              <a:latin typeface="Arial" pitchFamily="34" charset="0"/>
              <a:cs typeface="Arial" pitchFamily="34" charset="0"/>
            </a:endParaRPr>
          </a:p>
          <a:p>
            <a:pPr algn="just"/>
            <a:r>
              <a:rPr lang="es-ES_tradnl" sz="1900" b="1" dirty="0" smtClean="0">
                <a:latin typeface="Arial" pitchFamily="34" charset="0"/>
                <a:cs typeface="Arial" pitchFamily="34" charset="0"/>
              </a:rPr>
              <a:t> </a:t>
            </a:r>
            <a:endParaRPr lang="es-MX" sz="1900" dirty="0" smtClean="0">
              <a:latin typeface="Arial" pitchFamily="34" charset="0"/>
              <a:cs typeface="Arial" pitchFamily="34" charset="0"/>
            </a:endParaRPr>
          </a:p>
          <a:p>
            <a:pPr algn="just"/>
            <a:r>
              <a:rPr lang="es-ES_tradnl" sz="1900" dirty="0" smtClean="0">
                <a:latin typeface="Arial" pitchFamily="34" charset="0"/>
                <a:cs typeface="Arial" pitchFamily="34" charset="0"/>
              </a:rPr>
              <a:t>      Así, </a:t>
            </a:r>
            <a:r>
              <a:rPr lang="es-ES_tradnl" sz="1900" b="1" dirty="0" smtClean="0">
                <a:latin typeface="Arial" pitchFamily="34" charset="0"/>
                <a:cs typeface="Arial" pitchFamily="34" charset="0"/>
              </a:rPr>
              <a:t>en el objetivo 3</a:t>
            </a:r>
            <a:r>
              <a:rPr lang="es-ES_tradnl" sz="1900" dirty="0" smtClean="0">
                <a:latin typeface="Arial" pitchFamily="34" charset="0"/>
                <a:cs typeface="Arial" pitchFamily="34" charset="0"/>
              </a:rPr>
              <a:t> el costo mínimo se obtiene en el sistema C (301 2 por unidad de logro del objetivo promocional). Esta columna se calcula entonces de la siguiente manera:</a:t>
            </a:r>
            <a:endParaRPr lang="es-MX" sz="1900" dirty="0" smtClean="0">
              <a:latin typeface="Arial" pitchFamily="34" charset="0"/>
              <a:cs typeface="Arial" pitchFamily="34" charset="0"/>
            </a:endParaRPr>
          </a:p>
        </p:txBody>
      </p:sp>
      <p:sp>
        <p:nvSpPr>
          <p:cNvPr id="5" name="4 CuadroTexto"/>
          <p:cNvSpPr txBox="1"/>
          <p:nvPr/>
        </p:nvSpPr>
        <p:spPr>
          <a:xfrm>
            <a:off x="2500298" y="2714620"/>
            <a:ext cx="4500594" cy="369332"/>
          </a:xfrm>
          <a:prstGeom prst="rect">
            <a:avLst/>
          </a:prstGeom>
          <a:noFill/>
        </p:spPr>
        <p:txBody>
          <a:bodyPr wrap="square" rtlCol="0">
            <a:spAutoFit/>
          </a:bodyPr>
          <a:lstStyle/>
          <a:p>
            <a:pPr algn="just"/>
            <a:r>
              <a:rPr lang="es-ES_tradnl" b="1" dirty="0" smtClean="0">
                <a:latin typeface="Arial" pitchFamily="34" charset="0"/>
                <a:cs typeface="Arial" pitchFamily="34" charset="0"/>
              </a:rPr>
              <a:t>Cuadro del costo mínimo del objetivo 3</a:t>
            </a:r>
            <a:endParaRPr lang="es-MX" dirty="0" smtClean="0">
              <a:latin typeface="Arial" pitchFamily="34" charset="0"/>
              <a:cs typeface="Arial" pitchFamily="34" charset="0"/>
            </a:endParaRPr>
          </a:p>
        </p:txBody>
      </p:sp>
      <p:graphicFrame>
        <p:nvGraphicFramePr>
          <p:cNvPr id="6" name="5 Tabla"/>
          <p:cNvGraphicFramePr>
            <a:graphicFrameLocks noGrp="1"/>
          </p:cNvGraphicFramePr>
          <p:nvPr/>
        </p:nvGraphicFramePr>
        <p:xfrm>
          <a:off x="1428728" y="3000372"/>
          <a:ext cx="6096000" cy="1857388"/>
        </p:xfrm>
        <a:graphic>
          <a:graphicData uri="http://schemas.openxmlformats.org/drawingml/2006/table">
            <a:tbl>
              <a:tblPr firstRow="1" bandRow="1">
                <a:tableStyleId>{5C22544A-7EE6-4342-B048-85BDC9FD1C3A}</a:tableStyleId>
              </a:tblPr>
              <a:tblGrid>
                <a:gridCol w="2857520"/>
                <a:gridCol w="3238480"/>
              </a:tblGrid>
              <a:tr h="370840">
                <a:tc>
                  <a:txBody>
                    <a:bodyPr/>
                    <a:lstStyle/>
                    <a:p>
                      <a:pPr algn="ctr">
                        <a:lnSpc>
                          <a:spcPct val="115000"/>
                        </a:lnSpc>
                        <a:spcAft>
                          <a:spcPts val="0"/>
                        </a:spcAft>
                      </a:pPr>
                      <a:r>
                        <a:rPr lang="es-ES_tradnl" sz="1600" b="1" dirty="0">
                          <a:latin typeface="Arial" pitchFamily="34" charset="0"/>
                          <a:ea typeface="Calibri"/>
                          <a:cs typeface="Arial" pitchFamily="34" charset="0"/>
                        </a:rPr>
                        <a:t>Sistemas</a:t>
                      </a:r>
                      <a:endParaRPr lang="es-MX" sz="1400" dirty="0">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S_tradnl" sz="1600" b="1" dirty="0" err="1">
                          <a:latin typeface="Arial" pitchFamily="34" charset="0"/>
                          <a:ea typeface="Calibri"/>
                          <a:cs typeface="Arial" pitchFamily="34" charset="0"/>
                        </a:rPr>
                        <a:t>Obj</a:t>
                      </a:r>
                      <a:r>
                        <a:rPr lang="es-ES_tradnl" sz="1600" b="1" dirty="0">
                          <a:latin typeface="Arial" pitchFamily="34" charset="0"/>
                          <a:ea typeface="Calibri"/>
                          <a:cs typeface="Arial" pitchFamily="34" charset="0"/>
                        </a:rPr>
                        <a:t>. 3</a:t>
                      </a:r>
                      <a:endParaRPr lang="es-MX" sz="1400" dirty="0">
                        <a:latin typeface="Arial" pitchFamily="34" charset="0"/>
                        <a:ea typeface="Calibri"/>
                        <a:cs typeface="Arial" pitchFamily="34" charset="0"/>
                      </a:endParaRPr>
                    </a:p>
                  </a:txBody>
                  <a:tcPr marL="68580" marR="68580" marT="0" marB="0" anchor="ctr"/>
                </a:tc>
              </a:tr>
              <a:tr h="486416">
                <a:tc>
                  <a:txBody>
                    <a:bodyPr/>
                    <a:lstStyle/>
                    <a:p>
                      <a:pPr algn="ctr">
                        <a:lnSpc>
                          <a:spcPct val="115000"/>
                        </a:lnSpc>
                        <a:spcAft>
                          <a:spcPts val="0"/>
                        </a:spcAft>
                      </a:pPr>
                      <a:r>
                        <a:rPr lang="es-ES_tradnl" sz="1600" dirty="0">
                          <a:latin typeface="Arial" pitchFamily="34" charset="0"/>
                          <a:ea typeface="Calibri"/>
                          <a:cs typeface="Arial" pitchFamily="34" charset="0"/>
                        </a:rPr>
                        <a:t>A</a:t>
                      </a:r>
                      <a:endParaRPr lang="es-MX" sz="1400" dirty="0">
                        <a:latin typeface="Arial" pitchFamily="34" charset="0"/>
                        <a:ea typeface="Calibri"/>
                        <a:cs typeface="Arial" pitchFamily="34" charset="0"/>
                      </a:endParaRPr>
                    </a:p>
                  </a:txBody>
                  <a:tcPr marL="68580" marR="68580" marT="0" marB="0" anchor="ctr"/>
                </a:tc>
                <a:tc>
                  <a:txBody>
                    <a:bodyPr/>
                    <a:lstStyle/>
                    <a:p>
                      <a:pPr lvl="1" algn="just"/>
                      <a:r>
                        <a:rPr kumimoji="0" lang="es-ES_tradnl" sz="1600" b="1" kern="1200" dirty="0" smtClean="0">
                          <a:solidFill>
                            <a:schemeClr val="dk1"/>
                          </a:solidFill>
                          <a:latin typeface="Arial" pitchFamily="34" charset="0"/>
                          <a:ea typeface="+mn-ea"/>
                          <a:cs typeface="Arial" pitchFamily="34" charset="0"/>
                        </a:rPr>
                        <a:t>2.3 = </a:t>
                      </a:r>
                      <a:endParaRPr lang="es-MX" sz="1600" dirty="0">
                        <a:latin typeface="Arial" pitchFamily="34" charset="0"/>
                        <a:cs typeface="Arial" pitchFamily="34" charset="0"/>
                      </a:endParaRPr>
                    </a:p>
                  </a:txBody>
                  <a:tcPr anchor="ctr"/>
                </a:tc>
              </a:tr>
              <a:tr h="500066">
                <a:tc>
                  <a:txBody>
                    <a:bodyPr/>
                    <a:lstStyle/>
                    <a:p>
                      <a:pPr algn="ctr">
                        <a:lnSpc>
                          <a:spcPct val="115000"/>
                        </a:lnSpc>
                        <a:spcAft>
                          <a:spcPts val="0"/>
                        </a:spcAft>
                      </a:pPr>
                      <a:r>
                        <a:rPr lang="es-ES_tradnl" sz="1600" dirty="0">
                          <a:latin typeface="Arial" pitchFamily="34" charset="0"/>
                          <a:ea typeface="Calibri"/>
                          <a:cs typeface="Arial" pitchFamily="34" charset="0"/>
                        </a:rPr>
                        <a:t>B</a:t>
                      </a:r>
                      <a:endParaRPr lang="es-MX" sz="1400" dirty="0">
                        <a:latin typeface="Arial" pitchFamily="34" charset="0"/>
                        <a:ea typeface="Calibri"/>
                        <a:cs typeface="Arial" pitchFamily="34" charset="0"/>
                      </a:endParaRPr>
                    </a:p>
                  </a:txBody>
                  <a:tcPr marL="68580" marR="68580" marT="0" marB="0" anchor="ctr"/>
                </a:tc>
                <a:tc>
                  <a:txBody>
                    <a:bodyPr/>
                    <a:lstStyle/>
                    <a:p>
                      <a:pPr lvl="1" algn="just"/>
                      <a:r>
                        <a:rPr kumimoji="0" lang="es-ES_tradnl" sz="1600" b="1" kern="1200" dirty="0" smtClean="0">
                          <a:solidFill>
                            <a:schemeClr val="dk1"/>
                          </a:solidFill>
                          <a:latin typeface="Arial" pitchFamily="34" charset="0"/>
                          <a:ea typeface="+mn-ea"/>
                          <a:cs typeface="Arial" pitchFamily="34" charset="0"/>
                        </a:rPr>
                        <a:t>2.9 = </a:t>
                      </a:r>
                      <a:endParaRPr lang="es-MX" sz="1600" dirty="0">
                        <a:latin typeface="Arial" pitchFamily="34" charset="0"/>
                        <a:cs typeface="Arial" pitchFamily="34" charset="0"/>
                      </a:endParaRPr>
                    </a:p>
                  </a:txBody>
                  <a:tcPr anchor="ctr"/>
                </a:tc>
              </a:tr>
              <a:tr h="500066">
                <a:tc>
                  <a:txBody>
                    <a:bodyPr/>
                    <a:lstStyle/>
                    <a:p>
                      <a:pPr algn="ctr">
                        <a:lnSpc>
                          <a:spcPct val="115000"/>
                        </a:lnSpc>
                        <a:spcAft>
                          <a:spcPts val="0"/>
                        </a:spcAft>
                      </a:pPr>
                      <a:r>
                        <a:rPr lang="es-ES_tradnl" sz="1600" dirty="0">
                          <a:latin typeface="Arial" pitchFamily="34" charset="0"/>
                          <a:ea typeface="Calibri"/>
                          <a:cs typeface="Arial" pitchFamily="34" charset="0"/>
                        </a:rPr>
                        <a:t>C</a:t>
                      </a:r>
                      <a:endParaRPr lang="es-MX" sz="1400" dirty="0">
                        <a:latin typeface="Arial" pitchFamily="34" charset="0"/>
                        <a:ea typeface="Calibri"/>
                        <a:cs typeface="Arial" pitchFamily="34" charset="0"/>
                      </a:endParaRPr>
                    </a:p>
                  </a:txBody>
                  <a:tcPr marL="68580" marR="68580" marT="0" marB="0" anchor="ctr"/>
                </a:tc>
                <a:tc>
                  <a:txBody>
                    <a:bodyPr/>
                    <a:lstStyle/>
                    <a:p>
                      <a:pPr lvl="1" algn="just"/>
                      <a:r>
                        <a:rPr kumimoji="0" lang="es-ES_tradnl" sz="1600" b="1" kern="1200" dirty="0" smtClean="0">
                          <a:solidFill>
                            <a:schemeClr val="dk1"/>
                          </a:solidFill>
                          <a:latin typeface="Arial" pitchFamily="34" charset="0"/>
                          <a:ea typeface="+mn-ea"/>
                          <a:cs typeface="Arial" pitchFamily="34" charset="0"/>
                        </a:rPr>
                        <a:t>0.0 = </a:t>
                      </a:r>
                      <a:endParaRPr lang="es-MX" sz="1600" dirty="0">
                        <a:latin typeface="Arial" pitchFamily="34" charset="0"/>
                        <a:cs typeface="Arial" pitchFamily="34" charset="0"/>
                      </a:endParaRPr>
                    </a:p>
                  </a:txBody>
                  <a:tcPr anchor="ctr"/>
                </a:tc>
              </a:tr>
            </a:tbl>
          </a:graphicData>
        </a:graphic>
      </p:graphicFrame>
      <p:sp>
        <p:nvSpPr>
          <p:cNvPr id="747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74753" name="Object 1"/>
          <p:cNvGraphicFramePr>
            <a:graphicFrameLocks noChangeAspect="1"/>
          </p:cNvGraphicFramePr>
          <p:nvPr/>
        </p:nvGraphicFramePr>
        <p:xfrm>
          <a:off x="5357818" y="3500438"/>
          <a:ext cx="1095375" cy="438150"/>
        </p:xfrm>
        <a:graphic>
          <a:graphicData uri="http://schemas.openxmlformats.org/presentationml/2006/ole">
            <p:oleObj spid="_x0000_s74753" name="Ecuación" r:id="rId3" imgW="888614" imgH="431613" progId="Equation.3">
              <p:embed/>
            </p:oleObj>
          </a:graphicData>
        </a:graphic>
      </p:graphicFrame>
      <p:sp>
        <p:nvSpPr>
          <p:cNvPr id="7475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74755" name="Object 3"/>
          <p:cNvGraphicFramePr>
            <a:graphicFrameLocks noChangeAspect="1"/>
          </p:cNvGraphicFramePr>
          <p:nvPr/>
        </p:nvGraphicFramePr>
        <p:xfrm>
          <a:off x="5357818" y="4000504"/>
          <a:ext cx="1085850" cy="438150"/>
        </p:xfrm>
        <a:graphic>
          <a:graphicData uri="http://schemas.openxmlformats.org/presentationml/2006/ole">
            <p:oleObj spid="_x0000_s74755" name="Ecuación" r:id="rId4" imgW="876300" imgH="431800" progId="Equation.3">
              <p:embed/>
            </p:oleObj>
          </a:graphicData>
        </a:graphic>
      </p:graphicFrame>
      <p:sp>
        <p:nvSpPr>
          <p:cNvPr id="7475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74757" name="Object 5"/>
          <p:cNvGraphicFramePr>
            <a:graphicFrameLocks noChangeAspect="1"/>
          </p:cNvGraphicFramePr>
          <p:nvPr/>
        </p:nvGraphicFramePr>
        <p:xfrm>
          <a:off x="5357818" y="4500570"/>
          <a:ext cx="1104900" cy="438150"/>
        </p:xfrm>
        <a:graphic>
          <a:graphicData uri="http://schemas.openxmlformats.org/presentationml/2006/ole">
            <p:oleObj spid="_x0000_s74757" name="Ecuación" r:id="rId5" imgW="876300" imgH="431800" progId="Equation.3">
              <p:embed/>
            </p:oleObj>
          </a:graphicData>
        </a:graphic>
      </p:graphicFrame>
      <p:sp>
        <p:nvSpPr>
          <p:cNvPr id="14" name="13 CuadroTexto"/>
          <p:cNvSpPr txBox="1"/>
          <p:nvPr/>
        </p:nvSpPr>
        <p:spPr>
          <a:xfrm>
            <a:off x="928662" y="5286388"/>
            <a:ext cx="7429552" cy="1261884"/>
          </a:xfrm>
          <a:prstGeom prst="rect">
            <a:avLst/>
          </a:prstGeom>
          <a:noFill/>
        </p:spPr>
        <p:txBody>
          <a:bodyPr wrap="square" rtlCol="0">
            <a:spAutoFit/>
          </a:bodyPr>
          <a:lstStyle/>
          <a:p>
            <a:pPr algn="just"/>
            <a:r>
              <a:rPr lang="es-ES_tradnl" sz="1900" dirty="0" smtClean="0">
                <a:latin typeface="Arial" pitchFamily="34" charset="0"/>
                <a:cs typeface="Arial" pitchFamily="34" charset="0"/>
              </a:rPr>
              <a:t>Estos resultados significan que alcanzar 1% del objetivo promocional cuesta 2.3% y 2.9% más en los sistemas A y B, respectivamente, que en el C.</a:t>
            </a:r>
            <a:r>
              <a:rPr lang="es-MX" sz="1900" dirty="0" smtClean="0">
                <a:latin typeface="Arial" pitchFamily="34" charset="0"/>
                <a:cs typeface="Arial" pitchFamily="34" charset="0"/>
              </a:rPr>
              <a:t> </a:t>
            </a:r>
            <a:r>
              <a:rPr lang="es-ES_tradnl" sz="1900" dirty="0" smtClean="0">
                <a:latin typeface="Arial" pitchFamily="34" charset="0"/>
                <a:cs typeface="Arial" pitchFamily="34" charset="0"/>
              </a:rPr>
              <a:t>El cuadro 1.5.4 muestra estos resultados.</a:t>
            </a:r>
            <a:endParaRPr lang="es-MX" sz="1900" dirty="0" smtClean="0">
              <a:latin typeface="Arial" pitchFamily="34" charset="0"/>
              <a:cs typeface="Arial" pitchFamily="34" charset="0"/>
            </a:endParaRPr>
          </a:p>
        </p:txBody>
      </p:sp>
      <p:sp>
        <p:nvSpPr>
          <p:cNvPr id="15" name="1 Título"/>
          <p:cNvSpPr>
            <a:spLocks noGrp="1"/>
          </p:cNvSpPr>
          <p:nvPr>
            <p:ph type="title"/>
          </p:nvPr>
        </p:nvSpPr>
        <p:spPr>
          <a:xfrm>
            <a:off x="2714612"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13" name="12 Imagen" descr="estrellas (26).gif"/>
          <p:cNvPicPr>
            <a:picLocks noChangeAspect="1"/>
          </p:cNvPicPr>
          <p:nvPr/>
        </p:nvPicPr>
        <p:blipFill>
          <a:blip r:embed="rId6"/>
          <a:stretch>
            <a:fillRect/>
          </a:stretch>
        </p:blipFill>
        <p:spPr>
          <a:xfrm>
            <a:off x="1071538" y="142852"/>
            <a:ext cx="1071570" cy="857256"/>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143108" y="1071546"/>
            <a:ext cx="4929222" cy="646331"/>
          </a:xfrm>
          <a:prstGeom prst="rect">
            <a:avLst/>
          </a:prstGeom>
          <a:noFill/>
        </p:spPr>
        <p:txBody>
          <a:bodyPr wrap="square" rtlCol="0">
            <a:spAutoFit/>
          </a:bodyPr>
          <a:lstStyle/>
          <a:p>
            <a:pPr algn="ctr"/>
            <a:r>
              <a:rPr lang="es-ES_tradnl" b="1" dirty="0" smtClean="0">
                <a:latin typeface="Arial" pitchFamily="34" charset="0"/>
                <a:cs typeface="Arial" pitchFamily="34" charset="0"/>
              </a:rPr>
              <a:t>Cuadro 1.5.4.</a:t>
            </a:r>
            <a:endParaRPr lang="es-MX" dirty="0" smtClean="0">
              <a:latin typeface="Arial" pitchFamily="34" charset="0"/>
              <a:cs typeface="Arial" pitchFamily="34" charset="0"/>
            </a:endParaRPr>
          </a:p>
          <a:p>
            <a:pPr algn="ctr"/>
            <a:r>
              <a:rPr lang="es-ES_tradnl" b="1" dirty="0" smtClean="0">
                <a:latin typeface="Arial" pitchFamily="34" charset="0"/>
                <a:cs typeface="Arial" pitchFamily="34" charset="0"/>
              </a:rPr>
              <a:t>Diferencias en valores relativos (DVR)</a:t>
            </a:r>
            <a:endParaRPr lang="es-MX" dirty="0" smtClean="0">
              <a:latin typeface="Arial" pitchFamily="34" charset="0"/>
              <a:cs typeface="Arial" pitchFamily="34" charset="0"/>
            </a:endParaRPr>
          </a:p>
        </p:txBody>
      </p:sp>
      <p:graphicFrame>
        <p:nvGraphicFramePr>
          <p:cNvPr id="6" name="5 Tabla"/>
          <p:cNvGraphicFramePr>
            <a:graphicFrameLocks noGrp="1"/>
          </p:cNvGraphicFramePr>
          <p:nvPr/>
        </p:nvGraphicFramePr>
        <p:xfrm>
          <a:off x="928662" y="1643050"/>
          <a:ext cx="7215234" cy="1715760"/>
        </p:xfrm>
        <a:graphic>
          <a:graphicData uri="http://schemas.openxmlformats.org/drawingml/2006/table">
            <a:tbl>
              <a:tblPr firstRow="1" bandRow="1">
                <a:tableStyleId>{5C22544A-7EE6-4342-B048-85BDC9FD1C3A}</a:tableStyleId>
              </a:tblPr>
              <a:tblGrid>
                <a:gridCol w="1714510"/>
                <a:gridCol w="1143008"/>
                <a:gridCol w="1214446"/>
                <a:gridCol w="1143008"/>
                <a:gridCol w="1071570"/>
                <a:gridCol w="928692"/>
              </a:tblGrid>
              <a:tr h="603240">
                <a:tc>
                  <a:txBody>
                    <a:bodyPr/>
                    <a:lstStyle/>
                    <a:p>
                      <a:endParaRPr lang="es-MX" dirty="0"/>
                    </a:p>
                  </a:txBody>
                  <a:tcPr/>
                </a:tc>
                <a:tc>
                  <a:txBody>
                    <a:bodyPr/>
                    <a:lstStyle/>
                    <a:p>
                      <a:pPr algn="ctr">
                        <a:lnSpc>
                          <a:spcPct val="115000"/>
                        </a:lnSpc>
                        <a:spcAft>
                          <a:spcPts val="0"/>
                        </a:spcAft>
                      </a:pPr>
                      <a:r>
                        <a:rPr lang="es-ES_tradnl" sz="1600" dirty="0" err="1">
                          <a:latin typeface="Arial"/>
                          <a:ea typeface="Calibri"/>
                          <a:cs typeface="Times New Roman"/>
                        </a:rPr>
                        <a:t>Obj</a:t>
                      </a:r>
                      <a:r>
                        <a:rPr lang="es-ES_tradnl" sz="1600" dirty="0">
                          <a:latin typeface="Arial"/>
                          <a:ea typeface="Calibri"/>
                          <a:cs typeface="Times New Roman"/>
                        </a:rPr>
                        <a:t>. 1</a:t>
                      </a:r>
                      <a:endParaRPr lang="es-MX"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600" dirty="0" err="1">
                          <a:latin typeface="Arial"/>
                          <a:ea typeface="Calibri"/>
                          <a:cs typeface="Times New Roman"/>
                        </a:rPr>
                        <a:t>Obj</a:t>
                      </a:r>
                      <a:r>
                        <a:rPr lang="es-ES_tradnl" sz="1600" dirty="0">
                          <a:latin typeface="Arial"/>
                          <a:ea typeface="Calibri"/>
                          <a:cs typeface="Times New Roman"/>
                        </a:rPr>
                        <a:t>. 2.1</a:t>
                      </a:r>
                      <a:endParaRPr lang="es-MX"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600" dirty="0" err="1">
                          <a:latin typeface="Arial"/>
                          <a:ea typeface="Calibri"/>
                          <a:cs typeface="Times New Roman"/>
                        </a:rPr>
                        <a:t>Obj</a:t>
                      </a:r>
                      <a:r>
                        <a:rPr lang="es-ES_tradnl" sz="1600" dirty="0">
                          <a:latin typeface="Arial"/>
                          <a:ea typeface="Calibri"/>
                          <a:cs typeface="Times New Roman"/>
                        </a:rPr>
                        <a:t>. 2.2</a:t>
                      </a:r>
                      <a:endParaRPr lang="es-MX"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600" dirty="0">
                          <a:latin typeface="Arial"/>
                          <a:ea typeface="Calibri"/>
                          <a:cs typeface="Times New Roman"/>
                        </a:rPr>
                        <a:t>Obj.2</a:t>
                      </a:r>
                      <a:endParaRPr lang="es-MX"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600" b="1" dirty="0" err="1">
                          <a:latin typeface="Arial"/>
                          <a:ea typeface="Calibri"/>
                          <a:cs typeface="Times New Roman"/>
                        </a:rPr>
                        <a:t>Obj</a:t>
                      </a:r>
                      <a:r>
                        <a:rPr lang="es-ES_tradnl" sz="1600" b="1" dirty="0">
                          <a:latin typeface="Arial"/>
                          <a:ea typeface="Calibri"/>
                          <a:cs typeface="Times New Roman"/>
                        </a:rPr>
                        <a:t>. 3</a:t>
                      </a:r>
                      <a:endParaRPr lang="es-MX" sz="1400" dirty="0">
                        <a:latin typeface="Calibri"/>
                        <a:ea typeface="Calibri"/>
                        <a:cs typeface="Times New Roman"/>
                      </a:endParaRPr>
                    </a:p>
                  </a:txBody>
                  <a:tcPr marL="68580" marR="68580" marT="0" marB="0" anchor="ctr"/>
                </a:tc>
              </a:tr>
              <a:tr h="370840">
                <a:tc>
                  <a:txBody>
                    <a:bodyPr/>
                    <a:lstStyle/>
                    <a:p>
                      <a:pPr algn="ctr">
                        <a:lnSpc>
                          <a:spcPct val="115000"/>
                        </a:lnSpc>
                        <a:spcAft>
                          <a:spcPts val="0"/>
                        </a:spcAft>
                      </a:pPr>
                      <a:r>
                        <a:rPr lang="es-ES_tradnl" sz="1600" dirty="0">
                          <a:latin typeface="Arial"/>
                          <a:ea typeface="Calibri"/>
                          <a:cs typeface="Times New Roman"/>
                        </a:rPr>
                        <a:t>A</a:t>
                      </a:r>
                      <a:endParaRPr lang="es-MX"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600">
                          <a:latin typeface="Arial"/>
                          <a:ea typeface="Calibri"/>
                          <a:cs typeface="Times New Roman"/>
                        </a:rPr>
                        <a:t>0.0</a:t>
                      </a:r>
                      <a:endParaRPr lang="es-MX" sz="140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600" dirty="0">
                          <a:latin typeface="Arial"/>
                          <a:ea typeface="Calibri"/>
                          <a:cs typeface="Times New Roman"/>
                        </a:rPr>
                        <a:t>7.5</a:t>
                      </a:r>
                      <a:endParaRPr lang="es-MX"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600">
                          <a:latin typeface="Arial"/>
                          <a:ea typeface="Calibri"/>
                          <a:cs typeface="Times New Roman"/>
                        </a:rPr>
                        <a:t>29.9</a:t>
                      </a:r>
                      <a:endParaRPr lang="es-MX" sz="140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600">
                          <a:latin typeface="Arial"/>
                          <a:ea typeface="Calibri"/>
                          <a:cs typeface="Times New Roman"/>
                        </a:rPr>
                        <a:t>12.1</a:t>
                      </a:r>
                      <a:endParaRPr lang="es-MX" sz="140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600" b="1" dirty="0">
                          <a:latin typeface="Arial"/>
                          <a:ea typeface="Calibri"/>
                          <a:cs typeface="Times New Roman"/>
                        </a:rPr>
                        <a:t>2.3</a:t>
                      </a:r>
                      <a:endParaRPr lang="es-MX" sz="1400" dirty="0">
                        <a:latin typeface="Calibri"/>
                        <a:ea typeface="Calibri"/>
                        <a:cs typeface="Times New Roman"/>
                      </a:endParaRPr>
                    </a:p>
                  </a:txBody>
                  <a:tcPr marL="68580" marR="68580" marT="0" marB="0" anchor="ctr"/>
                </a:tc>
              </a:tr>
              <a:tr h="370840">
                <a:tc>
                  <a:txBody>
                    <a:bodyPr/>
                    <a:lstStyle/>
                    <a:p>
                      <a:pPr algn="ctr">
                        <a:lnSpc>
                          <a:spcPct val="115000"/>
                        </a:lnSpc>
                        <a:spcAft>
                          <a:spcPts val="0"/>
                        </a:spcAft>
                      </a:pPr>
                      <a:r>
                        <a:rPr lang="es-ES_tradnl" sz="1600">
                          <a:latin typeface="Arial"/>
                          <a:ea typeface="Calibri"/>
                          <a:cs typeface="Times New Roman"/>
                        </a:rPr>
                        <a:t>B</a:t>
                      </a:r>
                      <a:endParaRPr lang="es-MX" sz="140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600">
                          <a:latin typeface="Arial"/>
                          <a:ea typeface="Calibri"/>
                          <a:cs typeface="Times New Roman"/>
                        </a:rPr>
                        <a:t>13.6</a:t>
                      </a:r>
                      <a:endParaRPr lang="es-MX" sz="140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600">
                          <a:latin typeface="Arial"/>
                          <a:ea typeface="Calibri"/>
                          <a:cs typeface="Times New Roman"/>
                        </a:rPr>
                        <a:t>10.8</a:t>
                      </a:r>
                      <a:endParaRPr lang="es-MX" sz="140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600">
                          <a:latin typeface="Arial"/>
                          <a:ea typeface="Calibri"/>
                          <a:cs typeface="Times New Roman"/>
                        </a:rPr>
                        <a:t>0.0</a:t>
                      </a:r>
                      <a:endParaRPr lang="es-MX" sz="140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600">
                          <a:latin typeface="Arial"/>
                          <a:ea typeface="Calibri"/>
                          <a:cs typeface="Times New Roman"/>
                        </a:rPr>
                        <a:t>0.0</a:t>
                      </a:r>
                      <a:endParaRPr lang="es-MX" sz="140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600" b="1">
                          <a:latin typeface="Arial"/>
                          <a:ea typeface="Calibri"/>
                          <a:cs typeface="Times New Roman"/>
                        </a:rPr>
                        <a:t>2.9</a:t>
                      </a:r>
                      <a:endParaRPr lang="es-MX" sz="1400">
                        <a:latin typeface="Calibri"/>
                        <a:ea typeface="Calibri"/>
                        <a:cs typeface="Times New Roman"/>
                      </a:endParaRPr>
                    </a:p>
                  </a:txBody>
                  <a:tcPr marL="68580" marR="68580" marT="0" marB="0" anchor="ctr"/>
                </a:tc>
              </a:tr>
              <a:tr h="370840">
                <a:tc>
                  <a:txBody>
                    <a:bodyPr/>
                    <a:lstStyle/>
                    <a:p>
                      <a:pPr algn="ctr">
                        <a:lnSpc>
                          <a:spcPct val="115000"/>
                        </a:lnSpc>
                        <a:spcAft>
                          <a:spcPts val="0"/>
                        </a:spcAft>
                      </a:pPr>
                      <a:r>
                        <a:rPr lang="es-ES_tradnl" sz="1600">
                          <a:latin typeface="Arial"/>
                          <a:ea typeface="Calibri"/>
                          <a:cs typeface="Times New Roman"/>
                        </a:rPr>
                        <a:t>C</a:t>
                      </a:r>
                      <a:endParaRPr lang="es-MX" sz="140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600">
                          <a:latin typeface="Arial"/>
                          <a:ea typeface="Calibri"/>
                          <a:cs typeface="Times New Roman"/>
                        </a:rPr>
                        <a:t>5.9</a:t>
                      </a:r>
                      <a:endParaRPr lang="es-MX" sz="140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600" dirty="0">
                          <a:latin typeface="Arial"/>
                          <a:ea typeface="Calibri"/>
                          <a:cs typeface="Times New Roman"/>
                        </a:rPr>
                        <a:t>0.0</a:t>
                      </a:r>
                      <a:endParaRPr lang="es-MX"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600">
                          <a:latin typeface="Arial"/>
                          <a:ea typeface="Calibri"/>
                          <a:cs typeface="Times New Roman"/>
                        </a:rPr>
                        <a:t>20.3</a:t>
                      </a:r>
                      <a:endParaRPr lang="es-MX" sz="140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600">
                          <a:latin typeface="Arial"/>
                          <a:ea typeface="Calibri"/>
                          <a:cs typeface="Times New Roman"/>
                        </a:rPr>
                        <a:t>4.1</a:t>
                      </a:r>
                      <a:endParaRPr lang="es-MX" sz="140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600" b="1" dirty="0">
                          <a:latin typeface="Arial"/>
                          <a:ea typeface="Calibri"/>
                          <a:cs typeface="Times New Roman"/>
                        </a:rPr>
                        <a:t>0.0</a:t>
                      </a:r>
                      <a:endParaRPr lang="es-MX" sz="1400" dirty="0">
                        <a:latin typeface="Calibri"/>
                        <a:ea typeface="Calibri"/>
                        <a:cs typeface="Times New Roman"/>
                      </a:endParaRPr>
                    </a:p>
                  </a:txBody>
                  <a:tcPr marL="68580" marR="68580" marT="0" marB="0" anchor="ctr"/>
                </a:tc>
              </a:tr>
            </a:tbl>
          </a:graphicData>
        </a:graphic>
      </p:graphicFrame>
      <p:cxnSp>
        <p:nvCxnSpPr>
          <p:cNvPr id="8" name="7 Conector recto"/>
          <p:cNvCxnSpPr/>
          <p:nvPr/>
        </p:nvCxnSpPr>
        <p:spPr>
          <a:xfrm>
            <a:off x="928662" y="1643050"/>
            <a:ext cx="1714512" cy="571504"/>
          </a:xfrm>
          <a:prstGeom prst="line">
            <a:avLst/>
          </a:prstGeom>
        </p:spPr>
        <p:style>
          <a:lnRef idx="1">
            <a:schemeClr val="accent2"/>
          </a:lnRef>
          <a:fillRef idx="0">
            <a:schemeClr val="accent2"/>
          </a:fillRef>
          <a:effectRef idx="0">
            <a:schemeClr val="accent2"/>
          </a:effectRef>
          <a:fontRef idx="minor">
            <a:schemeClr val="tx1"/>
          </a:fontRef>
        </p:style>
      </p:cxnSp>
      <p:sp>
        <p:nvSpPr>
          <p:cNvPr id="9" name="8 CuadroTexto"/>
          <p:cNvSpPr txBox="1"/>
          <p:nvPr/>
        </p:nvSpPr>
        <p:spPr>
          <a:xfrm>
            <a:off x="2143108" y="1643050"/>
            <a:ext cx="642942" cy="615553"/>
          </a:xfrm>
          <a:prstGeom prst="rect">
            <a:avLst/>
          </a:prstGeom>
          <a:noFill/>
        </p:spPr>
        <p:txBody>
          <a:bodyPr wrap="square" rtlCol="0">
            <a:spAutoFit/>
          </a:bodyPr>
          <a:lstStyle/>
          <a:p>
            <a:r>
              <a:rPr lang="es-ES_tradnl" sz="1600" i="1" dirty="0" smtClean="0">
                <a:latin typeface="Arial" pitchFamily="34" charset="0"/>
                <a:cs typeface="Arial" pitchFamily="34" charset="0"/>
              </a:rPr>
              <a:t>DVR</a:t>
            </a:r>
            <a:endParaRPr lang="es-MX" sz="1600" dirty="0" smtClean="0">
              <a:latin typeface="Arial" pitchFamily="34" charset="0"/>
              <a:cs typeface="Arial" pitchFamily="34" charset="0"/>
            </a:endParaRPr>
          </a:p>
          <a:p>
            <a:endParaRPr lang="es-MX" dirty="0"/>
          </a:p>
        </p:txBody>
      </p:sp>
      <p:sp>
        <p:nvSpPr>
          <p:cNvPr id="10" name="9 CuadroTexto"/>
          <p:cNvSpPr txBox="1"/>
          <p:nvPr/>
        </p:nvSpPr>
        <p:spPr>
          <a:xfrm>
            <a:off x="928662" y="1928802"/>
            <a:ext cx="1285884" cy="369332"/>
          </a:xfrm>
          <a:prstGeom prst="rect">
            <a:avLst/>
          </a:prstGeom>
          <a:noFill/>
        </p:spPr>
        <p:txBody>
          <a:bodyPr wrap="square" rtlCol="0">
            <a:spAutoFit/>
          </a:bodyPr>
          <a:lstStyle/>
          <a:p>
            <a:r>
              <a:rPr lang="es-ES_tradnl" dirty="0" smtClean="0">
                <a:latin typeface="Arial" pitchFamily="34" charset="0"/>
                <a:cs typeface="Arial" pitchFamily="34" charset="0"/>
              </a:rPr>
              <a:t>Sistemas</a:t>
            </a:r>
            <a:endParaRPr lang="es-MX" dirty="0">
              <a:latin typeface="Arial" pitchFamily="34" charset="0"/>
              <a:cs typeface="Arial" pitchFamily="34" charset="0"/>
            </a:endParaRPr>
          </a:p>
        </p:txBody>
      </p:sp>
      <p:sp>
        <p:nvSpPr>
          <p:cNvPr id="11" name="10 CuadroTexto"/>
          <p:cNvSpPr txBox="1"/>
          <p:nvPr/>
        </p:nvSpPr>
        <p:spPr>
          <a:xfrm>
            <a:off x="1071538" y="3500438"/>
            <a:ext cx="7215238" cy="830997"/>
          </a:xfrm>
          <a:prstGeom prst="rect">
            <a:avLst/>
          </a:prstGeom>
          <a:noFill/>
        </p:spPr>
        <p:txBody>
          <a:bodyPr wrap="square" rtlCol="0">
            <a:spAutoFit/>
          </a:bodyPr>
          <a:lstStyle/>
          <a:p>
            <a:pPr algn="just"/>
            <a:r>
              <a:rPr lang="es-ES_tradnl" sz="1600" b="1" dirty="0" smtClean="0">
                <a:latin typeface="Arial" pitchFamily="34" charset="0"/>
                <a:cs typeface="Arial" pitchFamily="34" charset="0"/>
              </a:rPr>
              <a:t>Nota: La ecuación n° 1 se aplica a cada “celda” en cada objetivo. Los cálculos se hacen verticalmente. Véase el ejemplo (N. del Co). Trabajar columna por columna.</a:t>
            </a:r>
            <a:endParaRPr lang="es-MX" sz="1600" dirty="0" smtClean="0">
              <a:latin typeface="Arial" pitchFamily="34" charset="0"/>
              <a:cs typeface="Arial" pitchFamily="34" charset="0"/>
            </a:endParaRPr>
          </a:p>
        </p:txBody>
      </p:sp>
      <p:sp>
        <p:nvSpPr>
          <p:cNvPr id="12" name="11 CuadroTexto"/>
          <p:cNvSpPr txBox="1"/>
          <p:nvPr/>
        </p:nvSpPr>
        <p:spPr>
          <a:xfrm>
            <a:off x="857224" y="4857760"/>
            <a:ext cx="7500990" cy="1261884"/>
          </a:xfrm>
          <a:prstGeom prst="rect">
            <a:avLst/>
          </a:prstGeom>
          <a:noFill/>
        </p:spPr>
        <p:txBody>
          <a:bodyPr wrap="square" rtlCol="0">
            <a:spAutoFit/>
          </a:bodyPr>
          <a:lstStyle/>
          <a:p>
            <a:pPr algn="just"/>
            <a:r>
              <a:rPr lang="es-ES_tradnl" sz="1900" b="1" dirty="0" smtClean="0">
                <a:latin typeface="Arial" pitchFamily="34" charset="0"/>
                <a:cs typeface="Arial" pitchFamily="34" charset="0"/>
              </a:rPr>
              <a:t>m) Relaciones costo-efectividad de los sistemas</a:t>
            </a:r>
            <a:endParaRPr lang="es-MX" sz="1900" dirty="0" smtClean="0">
              <a:latin typeface="Arial" pitchFamily="34" charset="0"/>
              <a:cs typeface="Arial" pitchFamily="34" charset="0"/>
            </a:endParaRPr>
          </a:p>
          <a:p>
            <a:pPr algn="just"/>
            <a:r>
              <a:rPr lang="es-ES_tradnl" sz="1900" b="1" dirty="0" smtClean="0">
                <a:latin typeface="Arial" pitchFamily="34" charset="0"/>
                <a:cs typeface="Arial" pitchFamily="34" charset="0"/>
              </a:rPr>
              <a:t> </a:t>
            </a:r>
            <a:endParaRPr lang="es-MX" sz="1900" dirty="0" smtClean="0">
              <a:latin typeface="Arial" pitchFamily="34" charset="0"/>
              <a:cs typeface="Arial" pitchFamily="34" charset="0"/>
            </a:endParaRPr>
          </a:p>
          <a:p>
            <a:pPr algn="just"/>
            <a:r>
              <a:rPr lang="es-ES_tradnl" sz="1900" dirty="0" smtClean="0">
                <a:latin typeface="Arial" pitchFamily="34" charset="0"/>
                <a:cs typeface="Arial" pitchFamily="34" charset="0"/>
              </a:rPr>
              <a:t>El análisis efectuado busca determinar </a:t>
            </a:r>
            <a:r>
              <a:rPr lang="es-ES_tradnl" sz="1900" b="1" dirty="0" smtClean="0">
                <a:latin typeface="Arial" pitchFamily="34" charset="0"/>
                <a:cs typeface="Arial" pitchFamily="34" charset="0"/>
              </a:rPr>
              <a:t>cuál es el sistema</a:t>
            </a:r>
            <a:r>
              <a:rPr lang="es-ES_tradnl" sz="1900" dirty="0" smtClean="0">
                <a:latin typeface="Arial" pitchFamily="34" charset="0"/>
                <a:cs typeface="Arial" pitchFamily="34" charset="0"/>
              </a:rPr>
              <a:t> que optimiza la relación costo-efectividad, </a:t>
            </a:r>
            <a:endParaRPr lang="es-MX" sz="1900" dirty="0" smtClean="0">
              <a:latin typeface="Arial" pitchFamily="34" charset="0"/>
              <a:cs typeface="Arial" pitchFamily="34" charset="0"/>
            </a:endParaRPr>
          </a:p>
        </p:txBody>
      </p:sp>
      <p:sp>
        <p:nvSpPr>
          <p:cNvPr id="14" name="1 Título"/>
          <p:cNvSpPr>
            <a:spLocks noGrp="1"/>
          </p:cNvSpPr>
          <p:nvPr>
            <p:ph type="title"/>
          </p:nvPr>
        </p:nvSpPr>
        <p:spPr>
          <a:xfrm>
            <a:off x="0"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13" name="12 Imagen" descr="gifs-estrellas.gif"/>
          <p:cNvPicPr>
            <a:picLocks noChangeAspect="1"/>
          </p:cNvPicPr>
          <p:nvPr/>
        </p:nvPicPr>
        <p:blipFill>
          <a:blip r:embed="rId2"/>
          <a:stretch>
            <a:fillRect/>
          </a:stretch>
        </p:blipFill>
        <p:spPr>
          <a:xfrm>
            <a:off x="7286644" y="214290"/>
            <a:ext cx="1319431" cy="1262064"/>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714348" y="1142984"/>
            <a:ext cx="7858180" cy="3308598"/>
          </a:xfrm>
          <a:prstGeom prst="rect">
            <a:avLst/>
          </a:prstGeom>
          <a:noFill/>
        </p:spPr>
        <p:txBody>
          <a:bodyPr wrap="square" rtlCol="0">
            <a:spAutoFit/>
          </a:bodyPr>
          <a:lstStyle/>
          <a:p>
            <a:pPr algn="just"/>
            <a:r>
              <a:rPr lang="es-ES_tradnl" sz="1900" dirty="0" smtClean="0">
                <a:latin typeface="Arial" pitchFamily="34" charset="0"/>
                <a:cs typeface="Arial" pitchFamily="34" charset="0"/>
              </a:rPr>
              <a:t>esto es, qué alternativa requiere del </a:t>
            </a:r>
            <a:r>
              <a:rPr lang="es-ES_tradnl" sz="1900" b="1" dirty="0" smtClean="0">
                <a:latin typeface="Arial" pitchFamily="34" charset="0"/>
                <a:cs typeface="Arial" pitchFamily="34" charset="0"/>
              </a:rPr>
              <a:t>mínimo costo para producir 1% de impacto o grado de alcance de los objetivos.</a:t>
            </a:r>
          </a:p>
          <a:p>
            <a:pPr algn="just"/>
            <a:endParaRPr lang="es-ES_tradnl" sz="1900" b="1" dirty="0" smtClean="0">
              <a:latin typeface="Arial" pitchFamily="34" charset="0"/>
              <a:cs typeface="Arial" pitchFamily="34" charset="0"/>
            </a:endParaRPr>
          </a:p>
          <a:p>
            <a:pPr algn="just"/>
            <a:endParaRPr lang="es-ES_tradnl" sz="1900" b="1" dirty="0" smtClean="0">
              <a:latin typeface="Arial" pitchFamily="34" charset="0"/>
              <a:cs typeface="Arial" pitchFamily="34" charset="0"/>
            </a:endParaRPr>
          </a:p>
          <a:p>
            <a:pPr algn="just"/>
            <a:r>
              <a:rPr lang="es-ES_tradnl" sz="1900" b="1" dirty="0" smtClean="0">
                <a:latin typeface="Arial" pitchFamily="34" charset="0"/>
                <a:cs typeface="Arial" pitchFamily="34" charset="0"/>
              </a:rPr>
              <a:t>Procedimiento a seguir en el Cuadro 1.5.4, para obtener el Cuadro 1.5.5</a:t>
            </a:r>
            <a:endParaRPr lang="es-MX" sz="1900" dirty="0" smtClean="0">
              <a:latin typeface="Arial" pitchFamily="34" charset="0"/>
              <a:cs typeface="Arial" pitchFamily="34" charset="0"/>
            </a:endParaRPr>
          </a:p>
          <a:p>
            <a:pPr algn="just"/>
            <a:r>
              <a:rPr lang="es-ES_tradnl" sz="1900" b="1" dirty="0" smtClean="0">
                <a:latin typeface="Arial" pitchFamily="34" charset="0"/>
                <a:cs typeface="Arial" pitchFamily="34" charset="0"/>
              </a:rPr>
              <a:t> </a:t>
            </a:r>
            <a:endParaRPr lang="es-MX" sz="1900" dirty="0" smtClean="0">
              <a:latin typeface="Arial" pitchFamily="34" charset="0"/>
              <a:cs typeface="Arial" pitchFamily="34" charset="0"/>
            </a:endParaRPr>
          </a:p>
          <a:p>
            <a:pPr lvl="1" algn="just"/>
            <a:r>
              <a:rPr lang="es-ES_tradnl" sz="1900" dirty="0" smtClean="0">
                <a:latin typeface="Arial" pitchFamily="34" charset="0"/>
                <a:cs typeface="Arial" pitchFamily="34" charset="0"/>
              </a:rPr>
              <a:t>                        </a:t>
            </a:r>
            <a:r>
              <a:rPr lang="es-ES_tradnl" sz="1900" b="1" dirty="0" smtClean="0">
                <a:latin typeface="Arial" pitchFamily="34" charset="0"/>
                <a:cs typeface="Arial" pitchFamily="34" charset="0"/>
              </a:rPr>
              <a:t>Sumando por filas los resultados obtenidos</a:t>
            </a:r>
            <a:r>
              <a:rPr lang="es-ES_tradnl" sz="1900" dirty="0" smtClean="0">
                <a:latin typeface="Arial" pitchFamily="34" charset="0"/>
                <a:cs typeface="Arial" pitchFamily="34" charset="0"/>
              </a:rPr>
              <a:t> en el cuadro anterior, </a:t>
            </a:r>
            <a:r>
              <a:rPr lang="es-ES_tradnl" sz="1900" b="1" dirty="0" smtClean="0">
                <a:latin typeface="Arial" pitchFamily="34" charset="0"/>
                <a:cs typeface="Arial" pitchFamily="34" charset="0"/>
              </a:rPr>
              <a:t>los totales de los sistemas </a:t>
            </a:r>
            <a:r>
              <a:rPr lang="es-ES_tradnl" sz="1900" dirty="0" smtClean="0">
                <a:latin typeface="Arial" pitchFamily="34" charset="0"/>
                <a:cs typeface="Arial" pitchFamily="34" charset="0"/>
              </a:rPr>
              <a:t>permiten establecer </a:t>
            </a:r>
            <a:r>
              <a:rPr lang="es-ES_tradnl" sz="1900" b="1" dirty="0" smtClean="0">
                <a:latin typeface="Arial" pitchFamily="34" charset="0"/>
                <a:cs typeface="Arial" pitchFamily="34" charset="0"/>
              </a:rPr>
              <a:t>su orden de rango de los grados de eficiencia y eficacia.</a:t>
            </a:r>
            <a:endParaRPr lang="es-MX" sz="1900" dirty="0" smtClean="0">
              <a:latin typeface="Arial" pitchFamily="34" charset="0"/>
              <a:cs typeface="Arial" pitchFamily="34" charset="0"/>
            </a:endParaRPr>
          </a:p>
        </p:txBody>
      </p:sp>
      <p:graphicFrame>
        <p:nvGraphicFramePr>
          <p:cNvPr id="6" name="5 Tabla"/>
          <p:cNvGraphicFramePr>
            <a:graphicFrameLocks noGrp="1"/>
          </p:cNvGraphicFramePr>
          <p:nvPr/>
        </p:nvGraphicFramePr>
        <p:xfrm>
          <a:off x="2500298" y="4929198"/>
          <a:ext cx="6143668" cy="998982"/>
        </p:xfrm>
        <a:graphic>
          <a:graphicData uri="http://schemas.openxmlformats.org/drawingml/2006/table">
            <a:tbl>
              <a:tblPr firstRow="1" bandRow="1">
                <a:tableStyleId>{5C22544A-7EE6-4342-B048-85BDC9FD1C3A}</a:tableStyleId>
              </a:tblPr>
              <a:tblGrid>
                <a:gridCol w="3003571"/>
                <a:gridCol w="3140097"/>
              </a:tblGrid>
              <a:tr h="834707">
                <a:tc>
                  <a:txBody>
                    <a:bodyPr/>
                    <a:lstStyle/>
                    <a:p>
                      <a:pPr algn="ctr">
                        <a:lnSpc>
                          <a:spcPct val="115000"/>
                        </a:lnSpc>
                        <a:spcAft>
                          <a:spcPts val="0"/>
                        </a:spcAft>
                      </a:pPr>
                      <a:r>
                        <a:rPr lang="es-ES_tradnl" sz="1900" b="1" dirty="0" smtClean="0">
                          <a:solidFill>
                            <a:schemeClr val="tx1"/>
                          </a:solidFill>
                          <a:latin typeface="Arial"/>
                          <a:ea typeface="Calibri"/>
                          <a:cs typeface="Times New Roman"/>
                        </a:rPr>
                        <a:t>El </a:t>
                      </a:r>
                      <a:r>
                        <a:rPr lang="es-ES_tradnl" sz="1900" b="1" dirty="0">
                          <a:solidFill>
                            <a:schemeClr val="tx1"/>
                          </a:solidFill>
                          <a:latin typeface="Arial"/>
                          <a:ea typeface="Calibri"/>
                          <a:cs typeface="Times New Roman"/>
                        </a:rPr>
                        <a:t>cuadro 1.5.5 </a:t>
                      </a:r>
                      <a:endParaRPr lang="es-ES_tradnl" sz="1900" b="1" dirty="0" smtClean="0">
                        <a:solidFill>
                          <a:schemeClr val="tx1"/>
                        </a:solidFill>
                        <a:latin typeface="Arial"/>
                        <a:ea typeface="Calibri"/>
                        <a:cs typeface="Times New Roman"/>
                      </a:endParaRPr>
                    </a:p>
                    <a:p>
                      <a:pPr algn="ctr">
                        <a:lnSpc>
                          <a:spcPct val="115000"/>
                        </a:lnSpc>
                        <a:spcAft>
                          <a:spcPts val="0"/>
                        </a:spcAft>
                      </a:pPr>
                      <a:r>
                        <a:rPr lang="es-ES_tradnl" sz="1900" b="1" dirty="0" smtClean="0">
                          <a:solidFill>
                            <a:schemeClr val="tx1"/>
                          </a:solidFill>
                          <a:latin typeface="Arial"/>
                          <a:ea typeface="Calibri"/>
                          <a:cs typeface="Times New Roman"/>
                        </a:rPr>
                        <a:t>muestra </a:t>
                      </a:r>
                      <a:r>
                        <a:rPr lang="es-ES_tradnl" sz="1900" b="1" dirty="0">
                          <a:solidFill>
                            <a:schemeClr val="tx1"/>
                          </a:solidFill>
                          <a:latin typeface="Arial"/>
                          <a:ea typeface="Calibri"/>
                          <a:cs typeface="Times New Roman"/>
                        </a:rPr>
                        <a:t>lo dicho.</a:t>
                      </a:r>
                      <a:endParaRPr lang="es-MX" sz="1900" dirty="0">
                        <a:solidFill>
                          <a:schemeClr val="tx1"/>
                        </a:solidFill>
                        <a:latin typeface="Calibri"/>
                        <a:ea typeface="Calibri"/>
                        <a:cs typeface="Times New Roman"/>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115000"/>
                        </a:lnSpc>
                        <a:spcAft>
                          <a:spcPts val="0"/>
                        </a:spcAft>
                      </a:pPr>
                      <a:r>
                        <a:rPr lang="es-ES_tradnl" sz="1900" dirty="0" smtClean="0">
                          <a:solidFill>
                            <a:schemeClr val="tx1"/>
                          </a:solidFill>
                          <a:latin typeface="Arial"/>
                          <a:ea typeface="Calibri"/>
                          <a:cs typeface="Times New Roman"/>
                        </a:rPr>
                        <a:t>   </a:t>
                      </a:r>
                      <a:r>
                        <a:rPr lang="es-MX" sz="1900" baseline="0" dirty="0" smtClean="0">
                          <a:solidFill>
                            <a:schemeClr val="tx1"/>
                          </a:solidFill>
                          <a:latin typeface="Calibri"/>
                          <a:ea typeface="Calibri"/>
                          <a:cs typeface="Times New Roman"/>
                        </a:rPr>
                        <a:t>         </a:t>
                      </a:r>
                      <a:r>
                        <a:rPr lang="es-ES_tradnl" sz="1900" dirty="0" smtClean="0">
                          <a:solidFill>
                            <a:schemeClr val="tx1"/>
                          </a:solidFill>
                          <a:latin typeface="Arial"/>
                          <a:ea typeface="Calibri"/>
                          <a:cs typeface="Times New Roman"/>
                        </a:rPr>
                        <a:t>Sólo </a:t>
                      </a:r>
                      <a:r>
                        <a:rPr lang="es-ES_tradnl" sz="1900" dirty="0">
                          <a:solidFill>
                            <a:schemeClr val="tx1"/>
                          </a:solidFill>
                          <a:latin typeface="Arial"/>
                          <a:ea typeface="Calibri"/>
                          <a:cs typeface="Times New Roman"/>
                        </a:rPr>
                        <a:t>se suman </a:t>
                      </a:r>
                      <a:r>
                        <a:rPr lang="es-ES_tradnl" sz="1900" dirty="0" smtClean="0">
                          <a:solidFill>
                            <a:schemeClr val="tx1"/>
                          </a:solidFill>
                          <a:latin typeface="Arial"/>
                          <a:ea typeface="Calibri"/>
                          <a:cs typeface="Times New Roman"/>
                        </a:rPr>
                        <a:t>los</a:t>
                      </a:r>
                      <a:endParaRPr lang="es-MX" sz="1900" dirty="0" smtClean="0">
                        <a:solidFill>
                          <a:schemeClr val="tx1"/>
                        </a:solidFill>
                        <a:latin typeface="Calibri"/>
                        <a:ea typeface="Calibri"/>
                        <a:cs typeface="Times New Roman"/>
                      </a:endParaRPr>
                    </a:p>
                    <a:p>
                      <a:pPr algn="ctr">
                        <a:lnSpc>
                          <a:spcPct val="115000"/>
                        </a:lnSpc>
                        <a:spcAft>
                          <a:spcPts val="0"/>
                        </a:spcAft>
                      </a:pPr>
                      <a:r>
                        <a:rPr lang="es-ES_tradnl" sz="1900" dirty="0" smtClean="0">
                          <a:solidFill>
                            <a:schemeClr val="tx1"/>
                          </a:solidFill>
                          <a:latin typeface="Arial"/>
                          <a:ea typeface="Calibri"/>
                          <a:cs typeface="Times New Roman"/>
                        </a:rPr>
                        <a:t>          </a:t>
                      </a:r>
                      <a:r>
                        <a:rPr lang="es-ES_tradnl" sz="1900" dirty="0" err="1" smtClean="0">
                          <a:solidFill>
                            <a:schemeClr val="tx1"/>
                          </a:solidFill>
                          <a:latin typeface="Arial"/>
                          <a:ea typeface="Calibri"/>
                          <a:cs typeface="Times New Roman"/>
                        </a:rPr>
                        <a:t>Obj</a:t>
                      </a:r>
                      <a:r>
                        <a:rPr lang="es-ES_tradnl" sz="1900" dirty="0" smtClean="0">
                          <a:solidFill>
                            <a:schemeClr val="tx1"/>
                          </a:solidFill>
                          <a:latin typeface="Arial"/>
                          <a:ea typeface="Calibri"/>
                          <a:cs typeface="Times New Roman"/>
                        </a:rPr>
                        <a:t>. n° (1+2+3), no</a:t>
                      </a:r>
                      <a:endParaRPr lang="es-MX" sz="1900" dirty="0" smtClean="0">
                        <a:solidFill>
                          <a:schemeClr val="tx1"/>
                        </a:solidFill>
                        <a:latin typeface="Calibri"/>
                        <a:ea typeface="Calibri"/>
                        <a:cs typeface="Times New Roman"/>
                      </a:endParaRPr>
                    </a:p>
                    <a:p>
                      <a:pPr algn="ctr">
                        <a:lnSpc>
                          <a:spcPct val="115000"/>
                        </a:lnSpc>
                        <a:spcAft>
                          <a:spcPts val="0"/>
                        </a:spcAft>
                      </a:pPr>
                      <a:r>
                        <a:rPr lang="es-ES_tradnl" sz="1900" dirty="0" smtClean="0">
                          <a:solidFill>
                            <a:schemeClr val="tx1"/>
                          </a:solidFill>
                          <a:latin typeface="Arial"/>
                          <a:ea typeface="Calibri"/>
                          <a:cs typeface="Times New Roman"/>
                        </a:rPr>
                        <a:t>         los </a:t>
                      </a:r>
                      <a:r>
                        <a:rPr lang="es-ES_tradnl" sz="1900" dirty="0" err="1">
                          <a:solidFill>
                            <a:schemeClr val="tx1"/>
                          </a:solidFill>
                          <a:latin typeface="Arial"/>
                          <a:ea typeface="Calibri"/>
                          <a:cs typeface="Times New Roman"/>
                        </a:rPr>
                        <a:t>subobjetivos</a:t>
                      </a:r>
                      <a:r>
                        <a:rPr lang="es-ES_tradnl" sz="1900" i="1" dirty="0">
                          <a:solidFill>
                            <a:schemeClr val="tx1"/>
                          </a:solidFill>
                          <a:latin typeface="Arial"/>
                          <a:ea typeface="Calibri"/>
                          <a:cs typeface="Times New Roman"/>
                        </a:rPr>
                        <a:t>.</a:t>
                      </a:r>
                      <a:endParaRPr lang="es-MX" sz="1900" dirty="0">
                        <a:solidFill>
                          <a:schemeClr val="tx1"/>
                        </a:solidFill>
                        <a:latin typeface="Calibri"/>
                        <a:ea typeface="Calibri"/>
                        <a:cs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75778" name="AutoShape 2"/>
          <p:cNvSpPr>
            <a:spLocks/>
          </p:cNvSpPr>
          <p:nvPr/>
        </p:nvSpPr>
        <p:spPr bwMode="auto">
          <a:xfrm>
            <a:off x="6072198" y="5000636"/>
            <a:ext cx="142877" cy="857256"/>
          </a:xfrm>
          <a:prstGeom prst="leftBrace">
            <a:avLst>
              <a:gd name="adj1" fmla="val 47531"/>
              <a:gd name="adj2" fmla="val 50000"/>
            </a:avLst>
          </a:prstGeom>
          <a:ln>
            <a:headEnd/>
            <a:tailEnd/>
          </a:ln>
        </p:spPr>
        <p:style>
          <a:lnRef idx="2">
            <a:schemeClr val="dk1"/>
          </a:lnRef>
          <a:fillRef idx="0">
            <a:schemeClr val="dk1"/>
          </a:fillRef>
          <a:effectRef idx="1">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es-MX"/>
          </a:p>
        </p:txBody>
      </p:sp>
      <p:cxnSp>
        <p:nvCxnSpPr>
          <p:cNvPr id="9" name="8 Conector recto de flecha"/>
          <p:cNvCxnSpPr/>
          <p:nvPr/>
        </p:nvCxnSpPr>
        <p:spPr>
          <a:xfrm>
            <a:off x="5000628" y="5286388"/>
            <a:ext cx="928694"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7" name="6 Imagen" descr="descarga (kk"/>
          <p:cNvPicPr>
            <a:picLocks noChangeAspect="1"/>
          </p:cNvPicPr>
          <p:nvPr/>
        </p:nvPicPr>
        <p:blipFill>
          <a:blip r:embed="rId2"/>
          <a:stretch>
            <a:fillRect/>
          </a:stretch>
        </p:blipFill>
        <p:spPr>
          <a:xfrm>
            <a:off x="1142976" y="4643446"/>
            <a:ext cx="1428760" cy="1578440"/>
          </a:xfrm>
          <a:prstGeom prst="rect">
            <a:avLst/>
          </a:prstGeom>
        </p:spPr>
      </p:pic>
      <p:sp>
        <p:nvSpPr>
          <p:cNvPr id="8" name="1 Título"/>
          <p:cNvSpPr>
            <a:spLocks noGrp="1"/>
          </p:cNvSpPr>
          <p:nvPr>
            <p:ph type="title"/>
          </p:nvPr>
        </p:nvSpPr>
        <p:spPr>
          <a:xfrm>
            <a:off x="2714612"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10" name="9 Imagen" descr="imagenes-estrellas.gif"/>
          <p:cNvPicPr>
            <a:picLocks noChangeAspect="1"/>
          </p:cNvPicPr>
          <p:nvPr/>
        </p:nvPicPr>
        <p:blipFill>
          <a:blip r:embed="rId3"/>
          <a:stretch>
            <a:fillRect/>
          </a:stretch>
        </p:blipFill>
        <p:spPr>
          <a:xfrm>
            <a:off x="642910" y="142852"/>
            <a:ext cx="1697833" cy="1095376"/>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buster_bunny_with_the_luggage_by_malkiammoja-d39z046.gif"/>
          <p:cNvPicPr>
            <a:picLocks noGrp="1" noChangeAspect="1"/>
          </p:cNvPicPr>
          <p:nvPr>
            <p:ph idx="1"/>
          </p:nvPr>
        </p:nvPicPr>
        <p:blipFill>
          <a:blip r:embed="rId2"/>
          <a:stretch>
            <a:fillRect/>
          </a:stretch>
        </p:blipFill>
        <p:spPr>
          <a:xfrm>
            <a:off x="2143108" y="4286256"/>
            <a:ext cx="1928826" cy="1862316"/>
          </a:xfrm>
        </p:spPr>
      </p:pic>
      <p:sp>
        <p:nvSpPr>
          <p:cNvPr id="9" name="8 CuadroTexto"/>
          <p:cNvSpPr txBox="1"/>
          <p:nvPr/>
        </p:nvSpPr>
        <p:spPr>
          <a:xfrm>
            <a:off x="714348" y="1214422"/>
            <a:ext cx="7429552" cy="2739211"/>
          </a:xfrm>
          <a:prstGeom prst="rect">
            <a:avLst/>
          </a:prstGeom>
          <a:noFill/>
        </p:spPr>
        <p:txBody>
          <a:bodyPr wrap="square" rtlCol="0">
            <a:spAutoFit/>
          </a:bodyPr>
          <a:lstStyle/>
          <a:p>
            <a:pPr algn="just"/>
            <a:endParaRPr lang="es-MX" sz="1200" dirty="0" smtClean="0">
              <a:latin typeface="Arial" pitchFamily="34" charset="0"/>
              <a:cs typeface="Arial" pitchFamily="34" charset="0"/>
            </a:endParaRPr>
          </a:p>
          <a:p>
            <a:pPr algn="just"/>
            <a:r>
              <a:rPr lang="es-ES_tradnl" sz="2000" dirty="0" smtClean="0">
                <a:latin typeface="Arial" pitchFamily="34" charset="0"/>
                <a:cs typeface="Arial" pitchFamily="34" charset="0"/>
              </a:rPr>
              <a:t>              Finalmente destacamos la crítica de la política social ante la desnutrición en Argentina (Véase artículos p.p. 31-36) dada la urgencia de instrumentar mecanismos efectivos que garanticen la autonomía de las comunidades en la administración de un presupuesto destinado a implementar proyectos y programas eficientes y eficaces en A. Latina y el Caribe, nuestra motivación en el subdesarrollo ante la globalización de los mercados.    </a:t>
            </a:r>
            <a:endParaRPr lang="es-MX" sz="2000" dirty="0">
              <a:latin typeface="Arial" pitchFamily="34" charset="0"/>
              <a:cs typeface="Arial" pitchFamily="34" charset="0"/>
            </a:endParaRPr>
          </a:p>
        </p:txBody>
      </p:sp>
      <p:sp>
        <p:nvSpPr>
          <p:cNvPr id="10" name="9 CuadroTexto"/>
          <p:cNvSpPr txBox="1"/>
          <p:nvPr/>
        </p:nvSpPr>
        <p:spPr>
          <a:xfrm>
            <a:off x="6357950" y="4214818"/>
            <a:ext cx="1928826" cy="400110"/>
          </a:xfrm>
          <a:prstGeom prst="rect">
            <a:avLst/>
          </a:prstGeom>
          <a:noFill/>
        </p:spPr>
        <p:txBody>
          <a:bodyPr wrap="square" rtlCol="0">
            <a:spAutoFit/>
          </a:bodyPr>
          <a:lstStyle/>
          <a:p>
            <a:r>
              <a:rPr lang="es-ES_tradnl" sz="2000" u="sng" dirty="0" smtClean="0">
                <a:latin typeface="Arial" pitchFamily="34" charset="0"/>
                <a:cs typeface="Arial" pitchFamily="34" charset="0"/>
              </a:rPr>
              <a:t>El Autor-2001.</a:t>
            </a:r>
            <a:endParaRPr lang="es-MX" sz="2000" dirty="0">
              <a:latin typeface="Arial" pitchFamily="34" charset="0"/>
              <a:cs typeface="Arial" pitchFamily="34" charset="0"/>
            </a:endParaRPr>
          </a:p>
        </p:txBody>
      </p:sp>
      <p:sp>
        <p:nvSpPr>
          <p:cNvPr id="8" name="1 Título"/>
          <p:cNvSpPr>
            <a:spLocks noGrp="1"/>
          </p:cNvSpPr>
          <p:nvPr>
            <p:ph type="title"/>
          </p:nvPr>
        </p:nvSpPr>
        <p:spPr>
          <a:xfrm>
            <a:off x="0"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7" name="6 Imagen" descr="FLORES4.gif"/>
          <p:cNvPicPr>
            <a:picLocks noChangeAspect="1"/>
          </p:cNvPicPr>
          <p:nvPr/>
        </p:nvPicPr>
        <p:blipFill>
          <a:blip r:embed="rId3" cstate="print"/>
          <a:stretch>
            <a:fillRect/>
          </a:stretch>
        </p:blipFill>
        <p:spPr>
          <a:xfrm>
            <a:off x="7072330" y="142852"/>
            <a:ext cx="1071570" cy="857256"/>
          </a:xfrm>
          <a:prstGeom prst="rect">
            <a:avLst/>
          </a:prstGeom>
        </p:spPr>
      </p:pic>
      <p:pic>
        <p:nvPicPr>
          <p:cNvPr id="11" name="10 Imagen" descr="ncvnb.gif"/>
          <p:cNvPicPr>
            <a:picLocks noChangeAspect="1"/>
          </p:cNvPicPr>
          <p:nvPr/>
        </p:nvPicPr>
        <p:blipFill>
          <a:blip r:embed="rId4"/>
          <a:stretch>
            <a:fillRect/>
          </a:stretch>
        </p:blipFill>
        <p:spPr>
          <a:xfrm>
            <a:off x="6572264" y="5072073"/>
            <a:ext cx="1143009" cy="1000133"/>
          </a:xfrm>
          <a:prstGeom prst="rect">
            <a:avLst/>
          </a:prstGeom>
        </p:spPr>
      </p:pic>
      <p:pic>
        <p:nvPicPr>
          <p:cNvPr id="12" name="11 Imagen" descr="estrella89.gif"/>
          <p:cNvPicPr>
            <a:picLocks noChangeAspect="1"/>
          </p:cNvPicPr>
          <p:nvPr/>
        </p:nvPicPr>
        <p:blipFill>
          <a:blip r:embed="rId5" cstate="print"/>
          <a:stretch>
            <a:fillRect/>
          </a:stretch>
        </p:blipFill>
        <p:spPr>
          <a:xfrm>
            <a:off x="428596" y="785794"/>
            <a:ext cx="785818" cy="765873"/>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7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643042" y="1428736"/>
            <a:ext cx="5143536" cy="646331"/>
          </a:xfrm>
          <a:prstGeom prst="rect">
            <a:avLst/>
          </a:prstGeom>
          <a:noFill/>
        </p:spPr>
        <p:txBody>
          <a:bodyPr wrap="square" rtlCol="0">
            <a:spAutoFit/>
          </a:bodyPr>
          <a:lstStyle/>
          <a:p>
            <a:pPr algn="ctr"/>
            <a:r>
              <a:rPr lang="es-ES_tradnl" b="1" dirty="0" smtClean="0">
                <a:latin typeface="Arial" pitchFamily="34" charset="0"/>
                <a:cs typeface="Arial" pitchFamily="34" charset="0"/>
              </a:rPr>
              <a:t>Cuadro 1.5.5</a:t>
            </a:r>
            <a:endParaRPr lang="es-MX" dirty="0" smtClean="0">
              <a:latin typeface="Arial" pitchFamily="34" charset="0"/>
              <a:cs typeface="Arial" pitchFamily="34" charset="0"/>
            </a:endParaRPr>
          </a:p>
          <a:p>
            <a:pPr algn="ctr"/>
            <a:r>
              <a:rPr lang="es-ES_tradnl" b="1" dirty="0" smtClean="0">
                <a:latin typeface="Arial" pitchFamily="34" charset="0"/>
                <a:cs typeface="Arial" pitchFamily="34" charset="0"/>
              </a:rPr>
              <a:t>Relaciones costo/efectividad de los sistemas</a:t>
            </a:r>
            <a:endParaRPr lang="es-MX" dirty="0" smtClean="0">
              <a:latin typeface="Arial" pitchFamily="34" charset="0"/>
              <a:cs typeface="Arial" pitchFamily="34" charset="0"/>
            </a:endParaRPr>
          </a:p>
        </p:txBody>
      </p:sp>
      <p:graphicFrame>
        <p:nvGraphicFramePr>
          <p:cNvPr id="5" name="4 Tabla"/>
          <p:cNvGraphicFramePr>
            <a:graphicFrameLocks noGrp="1"/>
          </p:cNvGraphicFramePr>
          <p:nvPr/>
        </p:nvGraphicFramePr>
        <p:xfrm>
          <a:off x="571472" y="2000240"/>
          <a:ext cx="7715300" cy="2071703"/>
        </p:xfrm>
        <a:graphic>
          <a:graphicData uri="http://schemas.openxmlformats.org/drawingml/2006/table">
            <a:tbl>
              <a:tblPr firstRow="1" bandRow="1">
                <a:tableStyleId>{5C22544A-7EE6-4342-B048-85BDC9FD1C3A}</a:tableStyleId>
              </a:tblPr>
              <a:tblGrid>
                <a:gridCol w="1214446"/>
                <a:gridCol w="821536"/>
                <a:gridCol w="946553"/>
                <a:gridCol w="946553"/>
                <a:gridCol w="946553"/>
                <a:gridCol w="946553"/>
                <a:gridCol w="946553"/>
                <a:gridCol w="946553"/>
              </a:tblGrid>
              <a:tr h="703782">
                <a:tc>
                  <a:txBody>
                    <a:bodyPr/>
                    <a:lstStyle/>
                    <a:p>
                      <a:endParaRPr lang="es-MX" dirty="0" smtClean="0"/>
                    </a:p>
                    <a:p>
                      <a:endParaRPr lang="es-MX" dirty="0"/>
                    </a:p>
                  </a:txBody>
                  <a:tcPr/>
                </a:tc>
                <a:tc>
                  <a:txBody>
                    <a:bodyPr/>
                    <a:lstStyle/>
                    <a:p>
                      <a:pPr algn="ctr">
                        <a:lnSpc>
                          <a:spcPct val="115000"/>
                        </a:lnSpc>
                        <a:spcAft>
                          <a:spcPts val="0"/>
                        </a:spcAft>
                      </a:pPr>
                      <a:r>
                        <a:rPr lang="es-ES_tradnl" sz="1600" dirty="0" err="1">
                          <a:latin typeface="Arial"/>
                          <a:ea typeface="Calibri"/>
                          <a:cs typeface="Times New Roman"/>
                        </a:rPr>
                        <a:t>Obj</a:t>
                      </a:r>
                      <a:r>
                        <a:rPr lang="es-ES_tradnl" sz="1600" dirty="0">
                          <a:latin typeface="Arial"/>
                          <a:ea typeface="Calibri"/>
                          <a:cs typeface="Times New Roman"/>
                        </a:rPr>
                        <a:t>. 1</a:t>
                      </a:r>
                      <a:endParaRPr lang="es-MX"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600" dirty="0" err="1">
                          <a:latin typeface="Arial"/>
                          <a:ea typeface="Calibri"/>
                          <a:cs typeface="Times New Roman"/>
                        </a:rPr>
                        <a:t>Obj</a:t>
                      </a:r>
                      <a:r>
                        <a:rPr lang="es-ES_tradnl" sz="1600" dirty="0">
                          <a:latin typeface="Arial"/>
                          <a:ea typeface="Calibri"/>
                          <a:cs typeface="Times New Roman"/>
                        </a:rPr>
                        <a:t>. 2.1</a:t>
                      </a:r>
                      <a:endParaRPr lang="es-MX"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600" dirty="0" err="1">
                          <a:latin typeface="Arial"/>
                          <a:ea typeface="Calibri"/>
                          <a:cs typeface="Times New Roman"/>
                        </a:rPr>
                        <a:t>Obj</a:t>
                      </a:r>
                      <a:r>
                        <a:rPr lang="es-ES_tradnl" sz="1600" dirty="0">
                          <a:latin typeface="Arial"/>
                          <a:ea typeface="Calibri"/>
                          <a:cs typeface="Times New Roman"/>
                        </a:rPr>
                        <a:t>. 2.2</a:t>
                      </a:r>
                      <a:endParaRPr lang="es-MX"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600" dirty="0">
                          <a:latin typeface="Arial"/>
                          <a:ea typeface="Calibri"/>
                          <a:cs typeface="Times New Roman"/>
                        </a:rPr>
                        <a:t>Obj.2</a:t>
                      </a:r>
                      <a:endParaRPr lang="es-MX"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600" dirty="0" err="1">
                          <a:latin typeface="Arial"/>
                          <a:ea typeface="Calibri"/>
                          <a:cs typeface="Times New Roman"/>
                        </a:rPr>
                        <a:t>Obj</a:t>
                      </a:r>
                      <a:r>
                        <a:rPr lang="es-ES_tradnl" sz="1600" dirty="0">
                          <a:latin typeface="Arial"/>
                          <a:ea typeface="Calibri"/>
                          <a:cs typeface="Times New Roman"/>
                        </a:rPr>
                        <a:t>. 3</a:t>
                      </a:r>
                      <a:endParaRPr lang="es-MX"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600" dirty="0">
                          <a:latin typeface="Arial"/>
                          <a:ea typeface="Calibri"/>
                          <a:cs typeface="Times New Roman"/>
                        </a:rPr>
                        <a:t>Total</a:t>
                      </a:r>
                      <a:endParaRPr lang="es-MX"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400" dirty="0">
                          <a:latin typeface="Arial"/>
                          <a:ea typeface="Calibri"/>
                          <a:cs typeface="Times New Roman"/>
                        </a:rPr>
                        <a:t>Orden de</a:t>
                      </a:r>
                      <a:endParaRPr lang="es-MX" sz="1200" dirty="0">
                        <a:latin typeface="Calibri"/>
                        <a:ea typeface="Calibri"/>
                        <a:cs typeface="Times New Roman"/>
                      </a:endParaRPr>
                    </a:p>
                    <a:p>
                      <a:pPr algn="ctr">
                        <a:lnSpc>
                          <a:spcPct val="115000"/>
                        </a:lnSpc>
                        <a:spcAft>
                          <a:spcPts val="0"/>
                        </a:spcAft>
                      </a:pPr>
                      <a:r>
                        <a:rPr lang="es-ES_tradnl" sz="1400" dirty="0">
                          <a:latin typeface="Arial"/>
                          <a:ea typeface="Calibri"/>
                          <a:cs typeface="Times New Roman"/>
                        </a:rPr>
                        <a:t>Rango</a:t>
                      </a:r>
                      <a:endParaRPr lang="es-MX" sz="1400" dirty="0">
                        <a:latin typeface="Calibri"/>
                        <a:ea typeface="Calibri"/>
                        <a:cs typeface="Times New Roman"/>
                      </a:endParaRPr>
                    </a:p>
                  </a:txBody>
                  <a:tcPr marL="68580" marR="68580" marT="0" marB="0" anchor="ctr"/>
                </a:tc>
              </a:tr>
              <a:tr h="331792">
                <a:tc>
                  <a:txBody>
                    <a:bodyPr/>
                    <a:lstStyle/>
                    <a:p>
                      <a:pPr algn="ctr">
                        <a:lnSpc>
                          <a:spcPct val="115000"/>
                        </a:lnSpc>
                        <a:spcAft>
                          <a:spcPts val="0"/>
                        </a:spcAft>
                      </a:pPr>
                      <a:r>
                        <a:rPr lang="es-ES_tradnl" sz="1600" dirty="0">
                          <a:latin typeface="Arial"/>
                          <a:ea typeface="Calibri"/>
                          <a:cs typeface="Times New Roman"/>
                        </a:rPr>
                        <a:t>A</a:t>
                      </a:r>
                      <a:endParaRPr lang="es-MX"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600" b="1">
                          <a:latin typeface="Arial"/>
                          <a:ea typeface="Calibri"/>
                          <a:cs typeface="Times New Roman"/>
                        </a:rPr>
                        <a:t>0.0</a:t>
                      </a:r>
                      <a:endParaRPr lang="es-MX" sz="140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600">
                          <a:latin typeface="Arial"/>
                          <a:ea typeface="Calibri"/>
                          <a:cs typeface="Times New Roman"/>
                        </a:rPr>
                        <a:t>7.5</a:t>
                      </a:r>
                      <a:endParaRPr lang="es-MX" sz="140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600">
                          <a:latin typeface="Arial"/>
                          <a:ea typeface="Calibri"/>
                          <a:cs typeface="Times New Roman"/>
                        </a:rPr>
                        <a:t>29.9</a:t>
                      </a:r>
                      <a:endParaRPr lang="es-MX" sz="140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600" b="1" dirty="0">
                          <a:latin typeface="Arial"/>
                          <a:ea typeface="Calibri"/>
                          <a:cs typeface="Times New Roman"/>
                        </a:rPr>
                        <a:t>12.1</a:t>
                      </a:r>
                      <a:endParaRPr lang="es-MX"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600" b="1">
                          <a:latin typeface="Arial"/>
                          <a:ea typeface="Calibri"/>
                          <a:cs typeface="Times New Roman"/>
                        </a:rPr>
                        <a:t>2.3</a:t>
                      </a:r>
                      <a:endParaRPr lang="es-MX" sz="140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600">
                          <a:latin typeface="Arial"/>
                          <a:ea typeface="Calibri"/>
                          <a:cs typeface="Times New Roman"/>
                        </a:rPr>
                        <a:t>14.4</a:t>
                      </a:r>
                      <a:endParaRPr lang="es-MX" sz="140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600">
                          <a:latin typeface="Arial"/>
                          <a:ea typeface="Calibri"/>
                          <a:cs typeface="Times New Roman"/>
                        </a:rPr>
                        <a:t>2</a:t>
                      </a:r>
                      <a:endParaRPr lang="es-MX" sz="1400">
                        <a:latin typeface="Calibri"/>
                        <a:ea typeface="Calibri"/>
                        <a:cs typeface="Times New Roman"/>
                      </a:endParaRPr>
                    </a:p>
                  </a:txBody>
                  <a:tcPr marL="68580" marR="68580" marT="0" marB="0" anchor="ctr"/>
                </a:tc>
              </a:tr>
              <a:tr h="314191">
                <a:tc>
                  <a:txBody>
                    <a:bodyPr/>
                    <a:lstStyle/>
                    <a:p>
                      <a:pPr algn="ctr">
                        <a:lnSpc>
                          <a:spcPct val="115000"/>
                        </a:lnSpc>
                        <a:spcAft>
                          <a:spcPts val="0"/>
                        </a:spcAft>
                      </a:pPr>
                      <a:r>
                        <a:rPr lang="es-ES_tradnl" sz="1600">
                          <a:latin typeface="Arial"/>
                          <a:ea typeface="Calibri"/>
                          <a:cs typeface="Times New Roman"/>
                        </a:rPr>
                        <a:t>B</a:t>
                      </a:r>
                      <a:endParaRPr lang="es-MX" sz="140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600" b="1">
                          <a:latin typeface="Arial"/>
                          <a:ea typeface="Calibri"/>
                          <a:cs typeface="Times New Roman"/>
                        </a:rPr>
                        <a:t>13.6</a:t>
                      </a:r>
                      <a:endParaRPr lang="es-MX" sz="140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600">
                          <a:latin typeface="Arial"/>
                          <a:ea typeface="Calibri"/>
                          <a:cs typeface="Times New Roman"/>
                        </a:rPr>
                        <a:t>10.8</a:t>
                      </a:r>
                      <a:endParaRPr lang="es-MX" sz="140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600">
                          <a:latin typeface="Arial"/>
                          <a:ea typeface="Calibri"/>
                          <a:cs typeface="Times New Roman"/>
                        </a:rPr>
                        <a:t>0.0</a:t>
                      </a:r>
                      <a:endParaRPr lang="es-MX" sz="140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600" b="1">
                          <a:latin typeface="Arial"/>
                          <a:ea typeface="Calibri"/>
                          <a:cs typeface="Times New Roman"/>
                        </a:rPr>
                        <a:t>0.0</a:t>
                      </a:r>
                      <a:endParaRPr lang="es-MX" sz="140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600" b="1">
                          <a:latin typeface="Arial"/>
                          <a:ea typeface="Calibri"/>
                          <a:cs typeface="Times New Roman"/>
                        </a:rPr>
                        <a:t>2.9</a:t>
                      </a:r>
                      <a:endParaRPr lang="es-MX" sz="140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600">
                          <a:latin typeface="Arial"/>
                          <a:ea typeface="Calibri"/>
                          <a:cs typeface="Times New Roman"/>
                        </a:rPr>
                        <a:t>16.5</a:t>
                      </a:r>
                      <a:endParaRPr lang="es-MX" sz="140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600">
                          <a:latin typeface="Arial"/>
                          <a:ea typeface="Calibri"/>
                          <a:cs typeface="Times New Roman"/>
                        </a:rPr>
                        <a:t>3</a:t>
                      </a:r>
                      <a:endParaRPr lang="es-MX" sz="1400">
                        <a:latin typeface="Calibri"/>
                        <a:ea typeface="Calibri"/>
                        <a:cs typeface="Times New Roman"/>
                      </a:endParaRPr>
                    </a:p>
                  </a:txBody>
                  <a:tcPr marL="68580" marR="68580" marT="0" marB="0" anchor="ctr"/>
                </a:tc>
              </a:tr>
              <a:tr h="314191">
                <a:tc>
                  <a:txBody>
                    <a:bodyPr/>
                    <a:lstStyle/>
                    <a:p>
                      <a:pPr algn="ctr">
                        <a:lnSpc>
                          <a:spcPct val="115000"/>
                        </a:lnSpc>
                        <a:spcAft>
                          <a:spcPts val="0"/>
                        </a:spcAft>
                      </a:pPr>
                      <a:r>
                        <a:rPr lang="es-ES_tradnl" sz="1600">
                          <a:latin typeface="Arial"/>
                          <a:ea typeface="Calibri"/>
                          <a:cs typeface="Times New Roman"/>
                        </a:rPr>
                        <a:t>C</a:t>
                      </a:r>
                      <a:endParaRPr lang="es-MX" sz="140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600" b="1">
                          <a:latin typeface="Arial"/>
                          <a:ea typeface="Calibri"/>
                          <a:cs typeface="Times New Roman"/>
                        </a:rPr>
                        <a:t>5.9</a:t>
                      </a:r>
                      <a:endParaRPr lang="es-MX" sz="140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600">
                          <a:latin typeface="Arial"/>
                          <a:ea typeface="Calibri"/>
                          <a:cs typeface="Times New Roman"/>
                        </a:rPr>
                        <a:t>0.0</a:t>
                      </a:r>
                      <a:endParaRPr lang="es-MX" sz="140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600">
                          <a:latin typeface="Arial"/>
                          <a:ea typeface="Calibri"/>
                          <a:cs typeface="Times New Roman"/>
                        </a:rPr>
                        <a:t>0.0</a:t>
                      </a:r>
                      <a:endParaRPr lang="es-MX" sz="140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600" b="1">
                          <a:latin typeface="Arial"/>
                          <a:ea typeface="Calibri"/>
                          <a:cs typeface="Times New Roman"/>
                        </a:rPr>
                        <a:t>4.1</a:t>
                      </a:r>
                      <a:endParaRPr lang="es-MX" sz="140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600" b="1">
                          <a:latin typeface="Arial"/>
                          <a:ea typeface="Calibri"/>
                          <a:cs typeface="Times New Roman"/>
                        </a:rPr>
                        <a:t>0.0</a:t>
                      </a:r>
                      <a:endParaRPr lang="es-MX" sz="140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600">
                          <a:latin typeface="Arial"/>
                          <a:ea typeface="Calibri"/>
                          <a:cs typeface="Times New Roman"/>
                        </a:rPr>
                        <a:t>10.0</a:t>
                      </a:r>
                      <a:endParaRPr lang="es-MX" sz="1400">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600" dirty="0">
                          <a:latin typeface="Arial"/>
                          <a:ea typeface="Calibri"/>
                          <a:cs typeface="Times New Roman"/>
                        </a:rPr>
                        <a:t>1</a:t>
                      </a:r>
                      <a:endParaRPr lang="es-MX" sz="1400" dirty="0">
                        <a:latin typeface="Calibri"/>
                        <a:ea typeface="Calibri"/>
                        <a:cs typeface="Times New Roman"/>
                      </a:endParaRPr>
                    </a:p>
                  </a:txBody>
                  <a:tcPr marL="68580" marR="68580" marT="0" marB="0" anchor="ctr"/>
                </a:tc>
              </a:tr>
              <a:tr h="407747">
                <a:tc gridSpan="7">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a:txBody>
                    <a:bodyPr/>
                    <a:lstStyle/>
                    <a:p>
                      <a:pPr algn="ctr"/>
                      <a:r>
                        <a:rPr kumimoji="0" lang="es-ES_tradnl" sz="1800" kern="1200" dirty="0" smtClean="0">
                          <a:solidFill>
                            <a:schemeClr val="dk1"/>
                          </a:solidFill>
                          <a:latin typeface="Arial" pitchFamily="34" charset="0"/>
                          <a:ea typeface="+mn-ea"/>
                          <a:cs typeface="Arial" pitchFamily="34" charset="0"/>
                        </a:rPr>
                        <a:t>∑ = 6</a:t>
                      </a:r>
                      <a:endParaRPr lang="es-MX" dirty="0">
                        <a:latin typeface="Arial" pitchFamily="34" charset="0"/>
                        <a:cs typeface="Arial" pitchFamily="34" charset="0"/>
                      </a:endParaRPr>
                    </a:p>
                  </a:txBody>
                  <a:tcPr/>
                </a:tc>
              </a:tr>
            </a:tbl>
          </a:graphicData>
        </a:graphic>
      </p:graphicFrame>
      <p:cxnSp>
        <p:nvCxnSpPr>
          <p:cNvPr id="7" name="6 Conector recto"/>
          <p:cNvCxnSpPr/>
          <p:nvPr/>
        </p:nvCxnSpPr>
        <p:spPr>
          <a:xfrm>
            <a:off x="571472" y="2000240"/>
            <a:ext cx="1214446" cy="642942"/>
          </a:xfrm>
          <a:prstGeom prst="line">
            <a:avLst/>
          </a:prstGeom>
        </p:spPr>
        <p:style>
          <a:lnRef idx="1">
            <a:schemeClr val="dk1"/>
          </a:lnRef>
          <a:fillRef idx="0">
            <a:schemeClr val="dk1"/>
          </a:fillRef>
          <a:effectRef idx="0">
            <a:schemeClr val="dk1"/>
          </a:effectRef>
          <a:fontRef idx="minor">
            <a:schemeClr val="tx1"/>
          </a:fontRef>
        </p:style>
      </p:cxnSp>
      <p:sp>
        <p:nvSpPr>
          <p:cNvPr id="14" name="13 CuadroTexto"/>
          <p:cNvSpPr txBox="1"/>
          <p:nvPr/>
        </p:nvSpPr>
        <p:spPr>
          <a:xfrm>
            <a:off x="1000100" y="1928802"/>
            <a:ext cx="785818" cy="369332"/>
          </a:xfrm>
          <a:prstGeom prst="rect">
            <a:avLst/>
          </a:prstGeom>
          <a:noFill/>
        </p:spPr>
        <p:txBody>
          <a:bodyPr wrap="square" rtlCol="0">
            <a:spAutoFit/>
          </a:bodyPr>
          <a:lstStyle/>
          <a:p>
            <a:r>
              <a:rPr lang="es-ES_tradnl" i="1" dirty="0" smtClean="0"/>
              <a:t>  </a:t>
            </a:r>
            <a:r>
              <a:rPr lang="es-ES_tradnl" sz="1600" i="1" dirty="0" smtClean="0">
                <a:latin typeface="Arial" pitchFamily="34" charset="0"/>
                <a:cs typeface="Arial" pitchFamily="34" charset="0"/>
              </a:rPr>
              <a:t>DVR</a:t>
            </a:r>
            <a:endParaRPr lang="es-MX" dirty="0" smtClean="0">
              <a:latin typeface="Arial" pitchFamily="34" charset="0"/>
              <a:cs typeface="Arial" pitchFamily="34" charset="0"/>
            </a:endParaRPr>
          </a:p>
        </p:txBody>
      </p:sp>
      <p:sp>
        <p:nvSpPr>
          <p:cNvPr id="15" name="14 CuadroTexto"/>
          <p:cNvSpPr txBox="1"/>
          <p:nvPr/>
        </p:nvSpPr>
        <p:spPr>
          <a:xfrm>
            <a:off x="500034" y="2357430"/>
            <a:ext cx="928694" cy="307777"/>
          </a:xfrm>
          <a:prstGeom prst="rect">
            <a:avLst/>
          </a:prstGeom>
          <a:noFill/>
        </p:spPr>
        <p:txBody>
          <a:bodyPr wrap="square" rtlCol="0">
            <a:spAutoFit/>
          </a:bodyPr>
          <a:lstStyle/>
          <a:p>
            <a:r>
              <a:rPr lang="es-ES_tradnl" sz="1400" dirty="0" smtClean="0">
                <a:latin typeface="Arial" pitchFamily="34" charset="0"/>
                <a:cs typeface="Arial" pitchFamily="34" charset="0"/>
              </a:rPr>
              <a:t>Sistemas</a:t>
            </a:r>
            <a:endParaRPr lang="es-MX" sz="1400" dirty="0">
              <a:latin typeface="Arial" pitchFamily="34" charset="0"/>
              <a:cs typeface="Arial" pitchFamily="34" charset="0"/>
            </a:endParaRPr>
          </a:p>
        </p:txBody>
      </p:sp>
      <p:sp>
        <p:nvSpPr>
          <p:cNvPr id="16" name="15 CuadroTexto"/>
          <p:cNvSpPr txBox="1"/>
          <p:nvPr/>
        </p:nvSpPr>
        <p:spPr>
          <a:xfrm>
            <a:off x="642910" y="4214818"/>
            <a:ext cx="3429024" cy="384721"/>
          </a:xfrm>
          <a:prstGeom prst="rect">
            <a:avLst/>
          </a:prstGeom>
          <a:noFill/>
        </p:spPr>
        <p:txBody>
          <a:bodyPr wrap="square" rtlCol="0">
            <a:spAutoFit/>
          </a:bodyPr>
          <a:lstStyle/>
          <a:p>
            <a:r>
              <a:rPr lang="es-ES_tradnl" sz="1900" b="1" dirty="0" smtClean="0">
                <a:latin typeface="Arial" pitchFamily="34" charset="0"/>
                <a:cs typeface="Arial" pitchFamily="34" charset="0"/>
              </a:rPr>
              <a:t>Conclusión:</a:t>
            </a:r>
            <a:endParaRPr lang="es-MX" sz="1900" dirty="0" smtClean="0">
              <a:latin typeface="Arial" pitchFamily="34" charset="0"/>
              <a:cs typeface="Arial" pitchFamily="34" charset="0"/>
            </a:endParaRPr>
          </a:p>
        </p:txBody>
      </p:sp>
      <p:sp>
        <p:nvSpPr>
          <p:cNvPr id="768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76801" name="Object 1"/>
          <p:cNvGraphicFramePr>
            <a:graphicFrameLocks noChangeAspect="1"/>
          </p:cNvGraphicFramePr>
          <p:nvPr/>
        </p:nvGraphicFramePr>
        <p:xfrm>
          <a:off x="1714480" y="4786322"/>
          <a:ext cx="5572164" cy="1214446"/>
        </p:xfrm>
        <a:graphic>
          <a:graphicData uri="http://schemas.openxmlformats.org/presentationml/2006/ole">
            <p:oleObj spid="_x0000_s76801" name="Ecuación" r:id="rId4" imgW="3429000" imgH="711200" progId="Equation.3">
              <p:embed/>
            </p:oleObj>
          </a:graphicData>
        </a:graphic>
      </p:graphicFrame>
      <p:pic>
        <p:nvPicPr>
          <p:cNvPr id="11" name="10 Imagen" descr="logoCOES.gif"/>
          <p:cNvPicPr>
            <a:picLocks noChangeAspect="1"/>
          </p:cNvPicPr>
          <p:nvPr/>
        </p:nvPicPr>
        <p:blipFill>
          <a:blip r:embed="rId5"/>
          <a:stretch>
            <a:fillRect/>
          </a:stretch>
        </p:blipFill>
        <p:spPr>
          <a:xfrm>
            <a:off x="6786578" y="357166"/>
            <a:ext cx="1785950" cy="1300449"/>
          </a:xfrm>
          <a:prstGeom prst="rect">
            <a:avLst/>
          </a:prstGeom>
        </p:spPr>
      </p:pic>
      <p:sp>
        <p:nvSpPr>
          <p:cNvPr id="12" name="1 Título"/>
          <p:cNvSpPr>
            <a:spLocks noGrp="1"/>
          </p:cNvSpPr>
          <p:nvPr>
            <p:ph type="title"/>
          </p:nvPr>
        </p:nvSpPr>
        <p:spPr>
          <a:xfrm>
            <a:off x="0"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13" name="las cuatro estaciones.mp3">
            <a:hlinkClick r:id="" action="ppaction://media"/>
          </p:cNvPr>
          <p:cNvPicPr>
            <a:picLocks noRot="1" noChangeAspect="1"/>
          </p:cNvPicPr>
          <p:nvPr>
            <a:audioFile r:link="rId2"/>
          </p:nvPr>
        </p:nvPicPr>
        <p:blipFill>
          <a:blip r:embed="rId6"/>
          <a:stretch>
            <a:fillRect/>
          </a:stretch>
        </p:blipFill>
        <p:spPr>
          <a:xfrm>
            <a:off x="357158" y="857232"/>
            <a:ext cx="304800" cy="30480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par>
                                <p:cTn id="7" presetID="24"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 to="" calcmode="lin" valueType="num">
                                      <p:cBhvr>
                                        <p:cTn id="9" dur="1" fill="hold"/>
                                        <p:tgtEl>
                                          <p:spTgt spid="11"/>
                                        </p:tgtEl>
                                        <p:attrNameLst>
                                          <p:attrName/>
                                        </p:attrNameLst>
                                      </p:cBhvr>
                                    </p:anim>
                                  </p:childTnLst>
                                </p:cTn>
                              </p:par>
                            </p:childTnLst>
                          </p:cTn>
                        </p:par>
                        <p:par>
                          <p:cTn id="10" fill="hold">
                            <p:stCondLst>
                              <p:cond delay="0"/>
                            </p:stCondLst>
                            <p:childTnLst>
                              <p:par>
                                <p:cTn id="11" presetID="24"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to="" calcmode="lin" valueType="num">
                                      <p:cBhvr>
                                        <p:cTn id="13"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audio>
              <p:cMediaNode numSld="11" showWhenStopped="0">
                <p:cTn id="14" fill="hold" display="0">
                  <p:stCondLst>
                    <p:cond delay="indefinite"/>
                  </p:stCondLst>
                  <p:endCondLst>
                    <p:cond evt="onPrev" delay="0">
                      <p:tgtEl>
                        <p:sldTgt/>
                      </p:tgtEl>
                    </p:cond>
                    <p:cond evt="onStopAudio" delay="0">
                      <p:tgtEl>
                        <p:sldTgt/>
                      </p:tgtEl>
                    </p:cond>
                  </p:endCondLst>
                </p:cTn>
                <p:tgtEl>
                  <p:spTgt spid="13"/>
                </p:tgtEl>
              </p:cMediaNode>
            </p:audio>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42910" y="1357298"/>
            <a:ext cx="7929618" cy="2308324"/>
          </a:xfrm>
          <a:prstGeom prst="rect">
            <a:avLst/>
          </a:prstGeom>
          <a:noFill/>
        </p:spPr>
        <p:txBody>
          <a:bodyPr wrap="square" rtlCol="0">
            <a:spAutoFit/>
          </a:bodyPr>
          <a:lstStyle/>
          <a:p>
            <a:pPr algn="ctr"/>
            <a:r>
              <a:rPr lang="es-MX" sz="2000" b="1" dirty="0" smtClean="0">
                <a:latin typeface="Arial" pitchFamily="34" charset="0"/>
                <a:cs typeface="Arial" pitchFamily="34" charset="0"/>
              </a:rPr>
              <a:t>CAPÍTULO II</a:t>
            </a:r>
            <a:endParaRPr lang="es-MX" sz="2000" dirty="0" smtClean="0">
              <a:latin typeface="Arial" pitchFamily="34" charset="0"/>
              <a:cs typeface="Arial" pitchFamily="34" charset="0"/>
            </a:endParaRPr>
          </a:p>
          <a:p>
            <a:pPr algn="ctr"/>
            <a:r>
              <a:rPr lang="es-MX" sz="2000" b="1" dirty="0" smtClean="0">
                <a:latin typeface="Arial" pitchFamily="34" charset="0"/>
                <a:cs typeface="Arial" pitchFamily="34" charset="0"/>
              </a:rPr>
              <a:t>EL PROGRAMA DE PROMOCIÓN SOCIAL NUTRICIONAL DE LA REPÚBLICA ARGENTINA (PPSN)</a:t>
            </a:r>
          </a:p>
          <a:p>
            <a:pPr algn="ctr"/>
            <a:endParaRPr lang="es-MX" sz="1400" b="1" dirty="0" smtClean="0">
              <a:latin typeface="Arial" pitchFamily="34" charset="0"/>
              <a:cs typeface="Arial" pitchFamily="34" charset="0"/>
            </a:endParaRPr>
          </a:p>
          <a:p>
            <a:pPr algn="ctr"/>
            <a:endParaRPr lang="es-MX" sz="1400" b="1" dirty="0" smtClean="0">
              <a:latin typeface="Arial" pitchFamily="34" charset="0"/>
              <a:cs typeface="Arial" pitchFamily="34" charset="0"/>
            </a:endParaRPr>
          </a:p>
          <a:p>
            <a:pPr algn="just"/>
            <a:r>
              <a:rPr lang="es-MX" b="1" dirty="0" smtClean="0">
                <a:latin typeface="Arial" pitchFamily="34" charset="0"/>
                <a:cs typeface="Arial" pitchFamily="34" charset="0"/>
              </a:rPr>
              <a:t>2.1 CRÍTICA DEL PROGRAMA DE PROMOCIÓN SOCIAL NUTRICIONAL DE LA REPÚBLICA ARGENTINA</a:t>
            </a:r>
            <a:endParaRPr lang="es-MX" dirty="0" smtClean="0">
              <a:latin typeface="Arial" pitchFamily="34" charset="0"/>
              <a:cs typeface="Arial" pitchFamily="34" charset="0"/>
            </a:endParaRPr>
          </a:p>
          <a:p>
            <a:pPr algn="ctr"/>
            <a:endParaRPr lang="es-MX" sz="2000" dirty="0" smtClean="0">
              <a:latin typeface="Arial" pitchFamily="34" charset="0"/>
              <a:cs typeface="Arial" pitchFamily="34" charset="0"/>
            </a:endParaRPr>
          </a:p>
        </p:txBody>
      </p:sp>
      <p:sp>
        <p:nvSpPr>
          <p:cNvPr id="5" name="4 Marcador de pie de página"/>
          <p:cNvSpPr>
            <a:spLocks noGrp="1"/>
          </p:cNvSpPr>
          <p:nvPr>
            <p:ph type="ftr" sz="quarter" idx="11"/>
          </p:nvPr>
        </p:nvSpPr>
        <p:spPr>
          <a:xfrm>
            <a:off x="500034" y="5572140"/>
            <a:ext cx="8143932" cy="1071570"/>
          </a:xfrm>
        </p:spPr>
        <p:txBody>
          <a:bodyPr/>
          <a:lstStyle/>
          <a:p>
            <a:pPr algn="just"/>
            <a:r>
              <a:rPr lang="es-MX" b="1" dirty="0" smtClean="0">
                <a:solidFill>
                  <a:schemeClr val="tx1"/>
                </a:solidFill>
                <a:latin typeface="Arial" pitchFamily="34" charset="0"/>
                <a:cs typeface="Arial" pitchFamily="34" charset="0"/>
              </a:rPr>
              <a:t>AUTORES: Ernesto Cohen y Rolando Franco; OEA-ILPES-ONU-1997; Critica: DR. Jaime Manuel Zurita Campos</a:t>
            </a:r>
            <a:r>
              <a:rPr lang="es-MX" b="1" baseline="30000" dirty="0" smtClean="0">
                <a:solidFill>
                  <a:schemeClr val="tx1"/>
                </a:solidFill>
                <a:latin typeface="Arial" pitchFamily="34" charset="0"/>
                <a:cs typeface="Arial" pitchFamily="34" charset="0"/>
                <a:sym typeface="Symbol"/>
              </a:rPr>
              <a:t></a:t>
            </a:r>
            <a:r>
              <a:rPr lang="es-MX" b="1" dirty="0" smtClean="0">
                <a:solidFill>
                  <a:schemeClr val="tx1"/>
                </a:solidFill>
                <a:latin typeface="Arial" pitchFamily="34" charset="0"/>
                <a:cs typeface="Arial" pitchFamily="34" charset="0"/>
              </a:rPr>
              <a:t>; FE-UNAM; Enero del 2001.</a:t>
            </a:r>
            <a:endParaRPr lang="es-MX" dirty="0" smtClean="0">
              <a:solidFill>
                <a:schemeClr val="tx1"/>
              </a:solidFill>
              <a:latin typeface="Arial" pitchFamily="34" charset="0"/>
              <a:cs typeface="Arial" pitchFamily="34" charset="0"/>
            </a:endParaRPr>
          </a:p>
          <a:p>
            <a:pPr algn="just"/>
            <a:r>
              <a:rPr lang="es-MX" b="1" dirty="0" smtClean="0">
                <a:solidFill>
                  <a:schemeClr val="tx1"/>
                </a:solidFill>
                <a:latin typeface="Arial" pitchFamily="34" charset="0"/>
                <a:cs typeface="Arial" pitchFamily="34" charset="0"/>
              </a:rPr>
              <a:t>Sinopsis:</a:t>
            </a:r>
            <a:endParaRPr lang="es-MX" dirty="0" smtClean="0">
              <a:solidFill>
                <a:schemeClr val="tx1"/>
              </a:solidFill>
              <a:latin typeface="Arial" pitchFamily="34" charset="0"/>
              <a:cs typeface="Arial" pitchFamily="34" charset="0"/>
            </a:endParaRPr>
          </a:p>
          <a:p>
            <a:pPr algn="just"/>
            <a:r>
              <a:rPr lang="es-MX" dirty="0" smtClean="0">
                <a:solidFill>
                  <a:schemeClr val="tx1"/>
                </a:solidFill>
                <a:latin typeface="Arial" pitchFamily="34" charset="0"/>
                <a:cs typeface="Arial" pitchFamily="34" charset="0"/>
              </a:rPr>
              <a:t>Este trabajo fue desarrollado por los autores en las siguientes partes:</a:t>
            </a:r>
          </a:p>
          <a:p>
            <a:pPr lvl="0" algn="just"/>
            <a:r>
              <a:rPr lang="es-MX" dirty="0" smtClean="0">
                <a:solidFill>
                  <a:schemeClr val="tx1"/>
                </a:solidFill>
                <a:latin typeface="Arial" pitchFamily="34" charset="0"/>
                <a:cs typeface="Arial" pitchFamily="34" charset="0"/>
              </a:rPr>
              <a:t>(1) Metodología en ejecución,  (2)Parte matemática a nivel de experto; (3) La parte matemática fue elaborada haciendo la conversión a nivel de estudiante por el autor de las críticas al PPSN</a:t>
            </a:r>
            <a:r>
              <a:rPr lang="es-MX" b="1" baseline="30000" dirty="0" smtClean="0">
                <a:solidFill>
                  <a:schemeClr val="tx1"/>
                </a:solidFill>
                <a:latin typeface="Arial" pitchFamily="34" charset="0"/>
                <a:cs typeface="Arial" pitchFamily="34" charset="0"/>
              </a:rPr>
              <a:t>1</a:t>
            </a:r>
            <a:endParaRPr lang="es-MX" dirty="0" smtClean="0">
              <a:solidFill>
                <a:schemeClr val="tx1"/>
              </a:solidFill>
              <a:latin typeface="Arial" pitchFamily="34" charset="0"/>
              <a:cs typeface="Arial" pitchFamily="34" charset="0"/>
            </a:endParaRPr>
          </a:p>
          <a:p>
            <a:pPr algn="just"/>
            <a:endParaRPr lang="es-MX" dirty="0">
              <a:solidFill>
                <a:schemeClr val="tx2"/>
              </a:solidFill>
              <a:latin typeface="Arial" pitchFamily="34" charset="0"/>
              <a:cs typeface="Arial" pitchFamily="34" charset="0"/>
            </a:endParaRPr>
          </a:p>
        </p:txBody>
      </p:sp>
      <p:cxnSp>
        <p:nvCxnSpPr>
          <p:cNvPr id="6" name="5 Conector recto"/>
          <p:cNvCxnSpPr/>
          <p:nvPr/>
        </p:nvCxnSpPr>
        <p:spPr>
          <a:xfrm>
            <a:off x="285720" y="5500702"/>
            <a:ext cx="8501122" cy="1588"/>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642910" y="3929066"/>
            <a:ext cx="4357718" cy="1246495"/>
          </a:xfrm>
          <a:prstGeom prst="rect">
            <a:avLst/>
          </a:prstGeom>
          <a:noFill/>
        </p:spPr>
        <p:txBody>
          <a:bodyPr wrap="square" rtlCol="0">
            <a:spAutoFit/>
          </a:bodyPr>
          <a:lstStyle/>
          <a:p>
            <a:pPr algn="just"/>
            <a:r>
              <a:rPr lang="es-MX" sz="1900" dirty="0" smtClean="0">
                <a:latin typeface="Arial" pitchFamily="34" charset="0"/>
                <a:cs typeface="Arial" pitchFamily="34" charset="0"/>
              </a:rPr>
              <a:t>A continuación señalamos algunos puntos que vale la pena discutir y precisar:</a:t>
            </a:r>
          </a:p>
          <a:p>
            <a:pPr algn="just"/>
            <a:r>
              <a:rPr lang="es-MX" dirty="0" smtClean="0">
                <a:latin typeface="Arial" pitchFamily="34" charset="0"/>
                <a:cs typeface="Arial" pitchFamily="34" charset="0"/>
              </a:rPr>
              <a:t> </a:t>
            </a:r>
          </a:p>
        </p:txBody>
      </p:sp>
      <p:pic>
        <p:nvPicPr>
          <p:cNvPr id="9" name="8 Imagen" descr="14.jpg"/>
          <p:cNvPicPr>
            <a:picLocks noChangeAspect="1"/>
          </p:cNvPicPr>
          <p:nvPr/>
        </p:nvPicPr>
        <p:blipFill>
          <a:blip r:embed="rId2"/>
          <a:stretch>
            <a:fillRect/>
          </a:stretch>
        </p:blipFill>
        <p:spPr>
          <a:xfrm>
            <a:off x="5072066" y="3429000"/>
            <a:ext cx="3567435" cy="1357322"/>
          </a:xfrm>
          <a:prstGeom prst="rect">
            <a:avLst/>
          </a:prstGeom>
        </p:spPr>
      </p:pic>
      <p:sp>
        <p:nvSpPr>
          <p:cNvPr id="10" name="1 Título"/>
          <p:cNvSpPr>
            <a:spLocks noGrp="1"/>
          </p:cNvSpPr>
          <p:nvPr>
            <p:ph type="title"/>
          </p:nvPr>
        </p:nvSpPr>
        <p:spPr>
          <a:xfrm>
            <a:off x="2714612"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8" name="7 Imagen" descr="ncvnb.gif"/>
          <p:cNvPicPr>
            <a:picLocks noChangeAspect="1"/>
          </p:cNvPicPr>
          <p:nvPr/>
        </p:nvPicPr>
        <p:blipFill>
          <a:blip r:embed="rId3"/>
          <a:stretch>
            <a:fillRect/>
          </a:stretch>
        </p:blipFill>
        <p:spPr>
          <a:xfrm>
            <a:off x="857224" y="214290"/>
            <a:ext cx="1238252" cy="1083471"/>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71472" y="1071546"/>
            <a:ext cx="4357718" cy="2139047"/>
          </a:xfrm>
          <a:prstGeom prst="rect">
            <a:avLst/>
          </a:prstGeom>
          <a:noFill/>
        </p:spPr>
        <p:txBody>
          <a:bodyPr wrap="square" rtlCol="0">
            <a:spAutoFit/>
          </a:bodyPr>
          <a:lstStyle/>
          <a:p>
            <a:pPr lvl="0" algn="just"/>
            <a:r>
              <a:rPr lang="es-MX" sz="1900" dirty="0" smtClean="0">
                <a:latin typeface="Arial" pitchFamily="34" charset="0"/>
                <a:cs typeface="Arial" pitchFamily="34" charset="0"/>
              </a:rPr>
              <a:t>1. La pobreza y en su defecto la “extrema”, no es una debilidad humana como algunos organismos internacionales opinan, es el resultado de la ingenuidad existente en el sistema, respecto a la distribución en el ingreso.</a:t>
            </a:r>
          </a:p>
        </p:txBody>
      </p:sp>
      <p:sp>
        <p:nvSpPr>
          <p:cNvPr id="6" name="5 CuadroTexto"/>
          <p:cNvSpPr txBox="1"/>
          <p:nvPr/>
        </p:nvSpPr>
        <p:spPr>
          <a:xfrm>
            <a:off x="4429124" y="3571876"/>
            <a:ext cx="4286280" cy="2446824"/>
          </a:xfrm>
          <a:prstGeom prst="rect">
            <a:avLst/>
          </a:prstGeom>
          <a:noFill/>
        </p:spPr>
        <p:txBody>
          <a:bodyPr wrap="square" rtlCol="0">
            <a:spAutoFit/>
          </a:bodyPr>
          <a:lstStyle/>
          <a:p>
            <a:pPr lvl="0" algn="just"/>
            <a:r>
              <a:rPr lang="es-MX" sz="1900" dirty="0" smtClean="0">
                <a:latin typeface="Arial" pitchFamily="34" charset="0"/>
                <a:cs typeface="Arial" pitchFamily="34" charset="0"/>
              </a:rPr>
              <a:t>2. Es un problema histórico desde que el hombre descubrió que no todo lo podía tomar de la naturaleza, ya que para resolver sus necesidades elementales, tenían que producir, aunado a los recursos naturales que había que explotar; encontraremos indicios de pobreza, etc</a:t>
            </a:r>
            <a:r>
              <a:rPr lang="es-MX" sz="2000" dirty="0" smtClean="0">
                <a:latin typeface="Arial" pitchFamily="34" charset="0"/>
                <a:cs typeface="Arial" pitchFamily="34" charset="0"/>
              </a:rPr>
              <a:t>.</a:t>
            </a:r>
          </a:p>
        </p:txBody>
      </p:sp>
      <p:pic>
        <p:nvPicPr>
          <p:cNvPr id="7" name="6 Imagen" descr="desnutricion_virtual_454195.jpg"/>
          <p:cNvPicPr>
            <a:picLocks noChangeAspect="1"/>
          </p:cNvPicPr>
          <p:nvPr/>
        </p:nvPicPr>
        <p:blipFill>
          <a:blip r:embed="rId2"/>
          <a:stretch>
            <a:fillRect/>
          </a:stretch>
        </p:blipFill>
        <p:spPr>
          <a:xfrm>
            <a:off x="1500166" y="3357562"/>
            <a:ext cx="2357454" cy="3093772"/>
          </a:xfrm>
          <a:prstGeom prst="rect">
            <a:avLst/>
          </a:prstGeom>
        </p:spPr>
      </p:pic>
      <p:pic>
        <p:nvPicPr>
          <p:cNvPr id="8" name="7 Imagen" descr="images (25).jpg"/>
          <p:cNvPicPr>
            <a:picLocks noChangeAspect="1"/>
          </p:cNvPicPr>
          <p:nvPr/>
        </p:nvPicPr>
        <p:blipFill>
          <a:blip r:embed="rId3"/>
          <a:stretch>
            <a:fillRect/>
          </a:stretch>
        </p:blipFill>
        <p:spPr>
          <a:xfrm>
            <a:off x="5929322" y="1142984"/>
            <a:ext cx="2000264" cy="2327230"/>
          </a:xfrm>
          <a:prstGeom prst="rect">
            <a:avLst/>
          </a:prstGeom>
        </p:spPr>
      </p:pic>
      <p:sp>
        <p:nvSpPr>
          <p:cNvPr id="9" name="1 Título"/>
          <p:cNvSpPr>
            <a:spLocks noGrp="1"/>
          </p:cNvSpPr>
          <p:nvPr>
            <p:ph type="title"/>
          </p:nvPr>
        </p:nvSpPr>
        <p:spPr>
          <a:xfrm>
            <a:off x="0"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to="" calcmode="lin" valueType="num">
                                      <p:cBhvr>
                                        <p:cTn id="11"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786182" y="1214422"/>
            <a:ext cx="4643470" cy="1846659"/>
          </a:xfrm>
          <a:prstGeom prst="rect">
            <a:avLst/>
          </a:prstGeom>
          <a:noFill/>
        </p:spPr>
        <p:txBody>
          <a:bodyPr wrap="square" rtlCol="0">
            <a:spAutoFit/>
          </a:bodyPr>
          <a:lstStyle/>
          <a:p>
            <a:pPr lvl="0" algn="just"/>
            <a:r>
              <a:rPr lang="es-MX" sz="1900" dirty="0" smtClean="0">
                <a:latin typeface="Arial" pitchFamily="34" charset="0"/>
                <a:cs typeface="Arial" pitchFamily="34" charset="0"/>
              </a:rPr>
              <a:t>3. Por ende no podemos concebir a la pobreza como un análisis gastado e interpretaciones ideológicas, ni visualizarlas con excesivos diagnósticos que en vez de situarnos nos presentan una realidad caótica en movimiento.</a:t>
            </a:r>
          </a:p>
        </p:txBody>
      </p:sp>
      <p:sp>
        <p:nvSpPr>
          <p:cNvPr id="6" name="5 CuadroTexto"/>
          <p:cNvSpPr txBox="1"/>
          <p:nvPr/>
        </p:nvSpPr>
        <p:spPr>
          <a:xfrm>
            <a:off x="642910" y="3714752"/>
            <a:ext cx="4929222" cy="2723823"/>
          </a:xfrm>
          <a:prstGeom prst="rect">
            <a:avLst/>
          </a:prstGeom>
          <a:noFill/>
        </p:spPr>
        <p:txBody>
          <a:bodyPr wrap="square" rtlCol="0">
            <a:spAutoFit/>
          </a:bodyPr>
          <a:lstStyle/>
          <a:p>
            <a:pPr lvl="0" algn="just"/>
            <a:r>
              <a:rPr lang="es-MX" sz="1900" dirty="0" smtClean="0">
                <a:latin typeface="Arial" pitchFamily="34" charset="0"/>
                <a:cs typeface="Arial" pitchFamily="34" charset="0"/>
              </a:rPr>
              <a:t>4. El proyecto ejecutado por los autores, utiliza un diseño y una metodología de carácter focalizado. ¿Cuáles serían los errores y las limitaciones de estas decisiones?</a:t>
            </a:r>
          </a:p>
          <a:p>
            <a:pPr lvl="0" algn="just"/>
            <a:endParaRPr lang="es-MX" sz="1900" dirty="0" smtClean="0">
              <a:latin typeface="Arial" pitchFamily="34" charset="0"/>
              <a:cs typeface="Arial" pitchFamily="34" charset="0"/>
            </a:endParaRPr>
          </a:p>
          <a:p>
            <a:pPr lvl="1" algn="just"/>
            <a:r>
              <a:rPr lang="es-MX" sz="1900" dirty="0" smtClean="0">
                <a:latin typeface="Arial" pitchFamily="34" charset="0"/>
                <a:cs typeface="Arial" pitchFamily="34" charset="0"/>
              </a:rPr>
              <a:t>4.1. Es un proceso discriminatorio, excluyente y segregacionista al interior de una comunidad en cuestión</a:t>
            </a:r>
            <a:r>
              <a:rPr lang="es-MX" sz="1900" dirty="0" smtClean="0"/>
              <a:t>.</a:t>
            </a:r>
          </a:p>
        </p:txBody>
      </p:sp>
      <p:pic>
        <p:nvPicPr>
          <p:cNvPr id="7" name="6 Imagen" descr="images (40).jpg"/>
          <p:cNvPicPr>
            <a:picLocks noChangeAspect="1"/>
          </p:cNvPicPr>
          <p:nvPr/>
        </p:nvPicPr>
        <p:blipFill>
          <a:blip r:embed="rId2"/>
          <a:stretch>
            <a:fillRect/>
          </a:stretch>
        </p:blipFill>
        <p:spPr>
          <a:xfrm>
            <a:off x="1142976" y="1142984"/>
            <a:ext cx="2095500" cy="2181225"/>
          </a:xfrm>
          <a:prstGeom prst="rect">
            <a:avLst/>
          </a:prstGeom>
        </p:spPr>
      </p:pic>
      <p:pic>
        <p:nvPicPr>
          <p:cNvPr id="8" name="7 Imagen" descr="images (39).jpg"/>
          <p:cNvPicPr>
            <a:picLocks noChangeAspect="1"/>
          </p:cNvPicPr>
          <p:nvPr/>
        </p:nvPicPr>
        <p:blipFill>
          <a:blip r:embed="rId3"/>
          <a:stretch>
            <a:fillRect/>
          </a:stretch>
        </p:blipFill>
        <p:spPr>
          <a:xfrm>
            <a:off x="6072198" y="3929066"/>
            <a:ext cx="2543175" cy="1800225"/>
          </a:xfrm>
          <a:prstGeom prst="rect">
            <a:avLst/>
          </a:prstGeom>
        </p:spPr>
      </p:pic>
      <p:sp>
        <p:nvSpPr>
          <p:cNvPr id="9" name="1 Título"/>
          <p:cNvSpPr>
            <a:spLocks noGrp="1"/>
          </p:cNvSpPr>
          <p:nvPr>
            <p:ph type="title"/>
          </p:nvPr>
        </p:nvSpPr>
        <p:spPr>
          <a:xfrm>
            <a:off x="2714612"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to="" calcmode="lin" valueType="num">
                                      <p:cBhvr>
                                        <p:cTn id="11"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00034" y="1214422"/>
            <a:ext cx="4214842" cy="2139047"/>
          </a:xfrm>
          <a:prstGeom prst="rect">
            <a:avLst/>
          </a:prstGeom>
          <a:noFill/>
        </p:spPr>
        <p:txBody>
          <a:bodyPr wrap="square" rtlCol="0">
            <a:spAutoFit/>
          </a:bodyPr>
          <a:lstStyle/>
          <a:p>
            <a:pPr lvl="1" algn="just"/>
            <a:r>
              <a:rPr lang="es-MX" sz="1900" dirty="0" smtClean="0">
                <a:latin typeface="Arial" pitchFamily="34" charset="0"/>
                <a:cs typeface="Arial" pitchFamily="34" charset="0"/>
              </a:rPr>
              <a:t>4.2. La decisión de quién entra o no al programa está basado en un criterio de selección: clientelista o electoral en lo político e ideológico en lo familiar. Es decir “su hijo entra al programa y el suyo, no” etc.</a:t>
            </a:r>
          </a:p>
        </p:txBody>
      </p:sp>
      <p:sp>
        <p:nvSpPr>
          <p:cNvPr id="6" name="5 CuadroTexto"/>
          <p:cNvSpPr txBox="1"/>
          <p:nvPr/>
        </p:nvSpPr>
        <p:spPr>
          <a:xfrm>
            <a:off x="4643438" y="3714752"/>
            <a:ext cx="3786214" cy="2431435"/>
          </a:xfrm>
          <a:prstGeom prst="rect">
            <a:avLst/>
          </a:prstGeom>
          <a:noFill/>
        </p:spPr>
        <p:txBody>
          <a:bodyPr wrap="square" rtlCol="0">
            <a:spAutoFit/>
          </a:bodyPr>
          <a:lstStyle/>
          <a:p>
            <a:pPr marL="0" lvl="1" algn="just"/>
            <a:r>
              <a:rPr lang="es-MX" sz="1900" dirty="0" smtClean="0">
                <a:latin typeface="Arial" pitchFamily="34" charset="0"/>
                <a:cs typeface="Arial" pitchFamily="34" charset="0"/>
              </a:rPr>
              <a:t>4.3. Las consecuencias y/o las proyecciones en la comunidad son graves debido a lo siguiente: “La comunidad 1 vs la comunidad 2, 3,…n” trayendo consigo la división entre éstas en vez de unirlas para apoyar el programa.</a:t>
            </a:r>
          </a:p>
        </p:txBody>
      </p:sp>
      <p:pic>
        <p:nvPicPr>
          <p:cNvPr id="7" name="6 Imagen" descr="images (38).jpg"/>
          <p:cNvPicPr>
            <a:picLocks noChangeAspect="1"/>
          </p:cNvPicPr>
          <p:nvPr/>
        </p:nvPicPr>
        <p:blipFill>
          <a:blip r:embed="rId2"/>
          <a:stretch>
            <a:fillRect/>
          </a:stretch>
        </p:blipFill>
        <p:spPr>
          <a:xfrm>
            <a:off x="1428728" y="3643314"/>
            <a:ext cx="2019300" cy="2257425"/>
          </a:xfrm>
          <a:prstGeom prst="rect">
            <a:avLst/>
          </a:prstGeom>
        </p:spPr>
      </p:pic>
      <p:pic>
        <p:nvPicPr>
          <p:cNvPr id="8" name="7 Imagen" descr="images (41).jpg"/>
          <p:cNvPicPr>
            <a:picLocks noChangeAspect="1"/>
          </p:cNvPicPr>
          <p:nvPr/>
        </p:nvPicPr>
        <p:blipFill>
          <a:blip r:embed="rId3"/>
          <a:stretch>
            <a:fillRect/>
          </a:stretch>
        </p:blipFill>
        <p:spPr>
          <a:xfrm>
            <a:off x="5500694" y="1285860"/>
            <a:ext cx="2219325" cy="2057400"/>
          </a:xfrm>
          <a:prstGeom prst="rect">
            <a:avLst/>
          </a:prstGeom>
        </p:spPr>
      </p:pic>
      <p:sp>
        <p:nvSpPr>
          <p:cNvPr id="9" name="1 Título"/>
          <p:cNvSpPr>
            <a:spLocks noGrp="1"/>
          </p:cNvSpPr>
          <p:nvPr>
            <p:ph type="title"/>
          </p:nvPr>
        </p:nvSpPr>
        <p:spPr>
          <a:xfrm>
            <a:off x="0"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to="" calcmode="lin" valueType="num">
                                      <p:cBhvr>
                                        <p:cTn id="11"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57158" y="1071546"/>
            <a:ext cx="8358246" cy="677108"/>
          </a:xfrm>
          <a:prstGeom prst="rect">
            <a:avLst/>
          </a:prstGeom>
          <a:noFill/>
        </p:spPr>
        <p:txBody>
          <a:bodyPr wrap="square" rtlCol="0">
            <a:spAutoFit/>
          </a:bodyPr>
          <a:lstStyle/>
          <a:p>
            <a:pPr lvl="0" algn="just"/>
            <a:r>
              <a:rPr lang="es-MX" sz="1900" dirty="0" smtClean="0">
                <a:latin typeface="Arial" pitchFamily="34" charset="0"/>
                <a:cs typeface="Arial" pitchFamily="34" charset="0"/>
              </a:rPr>
              <a:t>5. La decisión de “focalizar” el programa, trajo consigo los siguientes problemas:</a:t>
            </a:r>
          </a:p>
        </p:txBody>
      </p:sp>
      <p:sp>
        <p:nvSpPr>
          <p:cNvPr id="6" name="5 CuadroTexto"/>
          <p:cNvSpPr txBox="1"/>
          <p:nvPr/>
        </p:nvSpPr>
        <p:spPr>
          <a:xfrm>
            <a:off x="4000496" y="1857364"/>
            <a:ext cx="4643470" cy="1477328"/>
          </a:xfrm>
          <a:prstGeom prst="rect">
            <a:avLst/>
          </a:prstGeom>
          <a:noFill/>
        </p:spPr>
        <p:txBody>
          <a:bodyPr wrap="square" rtlCol="0">
            <a:spAutoFit/>
          </a:bodyPr>
          <a:lstStyle/>
          <a:p>
            <a:pPr marL="0" lvl="1" algn="just"/>
            <a:r>
              <a:rPr lang="es-MX" dirty="0" smtClean="0">
                <a:latin typeface="Arial" pitchFamily="34" charset="0"/>
                <a:cs typeface="Arial" pitchFamily="34" charset="0"/>
              </a:rPr>
              <a:t>5.1. ¿Por qué 440 niños entran al programa en la comunidad en cuestión y no los 800 niños que ella posee con característica socioeconómica familiar en condiciones de pobreza y/o de extrema pobreza?</a:t>
            </a:r>
          </a:p>
        </p:txBody>
      </p:sp>
      <p:sp>
        <p:nvSpPr>
          <p:cNvPr id="7" name="6 CuadroTexto"/>
          <p:cNvSpPr txBox="1"/>
          <p:nvPr/>
        </p:nvSpPr>
        <p:spPr>
          <a:xfrm>
            <a:off x="428596" y="3643314"/>
            <a:ext cx="5000660" cy="2862322"/>
          </a:xfrm>
          <a:prstGeom prst="rect">
            <a:avLst/>
          </a:prstGeom>
          <a:noFill/>
        </p:spPr>
        <p:txBody>
          <a:bodyPr wrap="square" rtlCol="0">
            <a:spAutoFit/>
          </a:bodyPr>
          <a:lstStyle/>
          <a:p>
            <a:pPr marL="0" lvl="1" algn="just"/>
            <a:r>
              <a:rPr lang="es-MX" dirty="0" smtClean="0">
                <a:latin typeface="Arial" pitchFamily="34" charset="0"/>
                <a:cs typeface="Arial" pitchFamily="34" charset="0"/>
              </a:rPr>
              <a:t>5.2. Por qué un presupuesto de 3,000 a 4,000 U$ para </a:t>
            </a:r>
            <a:r>
              <a:rPr lang="es-MX" dirty="0" err="1" smtClean="0">
                <a:latin typeface="Arial" pitchFamily="34" charset="0"/>
                <a:cs typeface="Arial" pitchFamily="34" charset="0"/>
              </a:rPr>
              <a:t>decrementar</a:t>
            </a:r>
            <a:r>
              <a:rPr lang="es-MX" dirty="0" smtClean="0">
                <a:latin typeface="Arial" pitchFamily="34" charset="0"/>
                <a:cs typeface="Arial" pitchFamily="34" charset="0"/>
              </a:rPr>
              <a:t> la desnutrición en el 1% en una población focalizada de 440 niños, y no un presupuesto superior entregado a la comunidad para que ella sea la que administre </a:t>
            </a:r>
          </a:p>
          <a:p>
            <a:pPr marL="0" lvl="1" algn="just"/>
            <a:endParaRPr lang="es-MX" dirty="0" smtClean="0">
              <a:latin typeface="Arial" pitchFamily="34" charset="0"/>
              <a:cs typeface="Arial" pitchFamily="34" charset="0"/>
            </a:endParaRPr>
          </a:p>
          <a:p>
            <a:pPr marL="0" lvl="1" algn="just"/>
            <a:r>
              <a:rPr lang="es-MX" dirty="0" smtClean="0">
                <a:latin typeface="Arial" pitchFamily="34" charset="0"/>
                <a:cs typeface="Arial" pitchFamily="34" charset="0"/>
              </a:rPr>
              <a:t>la gestión de éste y </a:t>
            </a:r>
            <a:r>
              <a:rPr lang="es-MX" dirty="0" err="1" smtClean="0">
                <a:latin typeface="Arial" pitchFamily="34" charset="0"/>
                <a:cs typeface="Arial" pitchFamily="34" charset="0"/>
              </a:rPr>
              <a:t>decremente</a:t>
            </a:r>
            <a:r>
              <a:rPr lang="es-MX" dirty="0" smtClean="0">
                <a:latin typeface="Arial" pitchFamily="34" charset="0"/>
                <a:cs typeface="Arial" pitchFamily="34" charset="0"/>
              </a:rPr>
              <a:t> en algún porcentaje los índices de desnutrición prevalecientes como un todo, evitando la segmentación y división entre éstas.</a:t>
            </a:r>
          </a:p>
        </p:txBody>
      </p:sp>
      <p:pic>
        <p:nvPicPr>
          <p:cNvPr id="9" name="8 Imagen" descr="images (42).jpg"/>
          <p:cNvPicPr>
            <a:picLocks noChangeAspect="1"/>
          </p:cNvPicPr>
          <p:nvPr/>
        </p:nvPicPr>
        <p:blipFill>
          <a:blip r:embed="rId2"/>
          <a:stretch>
            <a:fillRect/>
          </a:stretch>
        </p:blipFill>
        <p:spPr>
          <a:xfrm>
            <a:off x="5857884" y="3929066"/>
            <a:ext cx="2538512" cy="1928826"/>
          </a:xfrm>
          <a:prstGeom prst="rect">
            <a:avLst/>
          </a:prstGeom>
        </p:spPr>
      </p:pic>
      <p:pic>
        <p:nvPicPr>
          <p:cNvPr id="10" name="9 Imagen" descr="images (2).jpg"/>
          <p:cNvPicPr>
            <a:picLocks noChangeAspect="1"/>
          </p:cNvPicPr>
          <p:nvPr/>
        </p:nvPicPr>
        <p:blipFill>
          <a:blip r:embed="rId3"/>
          <a:stretch>
            <a:fillRect/>
          </a:stretch>
        </p:blipFill>
        <p:spPr>
          <a:xfrm>
            <a:off x="1142976" y="1928802"/>
            <a:ext cx="2175287" cy="1500198"/>
          </a:xfrm>
          <a:prstGeom prst="rect">
            <a:avLst/>
          </a:prstGeom>
        </p:spPr>
      </p:pic>
      <p:sp>
        <p:nvSpPr>
          <p:cNvPr id="8" name="1 Título"/>
          <p:cNvSpPr>
            <a:spLocks noGrp="1"/>
          </p:cNvSpPr>
          <p:nvPr>
            <p:ph type="title"/>
          </p:nvPr>
        </p:nvSpPr>
        <p:spPr>
          <a:xfrm>
            <a:off x="2714612"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to="" calcmode="lin" valueType="num">
                                      <p:cBhvr>
                                        <p:cTn id="11"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28596" y="1071546"/>
            <a:ext cx="8286808" cy="677108"/>
          </a:xfrm>
          <a:prstGeom prst="rect">
            <a:avLst/>
          </a:prstGeom>
          <a:noFill/>
        </p:spPr>
        <p:txBody>
          <a:bodyPr wrap="square" rtlCol="0">
            <a:spAutoFit/>
          </a:bodyPr>
          <a:lstStyle/>
          <a:p>
            <a:pPr lvl="0" algn="just"/>
            <a:r>
              <a:rPr lang="es-MX" sz="1900" dirty="0" smtClean="0">
                <a:latin typeface="Arial" pitchFamily="34" charset="0"/>
                <a:cs typeface="Arial" pitchFamily="34" charset="0"/>
              </a:rPr>
              <a:t>6. Este programa en vez de </a:t>
            </a:r>
            <a:r>
              <a:rPr lang="es-MX" sz="1900" dirty="0" err="1" smtClean="0">
                <a:latin typeface="Arial" pitchFamily="34" charset="0"/>
                <a:cs typeface="Arial" pitchFamily="34" charset="0"/>
              </a:rPr>
              <a:t>decrementar</a:t>
            </a:r>
            <a:r>
              <a:rPr lang="es-MX" sz="1900" dirty="0" smtClean="0">
                <a:latin typeface="Arial" pitchFamily="34" charset="0"/>
                <a:cs typeface="Arial" pitchFamily="34" charset="0"/>
              </a:rPr>
              <a:t> la desnutrición en una población focalizada, trajo consigo los siguientes problemas:</a:t>
            </a:r>
          </a:p>
        </p:txBody>
      </p:sp>
      <p:sp>
        <p:nvSpPr>
          <p:cNvPr id="6" name="5 CuadroTexto"/>
          <p:cNvSpPr txBox="1"/>
          <p:nvPr/>
        </p:nvSpPr>
        <p:spPr>
          <a:xfrm>
            <a:off x="500034" y="2000240"/>
            <a:ext cx="4429156" cy="2031325"/>
          </a:xfrm>
          <a:prstGeom prst="rect">
            <a:avLst/>
          </a:prstGeom>
          <a:noFill/>
        </p:spPr>
        <p:txBody>
          <a:bodyPr wrap="square" rtlCol="0">
            <a:spAutoFit/>
          </a:bodyPr>
          <a:lstStyle/>
          <a:p>
            <a:pPr marL="0" lvl="1" algn="just"/>
            <a:r>
              <a:rPr lang="es-MX" dirty="0" smtClean="0">
                <a:latin typeface="Arial" pitchFamily="34" charset="0"/>
                <a:cs typeface="Arial" pitchFamily="34" charset="0"/>
              </a:rPr>
              <a:t>6.1 Este “experimento humano” para obtener una base de datos, fue concebido en 1987 para que funcionara durante 2 a 3 años. Cada comedor- escuela, funcionaría durante 9 meses por año. (El programa no funcionará durante 3 meses por año).</a:t>
            </a:r>
          </a:p>
        </p:txBody>
      </p:sp>
      <p:sp>
        <p:nvSpPr>
          <p:cNvPr id="7" name="6 CuadroTexto"/>
          <p:cNvSpPr txBox="1"/>
          <p:nvPr/>
        </p:nvSpPr>
        <p:spPr>
          <a:xfrm>
            <a:off x="5000628" y="4071942"/>
            <a:ext cx="3571900" cy="2031325"/>
          </a:xfrm>
          <a:prstGeom prst="rect">
            <a:avLst/>
          </a:prstGeom>
          <a:noFill/>
        </p:spPr>
        <p:txBody>
          <a:bodyPr wrap="square" rtlCol="0">
            <a:spAutoFit/>
          </a:bodyPr>
          <a:lstStyle/>
          <a:p>
            <a:pPr marL="0" lvl="1" algn="just"/>
            <a:r>
              <a:rPr lang="es-MX" dirty="0" smtClean="0">
                <a:latin typeface="Arial" pitchFamily="34" charset="0"/>
                <a:cs typeface="Arial" pitchFamily="34" charset="0"/>
              </a:rPr>
              <a:t>6.2 En 7 años tenemos: el programa funcionando 63 meses y 21 meses en receso, al parecer ésta decisión fue muy contradictoria ya que lo caminado se perdió en la demagogia y en el olvido social.</a:t>
            </a:r>
          </a:p>
        </p:txBody>
      </p:sp>
      <p:pic>
        <p:nvPicPr>
          <p:cNvPr id="9" name="8 Imagen" descr="images (45).jpg"/>
          <p:cNvPicPr>
            <a:picLocks noChangeAspect="1"/>
          </p:cNvPicPr>
          <p:nvPr/>
        </p:nvPicPr>
        <p:blipFill>
          <a:blip r:embed="rId2"/>
          <a:stretch>
            <a:fillRect/>
          </a:stretch>
        </p:blipFill>
        <p:spPr>
          <a:xfrm>
            <a:off x="5572132" y="2000240"/>
            <a:ext cx="2466975" cy="1847850"/>
          </a:xfrm>
          <a:prstGeom prst="rect">
            <a:avLst/>
          </a:prstGeom>
        </p:spPr>
      </p:pic>
      <p:pic>
        <p:nvPicPr>
          <p:cNvPr id="10" name="9 Imagen" descr="images (47).jpg"/>
          <p:cNvPicPr>
            <a:picLocks noChangeAspect="1"/>
          </p:cNvPicPr>
          <p:nvPr/>
        </p:nvPicPr>
        <p:blipFill>
          <a:blip r:embed="rId3"/>
          <a:stretch>
            <a:fillRect/>
          </a:stretch>
        </p:blipFill>
        <p:spPr>
          <a:xfrm>
            <a:off x="1285852" y="4286256"/>
            <a:ext cx="2552700" cy="1790700"/>
          </a:xfrm>
          <a:prstGeom prst="rect">
            <a:avLst/>
          </a:prstGeom>
        </p:spPr>
      </p:pic>
      <p:sp>
        <p:nvSpPr>
          <p:cNvPr id="8" name="1 Título"/>
          <p:cNvSpPr>
            <a:spLocks noGrp="1"/>
          </p:cNvSpPr>
          <p:nvPr>
            <p:ph type="title"/>
          </p:nvPr>
        </p:nvSpPr>
        <p:spPr>
          <a:xfrm>
            <a:off x="0"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to="" calcmode="lin" valueType="num">
                                      <p:cBhvr>
                                        <p:cTn id="11"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857224" y="3214686"/>
            <a:ext cx="7715304" cy="3323987"/>
          </a:xfrm>
          <a:prstGeom prst="rect">
            <a:avLst/>
          </a:prstGeom>
          <a:noFill/>
        </p:spPr>
        <p:txBody>
          <a:bodyPr wrap="square" rtlCol="0">
            <a:spAutoFit/>
          </a:bodyPr>
          <a:lstStyle/>
          <a:p>
            <a:pPr lvl="0" algn="just"/>
            <a:r>
              <a:rPr lang="es-MX" sz="1900" dirty="0" smtClean="0">
                <a:latin typeface="Arial" pitchFamily="34" charset="0"/>
                <a:cs typeface="Arial" pitchFamily="34" charset="0"/>
              </a:rPr>
              <a:t>8. El programa, como experimento humano al parecer les sirvió a los autores para lo siguiente:</a:t>
            </a:r>
          </a:p>
          <a:p>
            <a:pPr algn="just"/>
            <a:r>
              <a:rPr lang="es-MX" sz="2000" dirty="0" smtClean="0">
                <a:latin typeface="Arial" pitchFamily="34" charset="0"/>
                <a:cs typeface="Arial" pitchFamily="34" charset="0"/>
              </a:rPr>
              <a:t> </a:t>
            </a:r>
          </a:p>
          <a:p>
            <a:pPr algn="just"/>
            <a:endParaRPr lang="es-MX" sz="2000" dirty="0" smtClean="0">
              <a:latin typeface="Arial" pitchFamily="34" charset="0"/>
              <a:cs typeface="Arial" pitchFamily="34" charset="0"/>
            </a:endParaRPr>
          </a:p>
          <a:p>
            <a:pPr lvl="1" algn="just"/>
            <a:r>
              <a:rPr lang="es-MX" sz="1900" dirty="0" smtClean="0">
                <a:latin typeface="Arial" pitchFamily="34" charset="0"/>
                <a:cs typeface="Arial" pitchFamily="34" charset="0"/>
              </a:rPr>
              <a:t>8.1 Obtener una base de datos respecto a costos y a efectividad (medición de impactos).</a:t>
            </a:r>
          </a:p>
          <a:p>
            <a:pPr algn="just"/>
            <a:r>
              <a:rPr lang="es-MX" sz="1900" dirty="0" smtClean="0">
                <a:latin typeface="Arial" pitchFamily="34" charset="0"/>
                <a:cs typeface="Arial" pitchFamily="34" charset="0"/>
              </a:rPr>
              <a:t> </a:t>
            </a:r>
          </a:p>
          <a:p>
            <a:pPr algn="just"/>
            <a:endParaRPr lang="es-MX" sz="1900" dirty="0" smtClean="0">
              <a:latin typeface="Arial" pitchFamily="34" charset="0"/>
              <a:cs typeface="Arial" pitchFamily="34" charset="0"/>
            </a:endParaRPr>
          </a:p>
          <a:p>
            <a:pPr lvl="1" algn="just"/>
            <a:r>
              <a:rPr lang="es-MX" sz="1900" dirty="0" smtClean="0">
                <a:latin typeface="Arial" pitchFamily="34" charset="0"/>
                <a:cs typeface="Arial" pitchFamily="34" charset="0"/>
              </a:rPr>
              <a:t>8.2 Demostrar que el ACE es superior al método Costo-Beneficio, para medir “impactos” en proyectos de éste tipo;</a:t>
            </a:r>
          </a:p>
          <a:p>
            <a:endParaRPr lang="es-MX" dirty="0"/>
          </a:p>
        </p:txBody>
      </p:sp>
      <p:sp>
        <p:nvSpPr>
          <p:cNvPr id="6" name="5 CuadroTexto"/>
          <p:cNvSpPr txBox="1"/>
          <p:nvPr/>
        </p:nvSpPr>
        <p:spPr>
          <a:xfrm>
            <a:off x="4286248" y="1214422"/>
            <a:ext cx="3857652" cy="1554272"/>
          </a:xfrm>
          <a:prstGeom prst="rect">
            <a:avLst/>
          </a:prstGeom>
          <a:noFill/>
        </p:spPr>
        <p:txBody>
          <a:bodyPr wrap="square" rtlCol="0">
            <a:spAutoFit/>
          </a:bodyPr>
          <a:lstStyle/>
          <a:p>
            <a:pPr algn="just"/>
            <a:r>
              <a:rPr lang="es-MX" sz="1900" dirty="0" smtClean="0">
                <a:latin typeface="Arial" pitchFamily="34" charset="0"/>
                <a:cs typeface="Arial" pitchFamily="34" charset="0"/>
              </a:rPr>
              <a:t>7. El método Analítico: Costo-Efectividad (ACE), aplicado para medir impactos está correctamente ejecutado a un proyecto de éste tipo.</a:t>
            </a:r>
          </a:p>
        </p:txBody>
      </p:sp>
      <p:pic>
        <p:nvPicPr>
          <p:cNvPr id="7" name="6 Imagen" descr="images (46).jpg"/>
          <p:cNvPicPr>
            <a:picLocks noChangeAspect="1"/>
          </p:cNvPicPr>
          <p:nvPr/>
        </p:nvPicPr>
        <p:blipFill>
          <a:blip r:embed="rId2"/>
          <a:stretch>
            <a:fillRect/>
          </a:stretch>
        </p:blipFill>
        <p:spPr>
          <a:xfrm>
            <a:off x="1285852" y="1285860"/>
            <a:ext cx="2619375" cy="1743075"/>
          </a:xfrm>
          <a:prstGeom prst="rect">
            <a:avLst/>
          </a:prstGeom>
        </p:spPr>
      </p:pic>
      <p:sp>
        <p:nvSpPr>
          <p:cNvPr id="8" name="1 Título"/>
          <p:cNvSpPr>
            <a:spLocks noGrp="1"/>
          </p:cNvSpPr>
          <p:nvPr>
            <p:ph type="title"/>
          </p:nvPr>
        </p:nvSpPr>
        <p:spPr>
          <a:xfrm>
            <a:off x="2714612"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9" name="8 Imagen" descr="gifs-luna-estrellas.gif"/>
          <p:cNvPicPr>
            <a:picLocks noChangeAspect="1"/>
          </p:cNvPicPr>
          <p:nvPr/>
        </p:nvPicPr>
        <p:blipFill>
          <a:blip r:embed="rId3"/>
          <a:stretch>
            <a:fillRect/>
          </a:stretch>
        </p:blipFill>
        <p:spPr>
          <a:xfrm>
            <a:off x="714348" y="-285776"/>
            <a:ext cx="952500" cy="1333500"/>
          </a:xfrm>
          <a:prstGeom prst="rect">
            <a:avLst/>
          </a:prstGeom>
        </p:spPr>
      </p:pic>
      <p:pic>
        <p:nvPicPr>
          <p:cNvPr id="10" name="9 Imagen" descr="GIF040.gif"/>
          <p:cNvPicPr>
            <a:picLocks noChangeAspect="1"/>
          </p:cNvPicPr>
          <p:nvPr/>
        </p:nvPicPr>
        <p:blipFill>
          <a:blip r:embed="rId4"/>
          <a:stretch>
            <a:fillRect/>
          </a:stretch>
        </p:blipFill>
        <p:spPr>
          <a:xfrm>
            <a:off x="285720" y="5500702"/>
            <a:ext cx="838200" cy="80010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714348" y="1071546"/>
            <a:ext cx="7715304" cy="5509200"/>
          </a:xfrm>
          <a:prstGeom prst="rect">
            <a:avLst/>
          </a:prstGeom>
          <a:noFill/>
        </p:spPr>
        <p:txBody>
          <a:bodyPr wrap="square" rtlCol="0">
            <a:spAutoFit/>
          </a:bodyPr>
          <a:lstStyle/>
          <a:p>
            <a:pPr algn="just"/>
            <a:r>
              <a:rPr lang="es-MX" sz="1900" b="1" dirty="0" smtClean="0">
                <a:latin typeface="Arial" pitchFamily="34" charset="0"/>
                <a:cs typeface="Arial" pitchFamily="34" charset="0"/>
              </a:rPr>
              <a:t>Sugerencias</a:t>
            </a:r>
            <a:endParaRPr lang="es-MX" sz="1900" dirty="0" smtClean="0">
              <a:latin typeface="Arial" pitchFamily="34" charset="0"/>
              <a:cs typeface="Arial" pitchFamily="34" charset="0"/>
            </a:endParaRPr>
          </a:p>
          <a:p>
            <a:pPr algn="just"/>
            <a:r>
              <a:rPr lang="es-MX" sz="1900" dirty="0" smtClean="0">
                <a:latin typeface="Arial" pitchFamily="34" charset="0"/>
                <a:cs typeface="Arial" pitchFamily="34" charset="0"/>
              </a:rPr>
              <a:t> </a:t>
            </a:r>
          </a:p>
          <a:p>
            <a:pPr algn="just"/>
            <a:r>
              <a:rPr lang="es-MX" sz="1900" dirty="0" smtClean="0">
                <a:latin typeface="Arial" pitchFamily="34" charset="0"/>
                <a:cs typeface="Arial" pitchFamily="34" charset="0"/>
              </a:rPr>
              <a:t>Mi opinión al respecto es la siguiente:</a:t>
            </a:r>
          </a:p>
          <a:p>
            <a:pPr algn="just"/>
            <a:r>
              <a:rPr lang="es-MX" sz="2000" dirty="0" smtClean="0">
                <a:latin typeface="Arial" pitchFamily="34" charset="0"/>
                <a:cs typeface="Arial" pitchFamily="34" charset="0"/>
              </a:rPr>
              <a:t> </a:t>
            </a:r>
          </a:p>
          <a:p>
            <a:pPr algn="just"/>
            <a:endParaRPr lang="es-MX" sz="2000" dirty="0" smtClean="0">
              <a:latin typeface="Arial" pitchFamily="34" charset="0"/>
              <a:cs typeface="Arial" pitchFamily="34" charset="0"/>
            </a:endParaRPr>
          </a:p>
          <a:p>
            <a:pPr marL="914400" lvl="1" indent="-457200" algn="just">
              <a:buAutoNum type="arabicPeriod"/>
            </a:pPr>
            <a:r>
              <a:rPr lang="es-MX" dirty="0" smtClean="0">
                <a:latin typeface="Arial" pitchFamily="34" charset="0"/>
                <a:cs typeface="Arial" pitchFamily="34" charset="0"/>
              </a:rPr>
              <a:t>Un programa de éste tipo aplicado sólo al medio rural induce a la segregación, a lo interno del medio rural y también segregación al medio urbano.</a:t>
            </a:r>
          </a:p>
          <a:p>
            <a:pPr marL="914400" lvl="1" indent="-457200" algn="just">
              <a:buAutoNum type="arabicPeriod"/>
            </a:pPr>
            <a:endParaRPr lang="es-MX" dirty="0" smtClean="0">
              <a:latin typeface="Arial" pitchFamily="34" charset="0"/>
              <a:cs typeface="Arial" pitchFamily="34" charset="0"/>
            </a:endParaRPr>
          </a:p>
          <a:p>
            <a:pPr marL="914400" lvl="1" indent="-457200" algn="just">
              <a:buAutoNum type="arabicPeriod"/>
            </a:pPr>
            <a:endParaRPr lang="es-MX" dirty="0" smtClean="0">
              <a:latin typeface="Arial" pitchFamily="34" charset="0"/>
              <a:cs typeface="Arial" pitchFamily="34" charset="0"/>
            </a:endParaRPr>
          </a:p>
          <a:p>
            <a:pPr marL="914400" lvl="1" indent="-457200" algn="just">
              <a:buAutoNum type="arabicPeriod"/>
            </a:pPr>
            <a:r>
              <a:rPr lang="es-MX" dirty="0" smtClean="0">
                <a:latin typeface="Arial" pitchFamily="34" charset="0"/>
                <a:cs typeface="Arial" pitchFamily="34" charset="0"/>
              </a:rPr>
              <a:t>Modificar los criterios de selección de los “niños” cuidando no traer consigo la “ruptura del tejido social” entre comunidades.</a:t>
            </a:r>
          </a:p>
          <a:p>
            <a:pPr marL="914400" lvl="1" indent="-457200" algn="just">
              <a:buAutoNum type="arabicPeriod"/>
            </a:pPr>
            <a:endParaRPr lang="es-MX" dirty="0" smtClean="0">
              <a:latin typeface="Arial" pitchFamily="34" charset="0"/>
              <a:cs typeface="Arial" pitchFamily="34" charset="0"/>
            </a:endParaRPr>
          </a:p>
          <a:p>
            <a:pPr marL="914400" lvl="1" indent="-457200" algn="just">
              <a:buAutoNum type="arabicPeriod"/>
            </a:pPr>
            <a:endParaRPr lang="es-MX" dirty="0" smtClean="0">
              <a:latin typeface="Arial" pitchFamily="34" charset="0"/>
              <a:cs typeface="Arial" pitchFamily="34" charset="0"/>
            </a:endParaRPr>
          </a:p>
          <a:p>
            <a:pPr marL="914400" lvl="1" indent="-457200" algn="just">
              <a:buFontTx/>
              <a:buAutoNum type="arabicPeriod"/>
            </a:pPr>
            <a:r>
              <a:rPr lang="es-MX" dirty="0" smtClean="0">
                <a:latin typeface="Arial" pitchFamily="34" charset="0"/>
                <a:cs typeface="Arial" pitchFamily="34" charset="0"/>
              </a:rPr>
              <a:t>Sólo aprobaría un diseño y metodología, en el caso de entronizar a todos los niños en estado de pobreza y extrema existente en la comunidad haciendo funcionar el programa los 12 meses por año, con una participación del 100% de la comunidad en el programa.</a:t>
            </a:r>
          </a:p>
        </p:txBody>
      </p:sp>
      <p:pic>
        <p:nvPicPr>
          <p:cNvPr id="7" name="6 Imagen" descr="images (43).jpg"/>
          <p:cNvPicPr>
            <a:picLocks noChangeAspect="1"/>
          </p:cNvPicPr>
          <p:nvPr/>
        </p:nvPicPr>
        <p:blipFill>
          <a:blip r:embed="rId2"/>
          <a:stretch>
            <a:fillRect/>
          </a:stretch>
        </p:blipFill>
        <p:spPr>
          <a:xfrm>
            <a:off x="6357950" y="1142984"/>
            <a:ext cx="1285884" cy="1285884"/>
          </a:xfrm>
          <a:prstGeom prst="rect">
            <a:avLst/>
          </a:prstGeom>
        </p:spPr>
      </p:pic>
      <p:sp>
        <p:nvSpPr>
          <p:cNvPr id="6" name="1 Título"/>
          <p:cNvSpPr>
            <a:spLocks noGrp="1"/>
          </p:cNvSpPr>
          <p:nvPr>
            <p:ph type="title"/>
          </p:nvPr>
        </p:nvSpPr>
        <p:spPr>
          <a:xfrm>
            <a:off x="0"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8" name="7 Imagen" descr="gifs-estrellas.gif"/>
          <p:cNvPicPr>
            <a:picLocks noChangeAspect="1"/>
          </p:cNvPicPr>
          <p:nvPr/>
        </p:nvPicPr>
        <p:blipFill>
          <a:blip r:embed="rId3"/>
          <a:stretch>
            <a:fillRect/>
          </a:stretch>
        </p:blipFill>
        <p:spPr>
          <a:xfrm>
            <a:off x="7715272" y="285728"/>
            <a:ext cx="1238251" cy="1184414"/>
          </a:xfrm>
          <a:prstGeom prst="rect">
            <a:avLst/>
          </a:prstGeom>
        </p:spPr>
      </p:pic>
      <p:pic>
        <p:nvPicPr>
          <p:cNvPr id="9" name="8 Imagen" descr="estrella89.gif"/>
          <p:cNvPicPr>
            <a:picLocks noChangeAspect="1"/>
          </p:cNvPicPr>
          <p:nvPr/>
        </p:nvPicPr>
        <p:blipFill>
          <a:blip r:embed="rId4" cstate="print"/>
          <a:stretch>
            <a:fillRect/>
          </a:stretch>
        </p:blipFill>
        <p:spPr>
          <a:xfrm>
            <a:off x="285720" y="3286124"/>
            <a:ext cx="795337" cy="77515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42910" y="1214422"/>
            <a:ext cx="6072230" cy="384721"/>
          </a:xfrm>
          <a:prstGeom prst="rect">
            <a:avLst/>
          </a:prstGeom>
          <a:noFill/>
        </p:spPr>
        <p:txBody>
          <a:bodyPr wrap="square" rtlCol="0">
            <a:spAutoFit/>
          </a:bodyPr>
          <a:lstStyle/>
          <a:p>
            <a:pPr algn="just"/>
            <a:r>
              <a:rPr lang="es-MX" sz="1900" b="1" dirty="0" smtClean="0">
                <a:latin typeface="Arial" pitchFamily="34" charset="0"/>
                <a:cs typeface="Arial" pitchFamily="34" charset="0"/>
              </a:rPr>
              <a:t>Reflexiones:</a:t>
            </a:r>
            <a:endParaRPr lang="es-MX" sz="1900" dirty="0" smtClean="0">
              <a:latin typeface="Arial" pitchFamily="34" charset="0"/>
              <a:cs typeface="Arial" pitchFamily="34" charset="0"/>
            </a:endParaRPr>
          </a:p>
        </p:txBody>
      </p:sp>
      <p:sp>
        <p:nvSpPr>
          <p:cNvPr id="6" name="5 CuadroTexto"/>
          <p:cNvSpPr txBox="1"/>
          <p:nvPr/>
        </p:nvSpPr>
        <p:spPr>
          <a:xfrm>
            <a:off x="3929058" y="1571612"/>
            <a:ext cx="4643470" cy="2723823"/>
          </a:xfrm>
          <a:prstGeom prst="rect">
            <a:avLst/>
          </a:prstGeom>
          <a:noFill/>
        </p:spPr>
        <p:txBody>
          <a:bodyPr wrap="square" rtlCol="0">
            <a:spAutoFit/>
          </a:bodyPr>
          <a:lstStyle/>
          <a:p>
            <a:pPr algn="just"/>
            <a:r>
              <a:rPr lang="es-MX" sz="1900" dirty="0" smtClean="0">
                <a:latin typeface="Arial" pitchFamily="34" charset="0"/>
                <a:cs typeface="Arial" pitchFamily="34" charset="0"/>
              </a:rPr>
              <a:t>En la era de la globalización de los mercados, al parecer los programas instrumentados por los gobiernos (en éste caso el de Argentina) y apoyados por algunos Organismos Internacionales,</a:t>
            </a:r>
          </a:p>
          <a:p>
            <a:pPr algn="just"/>
            <a:endParaRPr lang="es-MX" sz="1900" dirty="0" smtClean="0">
              <a:latin typeface="Arial" pitchFamily="34" charset="0"/>
              <a:cs typeface="Arial" pitchFamily="34" charset="0"/>
            </a:endParaRPr>
          </a:p>
          <a:p>
            <a:pPr algn="just"/>
            <a:r>
              <a:rPr lang="es-MX" sz="1900" dirty="0" smtClean="0">
                <a:latin typeface="Arial" pitchFamily="34" charset="0"/>
                <a:cs typeface="Arial" pitchFamily="34" charset="0"/>
              </a:rPr>
              <a:t> están mostrando una nueva manera de represión delicada y presupuestal en el medio rural Argentino.</a:t>
            </a:r>
          </a:p>
        </p:txBody>
      </p:sp>
      <p:sp>
        <p:nvSpPr>
          <p:cNvPr id="7" name="6 CuadroTexto"/>
          <p:cNvSpPr txBox="1"/>
          <p:nvPr/>
        </p:nvSpPr>
        <p:spPr>
          <a:xfrm>
            <a:off x="714348" y="4500570"/>
            <a:ext cx="7643866" cy="1846659"/>
          </a:xfrm>
          <a:prstGeom prst="rect">
            <a:avLst/>
          </a:prstGeom>
          <a:noFill/>
        </p:spPr>
        <p:txBody>
          <a:bodyPr wrap="square" rtlCol="0">
            <a:spAutoFit/>
          </a:bodyPr>
          <a:lstStyle/>
          <a:p>
            <a:pPr algn="just"/>
            <a:r>
              <a:rPr lang="es-MX" sz="1900" dirty="0" smtClean="0">
                <a:latin typeface="Arial" pitchFamily="34" charset="0"/>
                <a:cs typeface="Arial" pitchFamily="34" charset="0"/>
              </a:rPr>
              <a:t>En otro país como Chile, programas de éste tipo son una manera de dar a conocer la “Cultura del sector público” hacia el campo y/o medio urbano.</a:t>
            </a:r>
          </a:p>
          <a:p>
            <a:pPr algn="just"/>
            <a:endParaRPr lang="es-MX" sz="1900" dirty="0" smtClean="0">
              <a:latin typeface="Arial" pitchFamily="34" charset="0"/>
              <a:cs typeface="Arial" pitchFamily="34" charset="0"/>
            </a:endParaRPr>
          </a:p>
          <a:p>
            <a:pPr algn="just"/>
            <a:r>
              <a:rPr lang="es-MX" sz="1900" dirty="0" smtClean="0">
                <a:latin typeface="Arial" pitchFamily="34" charset="0"/>
                <a:cs typeface="Arial" pitchFamily="34" charset="0"/>
              </a:rPr>
              <a:t>Hoy la política social busca dar respuesta a los problemas de pobreza que aquejan a la sociedad. </a:t>
            </a:r>
          </a:p>
        </p:txBody>
      </p:sp>
      <p:pic>
        <p:nvPicPr>
          <p:cNvPr id="8" name="7 Imagen" descr="descarga iuudh"/>
          <p:cNvPicPr>
            <a:picLocks noChangeAspect="1"/>
          </p:cNvPicPr>
          <p:nvPr/>
        </p:nvPicPr>
        <p:blipFill>
          <a:blip r:embed="rId2"/>
          <a:stretch>
            <a:fillRect/>
          </a:stretch>
        </p:blipFill>
        <p:spPr>
          <a:xfrm>
            <a:off x="857224" y="2071678"/>
            <a:ext cx="2619375" cy="1928826"/>
          </a:xfrm>
          <a:prstGeom prst="rect">
            <a:avLst/>
          </a:prstGeom>
        </p:spPr>
      </p:pic>
      <p:sp>
        <p:nvSpPr>
          <p:cNvPr id="10" name="1 Título"/>
          <p:cNvSpPr>
            <a:spLocks noGrp="1"/>
          </p:cNvSpPr>
          <p:nvPr>
            <p:ph type="title"/>
          </p:nvPr>
        </p:nvSpPr>
        <p:spPr>
          <a:xfrm>
            <a:off x="2714612"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9" name="8 Imagen" descr="imagenes-estrellas.gif"/>
          <p:cNvPicPr>
            <a:picLocks noChangeAspect="1"/>
          </p:cNvPicPr>
          <p:nvPr/>
        </p:nvPicPr>
        <p:blipFill>
          <a:blip r:embed="rId3"/>
          <a:stretch>
            <a:fillRect/>
          </a:stretch>
        </p:blipFill>
        <p:spPr>
          <a:xfrm>
            <a:off x="714348" y="0"/>
            <a:ext cx="1587104" cy="1023938"/>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500034" y="714356"/>
            <a:ext cx="8358246" cy="1015663"/>
          </a:xfrm>
          <a:prstGeom prst="rect">
            <a:avLst/>
          </a:prstGeom>
          <a:noFill/>
        </p:spPr>
        <p:txBody>
          <a:bodyPr wrap="square" rtlCol="0">
            <a:spAutoFit/>
          </a:bodyPr>
          <a:lstStyle/>
          <a:p>
            <a:pPr lvl="0" algn="ctr" fontAlgn="base">
              <a:spcBef>
                <a:spcPct val="0"/>
              </a:spcBef>
              <a:spcAft>
                <a:spcPct val="0"/>
              </a:spcAft>
              <a:tabLst>
                <a:tab pos="2700338" algn="l"/>
              </a:tabLst>
            </a:pPr>
            <a:r>
              <a:rPr lang="es-ES_tradnl" sz="2000" b="1" dirty="0" smtClean="0">
                <a:latin typeface="Arial" pitchFamily="34" charset="0"/>
                <a:ea typeface="Calibri" pitchFamily="34" charset="0"/>
                <a:cs typeface="Arial" pitchFamily="34" charset="0"/>
              </a:rPr>
              <a:t>CAPÍTULO 1</a:t>
            </a:r>
            <a:endParaRPr lang="es-MX" sz="1200" dirty="0" smtClean="0">
              <a:latin typeface="Arial" pitchFamily="34" charset="0"/>
              <a:cs typeface="Arial" pitchFamily="34" charset="0"/>
            </a:endParaRPr>
          </a:p>
          <a:p>
            <a:pPr lvl="0" algn="ctr" eaLnBrk="0" fontAlgn="base" hangingPunct="0">
              <a:spcBef>
                <a:spcPct val="0"/>
              </a:spcBef>
              <a:spcAft>
                <a:spcPct val="0"/>
              </a:spcAft>
              <a:tabLst>
                <a:tab pos="2700338" algn="l"/>
              </a:tabLst>
            </a:pPr>
            <a:r>
              <a:rPr lang="es-ES_tradnl" sz="2000" b="1" dirty="0" smtClean="0">
                <a:latin typeface="Arial" pitchFamily="34" charset="0"/>
                <a:ea typeface="Calibri" pitchFamily="34" charset="0"/>
                <a:cs typeface="Arial" pitchFamily="34" charset="0"/>
              </a:rPr>
              <a:t>CRÍTICA DE LA POLÍTICA SOCIAL ANTE LA DESNUTRICIÓN EN ARGENTINA</a:t>
            </a:r>
            <a:r>
              <a:rPr lang="es-ES_tradnl" sz="2000" b="1" baseline="30000" dirty="0" smtClean="0">
                <a:latin typeface="Arial" pitchFamily="34" charset="0"/>
                <a:ea typeface="Calibri" pitchFamily="34" charset="0"/>
                <a:cs typeface="Arial" pitchFamily="34" charset="0"/>
                <a:hlinkClick r:id=""/>
              </a:rPr>
              <a:t>*</a:t>
            </a:r>
            <a:endParaRPr lang="es-ES_tradnl" sz="2000" b="1" baseline="30000" dirty="0" smtClean="0">
              <a:latin typeface="Arial" pitchFamily="34" charset="0"/>
              <a:ea typeface="Calibri" pitchFamily="34" charset="0"/>
              <a:cs typeface="Arial" pitchFamily="34" charset="0"/>
            </a:endParaRPr>
          </a:p>
        </p:txBody>
      </p:sp>
      <p:sp>
        <p:nvSpPr>
          <p:cNvPr id="10" name="9 CuadroTexto"/>
          <p:cNvSpPr txBox="1"/>
          <p:nvPr/>
        </p:nvSpPr>
        <p:spPr>
          <a:xfrm>
            <a:off x="428596" y="1785926"/>
            <a:ext cx="8001056" cy="1369606"/>
          </a:xfrm>
          <a:prstGeom prst="rect">
            <a:avLst/>
          </a:prstGeom>
          <a:noFill/>
        </p:spPr>
        <p:txBody>
          <a:bodyPr wrap="square" rtlCol="0">
            <a:spAutoFit/>
          </a:bodyPr>
          <a:lstStyle/>
          <a:p>
            <a:pPr lvl="0"/>
            <a:r>
              <a:rPr lang="es-ES_tradnl" b="1" dirty="0" smtClean="0">
                <a:latin typeface="Arial" pitchFamily="34" charset="0"/>
                <a:cs typeface="Arial" pitchFamily="34" charset="0"/>
              </a:rPr>
              <a:t>a) Antecedentes generales</a:t>
            </a:r>
            <a:endParaRPr lang="es-MX" dirty="0" smtClean="0">
              <a:latin typeface="Arial" pitchFamily="34" charset="0"/>
              <a:cs typeface="Arial" pitchFamily="34" charset="0"/>
            </a:endParaRPr>
          </a:p>
          <a:p>
            <a:endParaRPr lang="es-ES_tradnl" sz="1100" dirty="0" smtClean="0"/>
          </a:p>
          <a:p>
            <a:pPr algn="just"/>
            <a:r>
              <a:rPr lang="es-ES_tradnl" dirty="0" smtClean="0">
                <a:latin typeface="Arial" pitchFamily="34" charset="0"/>
                <a:cs typeface="Arial" pitchFamily="34" charset="0"/>
              </a:rPr>
              <a:t>Los objetivos de los comedores Escolares en el marco del programa de Promoción Social Nutricional------ son los siguientes:</a:t>
            </a:r>
            <a:endParaRPr lang="es-MX" dirty="0" smtClean="0">
              <a:latin typeface="Arial" pitchFamily="34" charset="0"/>
              <a:cs typeface="Arial" pitchFamily="34" charset="0"/>
            </a:endParaRPr>
          </a:p>
          <a:p>
            <a:endParaRPr lang="es-MX" dirty="0"/>
          </a:p>
        </p:txBody>
      </p:sp>
      <p:sp>
        <p:nvSpPr>
          <p:cNvPr id="11" name="10 CuadroTexto"/>
          <p:cNvSpPr txBox="1"/>
          <p:nvPr/>
        </p:nvSpPr>
        <p:spPr>
          <a:xfrm>
            <a:off x="1785918" y="3000372"/>
            <a:ext cx="6643734" cy="3416320"/>
          </a:xfrm>
          <a:prstGeom prst="rect">
            <a:avLst/>
          </a:prstGeom>
          <a:noFill/>
        </p:spPr>
        <p:txBody>
          <a:bodyPr wrap="square" rtlCol="0">
            <a:spAutoFit/>
          </a:bodyPr>
          <a:lstStyle/>
          <a:p>
            <a:pPr marL="400050" indent="-400050" algn="just">
              <a:buAutoNum type="romanLcParenR"/>
            </a:pPr>
            <a:r>
              <a:rPr lang="es-ES_tradnl" dirty="0" smtClean="0">
                <a:latin typeface="Arial" pitchFamily="34" charset="0"/>
                <a:cs typeface="Arial" pitchFamily="34" charset="0"/>
              </a:rPr>
              <a:t> En el aspecto nutricional, reforzar la alimentación del niño compensando sus deficiencias y tratando de crear hábitos de alimentación más racionales.</a:t>
            </a:r>
            <a:r>
              <a:rPr lang="es-MX" dirty="0" smtClean="0">
                <a:latin typeface="Arial" pitchFamily="34" charset="0"/>
                <a:cs typeface="Arial" pitchFamily="34" charset="0"/>
              </a:rPr>
              <a:t> </a:t>
            </a:r>
          </a:p>
          <a:p>
            <a:pPr marL="400050" indent="-400050" algn="just">
              <a:buAutoNum type="romanLcParenR"/>
            </a:pPr>
            <a:r>
              <a:rPr lang="es-ES_tradnl" dirty="0" smtClean="0">
                <a:latin typeface="Arial" pitchFamily="34" charset="0"/>
                <a:cs typeface="Arial" pitchFamily="34" charset="0"/>
              </a:rPr>
              <a:t>En el aspecto educativo, elevar el rendimiento escolar y disminuir los índices de deserción, ausentismo y desgranamiento escolar</a:t>
            </a:r>
          </a:p>
          <a:p>
            <a:pPr marL="400050" lvl="0" indent="-400050" algn="just">
              <a:buFontTx/>
              <a:buAutoNum type="romanLcParenR"/>
            </a:pPr>
            <a:r>
              <a:rPr lang="es-ES_tradnl" dirty="0" smtClean="0">
                <a:latin typeface="Arial" pitchFamily="34" charset="0"/>
                <a:cs typeface="Arial" pitchFamily="34" charset="0"/>
              </a:rPr>
              <a:t>En el aspecto promocional, incentivar la participación de la población, procurando fortalecer, o crear, las organizaciones comunitarias a efectos de organizar y mantener los comedores escolares y realizar otras acciones de promoción de la comunidad.</a:t>
            </a:r>
            <a:endParaRPr lang="es-MX" dirty="0" smtClean="0">
              <a:latin typeface="Arial" pitchFamily="34" charset="0"/>
              <a:cs typeface="Arial" pitchFamily="34" charset="0"/>
            </a:endParaRPr>
          </a:p>
          <a:p>
            <a:pPr marL="400050" indent="-400050">
              <a:buAutoNum type="romanLcParenR"/>
            </a:pPr>
            <a:endParaRPr lang="es-MX" dirty="0"/>
          </a:p>
        </p:txBody>
      </p:sp>
      <p:sp>
        <p:nvSpPr>
          <p:cNvPr id="18440" name="AutoShape 8"/>
          <p:cNvSpPr>
            <a:spLocks/>
          </p:cNvSpPr>
          <p:nvPr/>
        </p:nvSpPr>
        <p:spPr bwMode="auto">
          <a:xfrm>
            <a:off x="1500166" y="3000372"/>
            <a:ext cx="285752" cy="3143272"/>
          </a:xfrm>
          <a:prstGeom prst="leftBracket">
            <a:avLst>
              <a:gd name="adj" fmla="val 104933"/>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16" name="15 CuadroTexto"/>
          <p:cNvSpPr txBox="1"/>
          <p:nvPr/>
        </p:nvSpPr>
        <p:spPr>
          <a:xfrm>
            <a:off x="642910" y="3286124"/>
            <a:ext cx="857256" cy="2308324"/>
          </a:xfrm>
          <a:prstGeom prst="rect">
            <a:avLst/>
          </a:prstGeom>
          <a:noFill/>
        </p:spPr>
        <p:txBody>
          <a:bodyPr wrap="square" rtlCol="0">
            <a:spAutoFit/>
          </a:bodyPr>
          <a:lstStyle/>
          <a:p>
            <a:pPr algn="ctr"/>
            <a:r>
              <a:rPr lang="es-ES_tradnl" sz="2400" b="1" dirty="0" smtClean="0">
                <a:latin typeface="Arial" pitchFamily="34" charset="0"/>
                <a:cs typeface="Arial" pitchFamily="34" charset="0"/>
              </a:rPr>
              <a:t>3</a:t>
            </a:r>
            <a:endParaRPr lang="es-MX" sz="2400" dirty="0" smtClean="0">
              <a:latin typeface="Arial" pitchFamily="34" charset="0"/>
              <a:cs typeface="Arial" pitchFamily="34" charset="0"/>
            </a:endParaRPr>
          </a:p>
          <a:p>
            <a:pPr algn="ctr"/>
            <a:r>
              <a:rPr lang="es-ES_tradnl" sz="2400" b="1" dirty="0" smtClean="0">
                <a:latin typeface="Arial" pitchFamily="34" charset="0"/>
                <a:cs typeface="Arial" pitchFamily="34" charset="0"/>
              </a:rPr>
              <a:t> </a:t>
            </a:r>
            <a:endParaRPr lang="es-MX" sz="2400" dirty="0" smtClean="0">
              <a:latin typeface="Arial" pitchFamily="34" charset="0"/>
              <a:cs typeface="Arial" pitchFamily="34" charset="0"/>
            </a:endParaRPr>
          </a:p>
          <a:p>
            <a:pPr algn="ctr"/>
            <a:r>
              <a:rPr lang="es-ES_tradnl" sz="2400" b="1" dirty="0" smtClean="0">
                <a:latin typeface="Arial" pitchFamily="34" charset="0"/>
                <a:cs typeface="Arial" pitchFamily="34" charset="0"/>
              </a:rPr>
              <a:t>OBJ</a:t>
            </a:r>
            <a:endParaRPr lang="es-MX" sz="2400" dirty="0" smtClean="0">
              <a:latin typeface="Arial" pitchFamily="34" charset="0"/>
              <a:cs typeface="Arial" pitchFamily="34" charset="0"/>
            </a:endParaRPr>
          </a:p>
          <a:p>
            <a:pPr algn="ctr"/>
            <a:r>
              <a:rPr lang="es-ES_tradnl" sz="2400" b="1" dirty="0" smtClean="0">
                <a:latin typeface="Arial" pitchFamily="34" charset="0"/>
                <a:cs typeface="Arial" pitchFamily="34" charset="0"/>
              </a:rPr>
              <a:t> </a:t>
            </a:r>
            <a:endParaRPr lang="es-MX" sz="2400" dirty="0" smtClean="0">
              <a:latin typeface="Arial" pitchFamily="34" charset="0"/>
              <a:cs typeface="Arial" pitchFamily="34" charset="0"/>
            </a:endParaRPr>
          </a:p>
          <a:p>
            <a:pPr algn="ctr"/>
            <a:r>
              <a:rPr lang="es-ES_tradnl" sz="2400" b="1" dirty="0" smtClean="0">
                <a:latin typeface="Arial" pitchFamily="34" charset="0"/>
                <a:cs typeface="Arial" pitchFamily="34" charset="0"/>
              </a:rPr>
              <a:t>(*)</a:t>
            </a:r>
            <a:endParaRPr lang="es-MX" sz="2400" dirty="0" smtClean="0">
              <a:latin typeface="Arial" pitchFamily="34" charset="0"/>
              <a:cs typeface="Arial" pitchFamily="34" charset="0"/>
            </a:endParaRPr>
          </a:p>
          <a:p>
            <a:pPr algn="ctr"/>
            <a:endParaRPr lang="es-MX" sz="2400" dirty="0">
              <a:latin typeface="Arial" pitchFamily="34" charset="0"/>
              <a:cs typeface="Arial" pitchFamily="34" charset="0"/>
            </a:endParaRPr>
          </a:p>
        </p:txBody>
      </p:sp>
      <p:sp>
        <p:nvSpPr>
          <p:cNvPr id="9" name="8 Marcador de pie de página"/>
          <p:cNvSpPr>
            <a:spLocks noGrp="1"/>
          </p:cNvSpPr>
          <p:nvPr>
            <p:ph type="ftr" sz="quarter" idx="11"/>
          </p:nvPr>
        </p:nvSpPr>
        <p:spPr>
          <a:xfrm>
            <a:off x="214282" y="6500834"/>
            <a:ext cx="7929618" cy="357166"/>
          </a:xfrm>
        </p:spPr>
        <p:txBody>
          <a:bodyPr/>
          <a:lstStyle/>
          <a:p>
            <a:r>
              <a:rPr lang="es-MX" b="1" baseline="30000" dirty="0" smtClean="0">
                <a:solidFill>
                  <a:schemeClr val="tx1"/>
                </a:solidFill>
                <a:latin typeface="Arial" pitchFamily="34" charset="0"/>
                <a:cs typeface="Arial" pitchFamily="34" charset="0"/>
              </a:rPr>
              <a:t>*</a:t>
            </a:r>
            <a:r>
              <a:rPr lang="es-MX" b="1" dirty="0" smtClean="0">
                <a:solidFill>
                  <a:schemeClr val="tx1"/>
                </a:solidFill>
                <a:latin typeface="Arial" pitchFamily="34" charset="0"/>
                <a:cs typeface="Arial" pitchFamily="34" charset="0"/>
              </a:rPr>
              <a:t> </a:t>
            </a:r>
            <a:r>
              <a:rPr lang="es-ES_tradnl" dirty="0" smtClean="0">
                <a:solidFill>
                  <a:schemeClr val="tx1"/>
                </a:solidFill>
                <a:latin typeface="Arial" pitchFamily="34" charset="0"/>
                <a:cs typeface="Arial" pitchFamily="34" charset="0"/>
              </a:rPr>
              <a:t>Por: Ernesto Cohen y Rolando Franco: OEA- ILPES – ONU 1997. Critica: Dr. Jaime Manuel Zurita Campos</a:t>
            </a:r>
            <a:endParaRPr lang="es-MX" dirty="0">
              <a:solidFill>
                <a:schemeClr val="tx1"/>
              </a:solidFill>
              <a:latin typeface="Arial" pitchFamily="34" charset="0"/>
              <a:cs typeface="Arial" pitchFamily="34" charset="0"/>
            </a:endParaRPr>
          </a:p>
        </p:txBody>
      </p:sp>
      <p:cxnSp>
        <p:nvCxnSpPr>
          <p:cNvPr id="12" name="11 Conector recto"/>
          <p:cNvCxnSpPr/>
          <p:nvPr/>
        </p:nvCxnSpPr>
        <p:spPr>
          <a:xfrm>
            <a:off x="357158" y="6500834"/>
            <a:ext cx="8501122" cy="1588"/>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4337" name="Text Box 1"/>
          <p:cNvSpPr txBox="1">
            <a:spLocks noChangeArrowheads="1"/>
          </p:cNvSpPr>
          <p:nvPr/>
        </p:nvSpPr>
        <p:spPr bwMode="auto">
          <a:xfrm>
            <a:off x="8429652" y="3143248"/>
            <a:ext cx="534988" cy="27860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_tradnl" sz="2600" b="0" i="0" u="none" strike="noStrike" cap="none" normalizeH="0" baseline="0" dirty="0" smtClean="0">
                <a:ln>
                  <a:noFill/>
                </a:ln>
                <a:solidFill>
                  <a:schemeClr val="tx1"/>
                </a:solidFill>
                <a:effectLst/>
                <a:latin typeface="Arial" pitchFamily="34" charset="0"/>
              </a:rPr>
              <a:t>N</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S_tradnl" sz="1400" b="0" i="0" u="none" strike="noStrike" cap="none" normalizeH="0" baseline="0" dirty="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_tradnl" sz="2600" b="0" i="0" u="none" strike="noStrike" cap="none" normalizeH="0" baseline="0" dirty="0" smtClean="0">
                <a:ln>
                  <a:noFill/>
                </a:ln>
                <a:solidFill>
                  <a:schemeClr val="tx1"/>
                </a:solidFill>
                <a:effectLst/>
                <a:latin typeface="Arial" pitchFamily="34" charset="0"/>
              </a:rPr>
              <a:t>E</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S_tradnl" sz="1800" b="0" i="0" u="none" strike="noStrike" cap="none" normalizeH="0" baseline="0" dirty="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_tradnl" sz="2600" b="0" i="0" u="none" strike="noStrike" cap="none" normalizeH="0" baseline="0" dirty="0" smtClean="0">
                <a:ln>
                  <a:noFill/>
                </a:ln>
                <a:solidFill>
                  <a:schemeClr val="tx1"/>
                </a:solidFill>
                <a:effectLst/>
                <a:latin typeface="Arial" pitchFamily="34" charset="0"/>
              </a:rPr>
              <a:t>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endParaRPr>
          </a:p>
        </p:txBody>
      </p:sp>
      <p:sp>
        <p:nvSpPr>
          <p:cNvPr id="14" name="1 Título"/>
          <p:cNvSpPr>
            <a:spLocks noGrp="1"/>
          </p:cNvSpPr>
          <p:nvPr>
            <p:ph type="title"/>
          </p:nvPr>
        </p:nvSpPr>
        <p:spPr>
          <a:xfrm>
            <a:off x="2714612"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13" name="12 Imagen" descr="ncvnb.gif"/>
          <p:cNvPicPr>
            <a:picLocks noChangeAspect="1"/>
          </p:cNvPicPr>
          <p:nvPr/>
        </p:nvPicPr>
        <p:blipFill>
          <a:blip r:embed="rId3"/>
          <a:stretch>
            <a:fillRect/>
          </a:stretch>
        </p:blipFill>
        <p:spPr>
          <a:xfrm>
            <a:off x="785786" y="142852"/>
            <a:ext cx="1000132" cy="875116"/>
          </a:xfrm>
          <a:prstGeom prst="rect">
            <a:avLst/>
          </a:prstGeom>
        </p:spPr>
      </p:pic>
      <p:pic>
        <p:nvPicPr>
          <p:cNvPr id="15" name="14 Imagen" descr="FLORES4.gif"/>
          <p:cNvPicPr>
            <a:picLocks noChangeAspect="1"/>
          </p:cNvPicPr>
          <p:nvPr/>
        </p:nvPicPr>
        <p:blipFill>
          <a:blip r:embed="rId4" cstate="print"/>
          <a:stretch>
            <a:fillRect/>
          </a:stretch>
        </p:blipFill>
        <p:spPr>
          <a:xfrm>
            <a:off x="6929454" y="1428736"/>
            <a:ext cx="1071570" cy="857256"/>
          </a:xfrm>
          <a:prstGeom prst="rect">
            <a:avLst/>
          </a:prstGeom>
        </p:spPr>
      </p:pic>
    </p:spTree>
  </p:cSld>
  <p:clrMapOvr>
    <a:masterClrMapping/>
  </p:clrMapOvr>
  <p:transition>
    <p:fade thruBlk="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000100" y="1357298"/>
            <a:ext cx="6215106" cy="984885"/>
          </a:xfrm>
          <a:prstGeom prst="rect">
            <a:avLst/>
          </a:prstGeom>
          <a:noFill/>
        </p:spPr>
        <p:txBody>
          <a:bodyPr wrap="square" rtlCol="0">
            <a:spAutoFit/>
          </a:bodyPr>
          <a:lstStyle/>
          <a:p>
            <a:pPr algn="just"/>
            <a:r>
              <a:rPr lang="es-MX" sz="2000" dirty="0" smtClean="0">
                <a:latin typeface="Arial" pitchFamily="34" charset="0"/>
                <a:cs typeface="Arial" pitchFamily="34" charset="0"/>
              </a:rPr>
              <a:t>                         </a:t>
            </a:r>
            <a:r>
              <a:rPr lang="es-MX" sz="1900" dirty="0" smtClean="0">
                <a:latin typeface="Arial" pitchFamily="34" charset="0"/>
                <a:cs typeface="Arial" pitchFamily="34" charset="0"/>
              </a:rPr>
              <a:t>Sin embargo, históricamente las demandas de la sociedad han sido siempre las mismas: alimento, educación, vivienda, salud, empleo, otros. </a:t>
            </a:r>
          </a:p>
        </p:txBody>
      </p:sp>
      <p:sp>
        <p:nvSpPr>
          <p:cNvPr id="6" name="5 CuadroTexto"/>
          <p:cNvSpPr txBox="1"/>
          <p:nvPr/>
        </p:nvSpPr>
        <p:spPr>
          <a:xfrm>
            <a:off x="4214810" y="4643446"/>
            <a:ext cx="4000528" cy="1261884"/>
          </a:xfrm>
          <a:prstGeom prst="rect">
            <a:avLst/>
          </a:prstGeom>
          <a:noFill/>
        </p:spPr>
        <p:txBody>
          <a:bodyPr wrap="square" rtlCol="0">
            <a:spAutoFit/>
          </a:bodyPr>
          <a:lstStyle/>
          <a:p>
            <a:pPr algn="just"/>
            <a:r>
              <a:rPr lang="es-MX" sz="1900" dirty="0" smtClean="0">
                <a:latin typeface="Arial" pitchFamily="34" charset="0"/>
                <a:cs typeface="Arial" pitchFamily="34" charset="0"/>
              </a:rPr>
              <a:t>Por ende los diagnósticos que sustentan la política social de cada país, suelen estar acompañados de programas pilotos y/o proyectos</a:t>
            </a:r>
            <a:endParaRPr lang="es-MX" sz="1900" dirty="0">
              <a:latin typeface="Arial" pitchFamily="34" charset="0"/>
              <a:cs typeface="Arial" pitchFamily="34" charset="0"/>
            </a:endParaRPr>
          </a:p>
        </p:txBody>
      </p:sp>
      <p:sp>
        <p:nvSpPr>
          <p:cNvPr id="7" name="6 CuadroTexto"/>
          <p:cNvSpPr txBox="1"/>
          <p:nvPr/>
        </p:nvSpPr>
        <p:spPr>
          <a:xfrm>
            <a:off x="857224" y="2571744"/>
            <a:ext cx="7358114" cy="1738938"/>
          </a:xfrm>
          <a:prstGeom prst="rect">
            <a:avLst/>
          </a:prstGeom>
          <a:noFill/>
        </p:spPr>
        <p:txBody>
          <a:bodyPr wrap="square" rtlCol="0">
            <a:spAutoFit/>
          </a:bodyPr>
          <a:lstStyle/>
          <a:p>
            <a:pPr algn="just"/>
            <a:r>
              <a:rPr lang="es-MX" dirty="0" smtClean="0">
                <a:latin typeface="Arial" pitchFamily="34" charset="0"/>
                <a:cs typeface="Arial" pitchFamily="34" charset="0"/>
              </a:rPr>
              <a:t>    </a:t>
            </a:r>
            <a:r>
              <a:rPr lang="es-MX" sz="1900" dirty="0" smtClean="0">
                <a:latin typeface="Arial" pitchFamily="34" charset="0"/>
                <a:cs typeface="Arial" pitchFamily="34" charset="0"/>
              </a:rPr>
              <a:t>A partir de las condiciones políticas y socioeconómicas que reflejan cada vez más las desigualdades en la Sociedad, las contradicciones han dado paso a los movimientos sociales,</a:t>
            </a:r>
          </a:p>
          <a:p>
            <a:pPr algn="just"/>
            <a:endParaRPr lang="es-MX" sz="1200" dirty="0" smtClean="0">
              <a:latin typeface="Arial" pitchFamily="34" charset="0"/>
              <a:cs typeface="Arial" pitchFamily="34" charset="0"/>
            </a:endParaRPr>
          </a:p>
          <a:p>
            <a:pPr algn="just"/>
            <a:r>
              <a:rPr lang="es-MX" sz="1900" dirty="0" smtClean="0">
                <a:latin typeface="Arial" pitchFamily="34" charset="0"/>
                <a:cs typeface="Arial" pitchFamily="34" charset="0"/>
              </a:rPr>
              <a:t> enfatizando que la política social es un factor primordial para salir del círculo vicioso de la pobreza.</a:t>
            </a:r>
          </a:p>
        </p:txBody>
      </p:sp>
      <p:pic>
        <p:nvPicPr>
          <p:cNvPr id="8" name="7 Imagen" descr="images (48).jpg"/>
          <p:cNvPicPr>
            <a:picLocks noChangeAspect="1"/>
          </p:cNvPicPr>
          <p:nvPr/>
        </p:nvPicPr>
        <p:blipFill>
          <a:blip r:embed="rId2"/>
          <a:stretch>
            <a:fillRect/>
          </a:stretch>
        </p:blipFill>
        <p:spPr>
          <a:xfrm>
            <a:off x="1214414" y="4429132"/>
            <a:ext cx="2324100" cy="1962150"/>
          </a:xfrm>
          <a:prstGeom prst="rect">
            <a:avLst/>
          </a:prstGeom>
        </p:spPr>
      </p:pic>
      <p:pic>
        <p:nvPicPr>
          <p:cNvPr id="9" name="8 Imagen" descr="descarga (2)"/>
          <p:cNvPicPr>
            <a:picLocks noChangeAspect="1"/>
          </p:cNvPicPr>
          <p:nvPr/>
        </p:nvPicPr>
        <p:blipFill>
          <a:blip r:embed="rId3"/>
          <a:stretch>
            <a:fillRect/>
          </a:stretch>
        </p:blipFill>
        <p:spPr>
          <a:xfrm>
            <a:off x="7215206" y="214290"/>
            <a:ext cx="1257857" cy="1319216"/>
          </a:xfrm>
          <a:prstGeom prst="rect">
            <a:avLst/>
          </a:prstGeom>
        </p:spPr>
      </p:pic>
      <p:sp>
        <p:nvSpPr>
          <p:cNvPr id="10" name="1 Título"/>
          <p:cNvSpPr>
            <a:spLocks noGrp="1"/>
          </p:cNvSpPr>
          <p:nvPr>
            <p:ph type="title"/>
          </p:nvPr>
        </p:nvSpPr>
        <p:spPr>
          <a:xfrm>
            <a:off x="0"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to="" calcmode="lin" valueType="num">
                                      <p:cBhvr>
                                        <p:cTn id="11"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714348" y="1214422"/>
            <a:ext cx="7429552" cy="969496"/>
          </a:xfrm>
          <a:prstGeom prst="rect">
            <a:avLst/>
          </a:prstGeom>
          <a:noFill/>
        </p:spPr>
        <p:txBody>
          <a:bodyPr wrap="square" rtlCol="0">
            <a:spAutoFit/>
          </a:bodyPr>
          <a:lstStyle/>
          <a:p>
            <a:pPr algn="just"/>
            <a:r>
              <a:rPr lang="es-MX" sz="1900" dirty="0" smtClean="0">
                <a:latin typeface="Arial" pitchFamily="34" charset="0"/>
                <a:cs typeface="Arial" pitchFamily="34" charset="0"/>
              </a:rPr>
              <a:t>muestras para rescatar a grupos de población que en el futuro coadyuvarán a los procesos productivos (como capital humano) primordiales, más no la totalidad de la población.</a:t>
            </a:r>
            <a:endParaRPr lang="es-MX" sz="1900" dirty="0"/>
          </a:p>
        </p:txBody>
      </p:sp>
      <p:sp>
        <p:nvSpPr>
          <p:cNvPr id="6" name="5 CuadroTexto"/>
          <p:cNvSpPr txBox="1"/>
          <p:nvPr/>
        </p:nvSpPr>
        <p:spPr>
          <a:xfrm>
            <a:off x="3571868" y="2571744"/>
            <a:ext cx="4572032" cy="3308598"/>
          </a:xfrm>
          <a:prstGeom prst="rect">
            <a:avLst/>
          </a:prstGeom>
          <a:noFill/>
        </p:spPr>
        <p:txBody>
          <a:bodyPr wrap="square" rtlCol="0">
            <a:spAutoFit/>
          </a:bodyPr>
          <a:lstStyle/>
          <a:p>
            <a:pPr algn="just"/>
            <a:r>
              <a:rPr lang="es-MX" sz="1900" dirty="0" smtClean="0">
                <a:latin typeface="Arial" pitchFamily="34" charset="0"/>
                <a:cs typeface="Arial" pitchFamily="34" charset="0"/>
              </a:rPr>
              <a:t>La pobreza y el crecimiento de la población se retroalimentan en una espiral sin fin, pero sólo en apariencia para justificar un problema sin solución; </a:t>
            </a:r>
          </a:p>
          <a:p>
            <a:pPr algn="just"/>
            <a:endParaRPr lang="es-MX" sz="1900" dirty="0" smtClean="0">
              <a:latin typeface="Arial" pitchFamily="34" charset="0"/>
              <a:cs typeface="Arial" pitchFamily="34" charset="0"/>
            </a:endParaRPr>
          </a:p>
          <a:p>
            <a:pPr algn="just"/>
            <a:endParaRPr lang="es-MX" sz="1900" dirty="0" smtClean="0">
              <a:latin typeface="Arial" pitchFamily="34" charset="0"/>
              <a:cs typeface="Arial" pitchFamily="34" charset="0"/>
            </a:endParaRPr>
          </a:p>
          <a:p>
            <a:pPr algn="just"/>
            <a:r>
              <a:rPr lang="es-MX" sz="1900" dirty="0" smtClean="0">
                <a:latin typeface="Arial" pitchFamily="34" charset="0"/>
                <a:cs typeface="Arial" pitchFamily="34" charset="0"/>
              </a:rPr>
              <a:t>                           en vez de considerar que constituye una unidad de contrarios prevista para garantizar los patrones parciales de acumulación de la Economía de Mercado.</a:t>
            </a:r>
          </a:p>
        </p:txBody>
      </p:sp>
      <p:pic>
        <p:nvPicPr>
          <p:cNvPr id="7" name="6 Imagen" descr="images (32).jpg"/>
          <p:cNvPicPr>
            <a:picLocks noChangeAspect="1"/>
          </p:cNvPicPr>
          <p:nvPr/>
        </p:nvPicPr>
        <p:blipFill>
          <a:blip r:embed="rId3"/>
          <a:stretch>
            <a:fillRect/>
          </a:stretch>
        </p:blipFill>
        <p:spPr>
          <a:xfrm>
            <a:off x="714348" y="2714620"/>
            <a:ext cx="2418252" cy="2786082"/>
          </a:xfrm>
          <a:prstGeom prst="rect">
            <a:avLst/>
          </a:prstGeom>
        </p:spPr>
      </p:pic>
      <p:sp>
        <p:nvSpPr>
          <p:cNvPr id="8" name="1 Título"/>
          <p:cNvSpPr>
            <a:spLocks noGrp="1"/>
          </p:cNvSpPr>
          <p:nvPr>
            <p:ph type="title"/>
          </p:nvPr>
        </p:nvSpPr>
        <p:spPr>
          <a:xfrm>
            <a:off x="2714612"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9" name="maria callas - mozart - ave maria - opera.mp3">
            <a:hlinkClick r:id="" action="ppaction://media"/>
          </p:cNvPr>
          <p:cNvPicPr>
            <a:picLocks noRot="1" noChangeAspect="1"/>
          </p:cNvPicPr>
          <p:nvPr>
            <a:audioFile r:link="rId1"/>
          </p:nvPr>
        </p:nvPicPr>
        <p:blipFill>
          <a:blip r:embed="rId4"/>
          <a:stretch>
            <a:fillRect/>
          </a:stretch>
        </p:blipFill>
        <p:spPr>
          <a:xfrm>
            <a:off x="857224" y="357166"/>
            <a:ext cx="304800" cy="304800"/>
          </a:xfrm>
          <a:prstGeom prst="rect">
            <a:avLst/>
          </a:prstGeom>
        </p:spPr>
      </p:pic>
      <p:pic>
        <p:nvPicPr>
          <p:cNvPr id="10" name="9 Imagen" descr="Gatos-02.gif"/>
          <p:cNvPicPr>
            <a:picLocks noChangeAspect="1"/>
          </p:cNvPicPr>
          <p:nvPr/>
        </p:nvPicPr>
        <p:blipFill>
          <a:blip r:embed="rId5"/>
          <a:stretch>
            <a:fillRect/>
          </a:stretch>
        </p:blipFill>
        <p:spPr>
          <a:xfrm>
            <a:off x="500034" y="0"/>
            <a:ext cx="1571636" cy="1320546"/>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10)">
                                      <p:cBhvr>
                                        <p:cTn id="6" dur="1" fill="hold"/>
                                        <p:tgtEl>
                                          <p:spTgt spid="9"/>
                                        </p:tgtEl>
                                      </p:cBhvr>
                                    </p:cmd>
                                  </p:childTnLst>
                                </p:cTn>
                              </p:par>
                              <p:par>
                                <p:cTn id="7" presetID="24"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 to="" calcmode="lin" valueType="num">
                                      <p:cBhvr>
                                        <p:cTn id="9"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audio>
              <p:cMediaNode numSld="11" showWhenStopped="0">
                <p:cTn id="10"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642910" y="1357298"/>
            <a:ext cx="7715304" cy="2139047"/>
          </a:xfrm>
          <a:prstGeom prst="rect">
            <a:avLst/>
          </a:prstGeom>
          <a:noFill/>
        </p:spPr>
        <p:txBody>
          <a:bodyPr wrap="square" rtlCol="0">
            <a:spAutoFit/>
          </a:bodyPr>
          <a:lstStyle/>
          <a:p>
            <a:pPr algn="just"/>
            <a:r>
              <a:rPr lang="es-MX" sz="1900" dirty="0" smtClean="0">
                <a:latin typeface="Arial" pitchFamily="34" charset="0"/>
                <a:cs typeface="Arial" pitchFamily="34" charset="0"/>
              </a:rPr>
              <a:t>Intelectualmente no es tan necesario analizar nuevas teorías, lo que se requiere ya es revisar los paradigmas existentes y visualizar las añejas formas de observar al mundo.</a:t>
            </a:r>
          </a:p>
          <a:p>
            <a:pPr algn="just"/>
            <a:endParaRPr lang="es-MX" sz="1900" dirty="0" smtClean="0">
              <a:latin typeface="Arial" pitchFamily="34" charset="0"/>
              <a:cs typeface="Arial" pitchFamily="34" charset="0"/>
            </a:endParaRPr>
          </a:p>
          <a:p>
            <a:pPr algn="just"/>
            <a:r>
              <a:rPr lang="es-MX" sz="1900" dirty="0" smtClean="0">
                <a:latin typeface="Arial" pitchFamily="34" charset="0"/>
                <a:cs typeface="Arial" pitchFamily="34" charset="0"/>
              </a:rPr>
              <a:t>                                                              No es conveniente seguir utilizando el lenguaje económico de un enfoque y aplicar en la realidad otro más lucrativo.</a:t>
            </a:r>
          </a:p>
        </p:txBody>
      </p:sp>
      <p:sp>
        <p:nvSpPr>
          <p:cNvPr id="7" name="6 CuadroTexto"/>
          <p:cNvSpPr txBox="1"/>
          <p:nvPr/>
        </p:nvSpPr>
        <p:spPr>
          <a:xfrm>
            <a:off x="3857620" y="4143380"/>
            <a:ext cx="4429156" cy="1554272"/>
          </a:xfrm>
          <a:prstGeom prst="rect">
            <a:avLst/>
          </a:prstGeom>
          <a:noFill/>
        </p:spPr>
        <p:txBody>
          <a:bodyPr wrap="square" rtlCol="0">
            <a:spAutoFit/>
          </a:bodyPr>
          <a:lstStyle/>
          <a:p>
            <a:pPr algn="just"/>
            <a:r>
              <a:rPr lang="es-MX" sz="1900" dirty="0" smtClean="0">
                <a:latin typeface="Arial" pitchFamily="34" charset="0"/>
                <a:cs typeface="Arial" pitchFamily="34" charset="0"/>
              </a:rPr>
              <a:t>Pues está olvidando al “monstruo dormido” que representa la sociedad y que siempre despierta no cuando le hace falta educación, sino cuando tiene hambre.</a:t>
            </a:r>
            <a:endParaRPr lang="es-MX" sz="1900" dirty="0"/>
          </a:p>
        </p:txBody>
      </p:sp>
      <p:pic>
        <p:nvPicPr>
          <p:cNvPr id="5" name="4 Imagen" descr="images (50).jpg"/>
          <p:cNvPicPr>
            <a:picLocks noChangeAspect="1"/>
          </p:cNvPicPr>
          <p:nvPr/>
        </p:nvPicPr>
        <p:blipFill>
          <a:blip r:embed="rId2"/>
          <a:stretch>
            <a:fillRect/>
          </a:stretch>
        </p:blipFill>
        <p:spPr>
          <a:xfrm>
            <a:off x="1071538" y="3857628"/>
            <a:ext cx="2247900" cy="2028825"/>
          </a:xfrm>
          <a:prstGeom prst="rect">
            <a:avLst/>
          </a:prstGeom>
        </p:spPr>
      </p:pic>
      <p:sp>
        <p:nvSpPr>
          <p:cNvPr id="8" name="1 Título"/>
          <p:cNvSpPr>
            <a:spLocks noGrp="1"/>
          </p:cNvSpPr>
          <p:nvPr>
            <p:ph type="title"/>
          </p:nvPr>
        </p:nvSpPr>
        <p:spPr>
          <a:xfrm>
            <a:off x="0"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9" name="8 Imagen" descr="estrellas (26).gif"/>
          <p:cNvPicPr>
            <a:picLocks noChangeAspect="1"/>
          </p:cNvPicPr>
          <p:nvPr/>
        </p:nvPicPr>
        <p:blipFill>
          <a:blip r:embed="rId3"/>
          <a:stretch>
            <a:fillRect/>
          </a:stretch>
        </p:blipFill>
        <p:spPr>
          <a:xfrm>
            <a:off x="7000892" y="285728"/>
            <a:ext cx="1166817" cy="95250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785786" y="1428736"/>
            <a:ext cx="4500594" cy="1261884"/>
          </a:xfrm>
          <a:prstGeom prst="rect">
            <a:avLst/>
          </a:prstGeom>
          <a:noFill/>
        </p:spPr>
        <p:txBody>
          <a:bodyPr wrap="square" rtlCol="0">
            <a:spAutoFit/>
          </a:bodyPr>
          <a:lstStyle/>
          <a:p>
            <a:pPr algn="just"/>
            <a:r>
              <a:rPr lang="es-MX" sz="1900" dirty="0" smtClean="0">
                <a:latin typeface="Arial" pitchFamily="34" charset="0"/>
                <a:cs typeface="Arial" pitchFamily="34" charset="0"/>
              </a:rPr>
              <a:t>Esto nos lleva a reflexionar que ya importa cuán nutrido o desnutrido esté, sino mas bien es un asunto de sobrevivencia.</a:t>
            </a:r>
            <a:endParaRPr lang="es-MX" sz="1900" dirty="0">
              <a:latin typeface="Arial" pitchFamily="34" charset="0"/>
              <a:cs typeface="Arial" pitchFamily="34" charset="0"/>
            </a:endParaRPr>
          </a:p>
        </p:txBody>
      </p:sp>
      <p:sp>
        <p:nvSpPr>
          <p:cNvPr id="6" name="5 CuadroTexto"/>
          <p:cNvSpPr txBox="1"/>
          <p:nvPr/>
        </p:nvSpPr>
        <p:spPr>
          <a:xfrm>
            <a:off x="785786" y="3214686"/>
            <a:ext cx="7500990" cy="3031599"/>
          </a:xfrm>
          <a:prstGeom prst="rect">
            <a:avLst/>
          </a:prstGeom>
          <a:noFill/>
        </p:spPr>
        <p:txBody>
          <a:bodyPr wrap="square" rtlCol="0">
            <a:spAutoFit/>
          </a:bodyPr>
          <a:lstStyle/>
          <a:p>
            <a:pPr algn="just"/>
            <a:r>
              <a:rPr lang="es-MX" sz="2000" dirty="0" smtClean="0">
                <a:latin typeface="Arial" pitchFamily="34" charset="0"/>
                <a:cs typeface="Arial" pitchFamily="34" charset="0"/>
              </a:rPr>
              <a:t>                 </a:t>
            </a:r>
            <a:r>
              <a:rPr lang="es-MX" sz="1900" dirty="0" smtClean="0">
                <a:latin typeface="Arial" pitchFamily="34" charset="0"/>
                <a:cs typeface="Arial" pitchFamily="34" charset="0"/>
              </a:rPr>
              <a:t>La política social por ende no puede seguir jugando “a la bomba de tiempo de mano en mano” a programas o proyectos “de contención y selección” pues los marginados de éstos impactos reflejarán la realidad de un mundo ya no dividido sino unido en la miseria, </a:t>
            </a:r>
          </a:p>
          <a:p>
            <a:pPr algn="just"/>
            <a:endParaRPr lang="es-MX" sz="1900" dirty="0" smtClean="0">
              <a:latin typeface="Arial" pitchFamily="34" charset="0"/>
              <a:cs typeface="Arial" pitchFamily="34" charset="0"/>
            </a:endParaRPr>
          </a:p>
          <a:p>
            <a:pPr algn="just"/>
            <a:r>
              <a:rPr lang="es-MX" sz="1900" dirty="0" smtClean="0">
                <a:latin typeface="Arial" pitchFamily="34" charset="0"/>
                <a:cs typeface="Arial" pitchFamily="34" charset="0"/>
              </a:rPr>
              <a:t>                                                     con una élite gobernante y protectora de “pequeñas familias”, las cuáles utilizan el desarrollo de las tecnologías de punta sí y para sí, cuyo objetivo final es y será siempre, mantener el status quo y su tasa de ganancia.</a:t>
            </a:r>
          </a:p>
        </p:txBody>
      </p:sp>
      <p:pic>
        <p:nvPicPr>
          <p:cNvPr id="7" name="6 Imagen" descr="images (51).jpg"/>
          <p:cNvPicPr>
            <a:picLocks noChangeAspect="1"/>
          </p:cNvPicPr>
          <p:nvPr/>
        </p:nvPicPr>
        <p:blipFill>
          <a:blip r:embed="rId2"/>
          <a:stretch>
            <a:fillRect/>
          </a:stretch>
        </p:blipFill>
        <p:spPr>
          <a:xfrm>
            <a:off x="5929322" y="1142984"/>
            <a:ext cx="1905000" cy="1924050"/>
          </a:xfrm>
          <a:prstGeom prst="rect">
            <a:avLst/>
          </a:prstGeom>
        </p:spPr>
      </p:pic>
      <p:sp>
        <p:nvSpPr>
          <p:cNvPr id="8" name="1 Título"/>
          <p:cNvSpPr>
            <a:spLocks noGrp="1"/>
          </p:cNvSpPr>
          <p:nvPr>
            <p:ph type="title"/>
          </p:nvPr>
        </p:nvSpPr>
        <p:spPr>
          <a:xfrm>
            <a:off x="2714612"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9" name="8 Imagen" descr="GIF040.gif"/>
          <p:cNvPicPr>
            <a:picLocks noChangeAspect="1"/>
          </p:cNvPicPr>
          <p:nvPr/>
        </p:nvPicPr>
        <p:blipFill>
          <a:blip r:embed="rId3"/>
          <a:stretch>
            <a:fillRect/>
          </a:stretch>
        </p:blipFill>
        <p:spPr>
          <a:xfrm>
            <a:off x="1071538" y="142852"/>
            <a:ext cx="1071570" cy="102286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071538" y="1071546"/>
            <a:ext cx="7215238" cy="5463034"/>
          </a:xfrm>
          <a:prstGeom prst="rect">
            <a:avLst/>
          </a:prstGeom>
          <a:noFill/>
        </p:spPr>
        <p:txBody>
          <a:bodyPr wrap="square" rtlCol="0">
            <a:spAutoFit/>
          </a:bodyPr>
          <a:lstStyle/>
          <a:p>
            <a:pPr algn="just"/>
            <a:r>
              <a:rPr lang="es-MX" sz="1900" b="1" dirty="0" smtClean="0">
                <a:latin typeface="Arial" pitchFamily="34" charset="0"/>
                <a:cs typeface="Arial" pitchFamily="34" charset="0"/>
              </a:rPr>
              <a:t>NOTA IMPORTANTE:</a:t>
            </a:r>
            <a:endParaRPr lang="es-MX" sz="1900" dirty="0" smtClean="0">
              <a:latin typeface="Arial" pitchFamily="34" charset="0"/>
              <a:cs typeface="Arial" pitchFamily="34" charset="0"/>
            </a:endParaRPr>
          </a:p>
          <a:p>
            <a:pPr algn="just"/>
            <a:r>
              <a:rPr lang="es-MX" sz="1900" b="1" dirty="0" smtClean="0">
                <a:latin typeface="Arial" pitchFamily="34" charset="0"/>
                <a:cs typeface="Arial" pitchFamily="34" charset="0"/>
              </a:rPr>
              <a:t> </a:t>
            </a:r>
            <a:endParaRPr lang="es-MX" sz="1900" dirty="0" smtClean="0">
              <a:latin typeface="Arial" pitchFamily="34" charset="0"/>
              <a:cs typeface="Arial" pitchFamily="34" charset="0"/>
            </a:endParaRPr>
          </a:p>
          <a:p>
            <a:pPr algn="just"/>
            <a:r>
              <a:rPr lang="es-MX" sz="1900" dirty="0" smtClean="0">
                <a:latin typeface="Arial" pitchFamily="34" charset="0"/>
                <a:cs typeface="Arial" pitchFamily="34" charset="0"/>
              </a:rPr>
              <a:t>He decidido hacer la crítica al PPSN, ejecutado en Argentina, por los siguientes motivos académicos:</a:t>
            </a:r>
          </a:p>
          <a:p>
            <a:pPr algn="just"/>
            <a:r>
              <a:rPr lang="es-MX" sz="2000" dirty="0" smtClean="0">
                <a:latin typeface="Arial" pitchFamily="34" charset="0"/>
                <a:cs typeface="Arial" pitchFamily="34" charset="0"/>
              </a:rPr>
              <a:t> </a:t>
            </a:r>
          </a:p>
          <a:p>
            <a:pPr algn="just"/>
            <a:endParaRPr lang="es-MX" sz="2000" dirty="0" smtClean="0">
              <a:latin typeface="Arial" pitchFamily="34" charset="0"/>
              <a:cs typeface="Arial" pitchFamily="34" charset="0"/>
            </a:endParaRPr>
          </a:p>
          <a:p>
            <a:pPr algn="just"/>
            <a:endParaRPr lang="es-MX" sz="2000" dirty="0" smtClean="0">
              <a:latin typeface="Arial" pitchFamily="34" charset="0"/>
              <a:cs typeface="Arial" pitchFamily="34" charset="0"/>
            </a:endParaRPr>
          </a:p>
          <a:p>
            <a:pPr algn="just"/>
            <a:endParaRPr lang="es-MX" sz="2000" dirty="0" smtClean="0">
              <a:latin typeface="Arial" pitchFamily="34" charset="0"/>
              <a:cs typeface="Arial" pitchFamily="34" charset="0"/>
            </a:endParaRPr>
          </a:p>
          <a:p>
            <a:pPr algn="just"/>
            <a:endParaRPr lang="es-MX" sz="2000" dirty="0" smtClean="0">
              <a:latin typeface="Arial" pitchFamily="34" charset="0"/>
              <a:cs typeface="Arial" pitchFamily="34" charset="0"/>
            </a:endParaRPr>
          </a:p>
          <a:p>
            <a:pPr algn="just"/>
            <a:endParaRPr lang="es-MX" sz="2000" dirty="0" smtClean="0">
              <a:latin typeface="Arial" pitchFamily="34" charset="0"/>
              <a:cs typeface="Arial" pitchFamily="34" charset="0"/>
            </a:endParaRPr>
          </a:p>
          <a:p>
            <a:pPr algn="just"/>
            <a:endParaRPr lang="es-MX" sz="2000" dirty="0" smtClean="0">
              <a:latin typeface="Arial" pitchFamily="34" charset="0"/>
              <a:cs typeface="Arial" pitchFamily="34" charset="0"/>
            </a:endParaRPr>
          </a:p>
          <a:p>
            <a:pPr marL="342900" lvl="0" indent="-342900" algn="just">
              <a:buAutoNum type="arabicPeriod"/>
            </a:pPr>
            <a:r>
              <a:rPr lang="es-MX" sz="1900" dirty="0" smtClean="0">
                <a:latin typeface="Arial" pitchFamily="34" charset="0"/>
                <a:cs typeface="Arial" pitchFamily="34" charset="0"/>
              </a:rPr>
              <a:t>México, debe considerar esta experiencia a fin de evitar se ejecute un proyecto o programa parecido a éste empleando una metodología, </a:t>
            </a:r>
          </a:p>
          <a:p>
            <a:pPr marL="342900" lvl="0" indent="-342900" algn="just"/>
            <a:r>
              <a:rPr lang="es-MX" sz="1900" dirty="0" smtClean="0">
                <a:latin typeface="Arial" pitchFamily="34" charset="0"/>
                <a:cs typeface="Arial" pitchFamily="34" charset="0"/>
              </a:rPr>
              <a:t>                                                   un diseño y un sistema de selección de niños en extrema pobreza que pretenda dividir el tejido social en las comunidades sea en el medio rural o urbano;</a:t>
            </a:r>
          </a:p>
        </p:txBody>
      </p:sp>
      <p:pic>
        <p:nvPicPr>
          <p:cNvPr id="7" name="6 Imagen" descr="descarga (3)"/>
          <p:cNvPicPr>
            <a:picLocks noChangeAspect="1"/>
          </p:cNvPicPr>
          <p:nvPr/>
        </p:nvPicPr>
        <p:blipFill>
          <a:blip r:embed="rId2"/>
          <a:stretch>
            <a:fillRect/>
          </a:stretch>
        </p:blipFill>
        <p:spPr>
          <a:xfrm>
            <a:off x="3357555" y="2357431"/>
            <a:ext cx="2500329" cy="1663855"/>
          </a:xfrm>
          <a:prstGeom prst="rect">
            <a:avLst/>
          </a:prstGeom>
        </p:spPr>
      </p:pic>
      <p:sp>
        <p:nvSpPr>
          <p:cNvPr id="6" name="1 Título"/>
          <p:cNvSpPr>
            <a:spLocks noGrp="1"/>
          </p:cNvSpPr>
          <p:nvPr>
            <p:ph type="title"/>
          </p:nvPr>
        </p:nvSpPr>
        <p:spPr>
          <a:xfrm>
            <a:off x="0"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8" name="7 Imagen" descr="gifs-luna-estrellas.gif"/>
          <p:cNvPicPr>
            <a:picLocks noChangeAspect="1"/>
          </p:cNvPicPr>
          <p:nvPr/>
        </p:nvPicPr>
        <p:blipFill>
          <a:blip r:embed="rId3"/>
          <a:stretch>
            <a:fillRect/>
          </a:stretch>
        </p:blipFill>
        <p:spPr>
          <a:xfrm>
            <a:off x="7143768" y="2285992"/>
            <a:ext cx="952500" cy="1333500"/>
          </a:xfrm>
          <a:prstGeom prst="rect">
            <a:avLst/>
          </a:prstGeom>
        </p:spPr>
      </p:pic>
      <p:pic>
        <p:nvPicPr>
          <p:cNvPr id="9" name="8 Imagen" descr="FLORES4.gif"/>
          <p:cNvPicPr>
            <a:picLocks noChangeAspect="1"/>
          </p:cNvPicPr>
          <p:nvPr/>
        </p:nvPicPr>
        <p:blipFill>
          <a:blip r:embed="rId4" cstate="print"/>
          <a:stretch>
            <a:fillRect/>
          </a:stretch>
        </p:blipFill>
        <p:spPr>
          <a:xfrm>
            <a:off x="6786578" y="142852"/>
            <a:ext cx="1643074" cy="1314459"/>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00100" y="1357298"/>
            <a:ext cx="7143800" cy="3016210"/>
          </a:xfrm>
          <a:prstGeom prst="rect">
            <a:avLst/>
          </a:prstGeom>
          <a:noFill/>
        </p:spPr>
        <p:txBody>
          <a:bodyPr wrap="square" rtlCol="0">
            <a:spAutoFit/>
          </a:bodyPr>
          <a:lstStyle/>
          <a:p>
            <a:pPr algn="just"/>
            <a:r>
              <a:rPr lang="es-MX" sz="1900" dirty="0" smtClean="0">
                <a:latin typeface="Arial" pitchFamily="34" charset="0"/>
                <a:cs typeface="Arial" pitchFamily="34" charset="0"/>
              </a:rPr>
              <a:t>2. transformar la metodología de la focalización por otra de proyección social que no se segregue a la comunidad donde se ha aplicado.</a:t>
            </a:r>
          </a:p>
          <a:p>
            <a:pPr lvl="0" algn="just"/>
            <a:endParaRPr lang="es-MX" sz="1900" dirty="0" smtClean="0">
              <a:latin typeface="Arial" pitchFamily="34" charset="0"/>
              <a:cs typeface="Arial" pitchFamily="34" charset="0"/>
            </a:endParaRPr>
          </a:p>
          <a:p>
            <a:pPr lvl="0" algn="just"/>
            <a:r>
              <a:rPr lang="es-MX" sz="1900" dirty="0" smtClean="0">
                <a:latin typeface="Arial" pitchFamily="34" charset="0"/>
                <a:cs typeface="Arial" pitchFamily="34" charset="0"/>
              </a:rPr>
              <a:t>3. Dar a conocer en México, el criterio de evaluación social de proyectos denominado: Análisis Costo – Efectividad “(ACE)”;</a:t>
            </a:r>
          </a:p>
          <a:p>
            <a:pPr lvl="0" algn="just"/>
            <a:endParaRPr lang="es-MX" sz="1900" dirty="0" smtClean="0">
              <a:latin typeface="Arial" pitchFamily="34" charset="0"/>
              <a:cs typeface="Arial" pitchFamily="34" charset="0"/>
            </a:endParaRPr>
          </a:p>
          <a:p>
            <a:pPr lvl="0" algn="just"/>
            <a:r>
              <a:rPr lang="es-MX" sz="1900" dirty="0" smtClean="0">
                <a:latin typeface="Arial" pitchFamily="34" charset="0"/>
                <a:cs typeface="Arial" pitchFamily="34" charset="0"/>
              </a:rPr>
              <a:t>4. Enseñar el ACE, en las Facultades de Economía de cualquier Universidad, en contraposición al criterio Costo-Beneficio, utilizado para medir eficiencia, pero no impactos en la Sociedad.</a:t>
            </a:r>
            <a:endParaRPr lang="es-MX" sz="1900" dirty="0">
              <a:latin typeface="Arial" pitchFamily="34" charset="0"/>
              <a:cs typeface="Arial" pitchFamily="34" charset="0"/>
            </a:endParaRPr>
          </a:p>
        </p:txBody>
      </p:sp>
      <p:pic>
        <p:nvPicPr>
          <p:cNvPr id="6" name="5 Imagen" descr="images (53).jpg"/>
          <p:cNvPicPr>
            <a:picLocks noChangeAspect="1"/>
          </p:cNvPicPr>
          <p:nvPr/>
        </p:nvPicPr>
        <p:blipFill>
          <a:blip r:embed="rId2"/>
          <a:stretch>
            <a:fillRect/>
          </a:stretch>
        </p:blipFill>
        <p:spPr>
          <a:xfrm>
            <a:off x="2285984" y="4643446"/>
            <a:ext cx="4402367" cy="1214446"/>
          </a:xfrm>
          <a:prstGeom prst="rect">
            <a:avLst/>
          </a:prstGeom>
        </p:spPr>
      </p:pic>
      <p:sp>
        <p:nvSpPr>
          <p:cNvPr id="7" name="1 Título"/>
          <p:cNvSpPr>
            <a:spLocks noGrp="1"/>
          </p:cNvSpPr>
          <p:nvPr>
            <p:ph type="title"/>
          </p:nvPr>
        </p:nvSpPr>
        <p:spPr>
          <a:xfrm>
            <a:off x="2714612"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5" name="4 Imagen" descr="gifs-estrellas.gif"/>
          <p:cNvPicPr>
            <a:picLocks noChangeAspect="1"/>
          </p:cNvPicPr>
          <p:nvPr/>
        </p:nvPicPr>
        <p:blipFill>
          <a:blip r:embed="rId3"/>
          <a:stretch>
            <a:fillRect/>
          </a:stretch>
        </p:blipFill>
        <p:spPr>
          <a:xfrm>
            <a:off x="910254" y="142852"/>
            <a:ext cx="1344333" cy="1285884"/>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28596" y="1428736"/>
            <a:ext cx="1857388" cy="400110"/>
          </a:xfrm>
          <a:prstGeom prst="rect">
            <a:avLst/>
          </a:prstGeom>
          <a:noFill/>
        </p:spPr>
        <p:txBody>
          <a:bodyPr wrap="square" rtlCol="0">
            <a:spAutoFit/>
          </a:bodyPr>
          <a:lstStyle/>
          <a:p>
            <a:pPr algn="just"/>
            <a:r>
              <a:rPr lang="es-MX" sz="2000" b="1" dirty="0" smtClean="0">
                <a:latin typeface="Arial" pitchFamily="34" charset="0"/>
                <a:cs typeface="Arial" pitchFamily="34" charset="0"/>
              </a:rPr>
              <a:t>FSA = (1 + i)</a:t>
            </a:r>
            <a:r>
              <a:rPr lang="es-MX" sz="2000" b="1" baseline="30000" dirty="0" smtClean="0">
                <a:latin typeface="Arial" pitchFamily="34" charset="0"/>
                <a:cs typeface="Arial" pitchFamily="34" charset="0"/>
              </a:rPr>
              <a:t>-n</a:t>
            </a:r>
            <a:endParaRPr lang="es-MX" sz="2000" dirty="0" smtClean="0">
              <a:latin typeface="Arial" pitchFamily="34" charset="0"/>
              <a:cs typeface="Arial" pitchFamily="34" charset="0"/>
            </a:endParaRPr>
          </a:p>
        </p:txBody>
      </p:sp>
      <p:sp>
        <p:nvSpPr>
          <p:cNvPr id="8" name="7 CuadroTexto"/>
          <p:cNvSpPr txBox="1"/>
          <p:nvPr/>
        </p:nvSpPr>
        <p:spPr>
          <a:xfrm>
            <a:off x="3143240" y="0"/>
            <a:ext cx="4286280" cy="646331"/>
          </a:xfrm>
          <a:prstGeom prst="rect">
            <a:avLst/>
          </a:prstGeom>
          <a:noFill/>
        </p:spPr>
        <p:txBody>
          <a:bodyPr wrap="square" rtlCol="0">
            <a:spAutoFit/>
          </a:bodyPr>
          <a:lstStyle/>
          <a:p>
            <a:pPr algn="ctr"/>
            <a:r>
              <a:rPr lang="es-MX" sz="1200" b="1" dirty="0" smtClean="0">
                <a:latin typeface="Arial" pitchFamily="34" charset="0"/>
                <a:cs typeface="Arial" pitchFamily="34" charset="0"/>
              </a:rPr>
              <a:t>Cuadro 2.1.1</a:t>
            </a:r>
            <a:endParaRPr lang="es-MX" sz="1200" dirty="0" smtClean="0">
              <a:latin typeface="Arial" pitchFamily="34" charset="0"/>
              <a:cs typeface="Arial" pitchFamily="34" charset="0"/>
            </a:endParaRPr>
          </a:p>
          <a:p>
            <a:pPr algn="ctr"/>
            <a:r>
              <a:rPr lang="es-MX" sz="1200" b="1" dirty="0" smtClean="0">
                <a:latin typeface="Arial" pitchFamily="34" charset="0"/>
                <a:cs typeface="Arial" pitchFamily="34" charset="0"/>
              </a:rPr>
              <a:t>Factores para determinar el valor presente</a:t>
            </a:r>
            <a:endParaRPr lang="es-MX" sz="1200" dirty="0" smtClean="0">
              <a:latin typeface="Arial" pitchFamily="34" charset="0"/>
              <a:cs typeface="Arial" pitchFamily="34" charset="0"/>
            </a:endParaRPr>
          </a:p>
          <a:p>
            <a:pPr algn="ctr"/>
            <a:endParaRPr lang="es-MX" sz="1200" dirty="0">
              <a:latin typeface="Arial" pitchFamily="34" charset="0"/>
              <a:cs typeface="Arial" pitchFamily="34" charset="0"/>
            </a:endParaRPr>
          </a:p>
        </p:txBody>
      </p:sp>
      <p:sp>
        <p:nvSpPr>
          <p:cNvPr id="819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pic>
        <p:nvPicPr>
          <p:cNvPr id="14" name="13 Imagen" descr="Dibujo C.JPG"/>
          <p:cNvPicPr>
            <a:picLocks noChangeAspect="1"/>
          </p:cNvPicPr>
          <p:nvPr/>
        </p:nvPicPr>
        <p:blipFill>
          <a:blip r:embed="rId2"/>
          <a:stretch>
            <a:fillRect/>
          </a:stretch>
        </p:blipFill>
        <p:spPr>
          <a:xfrm>
            <a:off x="2500298" y="428604"/>
            <a:ext cx="6000792" cy="6429396"/>
          </a:xfrm>
          <a:prstGeom prst="rect">
            <a:avLst/>
          </a:prstGeom>
        </p:spPr>
      </p:pic>
      <p:pic>
        <p:nvPicPr>
          <p:cNvPr id="6" name="5 Imagen" descr="i86797770_24707.gif"/>
          <p:cNvPicPr>
            <a:picLocks noChangeAspect="1"/>
          </p:cNvPicPr>
          <p:nvPr/>
        </p:nvPicPr>
        <p:blipFill>
          <a:blip r:embed="rId3"/>
          <a:stretch>
            <a:fillRect/>
          </a:stretch>
        </p:blipFill>
        <p:spPr>
          <a:xfrm>
            <a:off x="0" y="2500306"/>
            <a:ext cx="2278873" cy="3000396"/>
          </a:xfrm>
          <a:prstGeom prst="rect">
            <a:avLst/>
          </a:prstGeom>
        </p:spPr>
      </p:pic>
      <p:sp>
        <p:nvSpPr>
          <p:cNvPr id="7" name="1 Título"/>
          <p:cNvSpPr>
            <a:spLocks noGrp="1"/>
          </p:cNvSpPr>
          <p:nvPr>
            <p:ph type="title"/>
          </p:nvPr>
        </p:nvSpPr>
        <p:spPr>
          <a:xfrm>
            <a:off x="0" y="0"/>
            <a:ext cx="2285984" cy="642918"/>
          </a:xfrm>
          <a:solidFill>
            <a:schemeClr val="accent1">
              <a:lumMod val="40000"/>
              <a:lumOff val="60000"/>
            </a:schemeClr>
          </a:solidFill>
        </p:spPr>
        <p:txBody>
          <a:bodyPr>
            <a:noAutofit/>
          </a:bodyPr>
          <a:lstStyle/>
          <a:p>
            <a:pPr algn="just"/>
            <a:r>
              <a:rPr lang="es-ES_tradnl" sz="1200" b="1" dirty="0" smtClean="0">
                <a:latin typeface="Arial" pitchFamily="34" charset="0"/>
                <a:cs typeface="Arial" pitchFamily="34" charset="0"/>
              </a:rPr>
              <a:t>Crítica de la política social ante la…..</a:t>
            </a:r>
            <a:endParaRPr lang="es-MX" sz="1200" b="1"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i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98305" name="Object 1"/>
          <p:cNvGraphicFramePr>
            <a:graphicFrameLocks noChangeAspect="1"/>
          </p:cNvGraphicFramePr>
          <p:nvPr/>
        </p:nvGraphicFramePr>
        <p:xfrm>
          <a:off x="6643702" y="1928802"/>
          <a:ext cx="2076450" cy="609600"/>
        </p:xfrm>
        <a:graphic>
          <a:graphicData uri="http://schemas.openxmlformats.org/presentationml/2006/ole">
            <p:oleObj spid="_x0000_s98305" name="Ecuación" r:id="rId3" imgW="1320227" imgH="469696" progId="Equation.3">
              <p:embed/>
            </p:oleObj>
          </a:graphicData>
        </a:graphic>
      </p:graphicFrame>
      <p:pic>
        <p:nvPicPr>
          <p:cNvPr id="6" name="5 Imagen" descr="Dibujo C.JPG"/>
          <p:cNvPicPr>
            <a:picLocks noChangeAspect="1"/>
          </p:cNvPicPr>
          <p:nvPr/>
        </p:nvPicPr>
        <p:blipFill>
          <a:blip r:embed="rId4"/>
          <a:stretch>
            <a:fillRect/>
          </a:stretch>
        </p:blipFill>
        <p:spPr>
          <a:xfrm>
            <a:off x="357158" y="428604"/>
            <a:ext cx="5962029" cy="6429396"/>
          </a:xfrm>
          <a:prstGeom prst="rect">
            <a:avLst/>
          </a:prstGeom>
        </p:spPr>
      </p:pic>
      <p:sp>
        <p:nvSpPr>
          <p:cNvPr id="7" name="6 CuadroTexto"/>
          <p:cNvSpPr txBox="1"/>
          <p:nvPr/>
        </p:nvSpPr>
        <p:spPr>
          <a:xfrm>
            <a:off x="1071538" y="0"/>
            <a:ext cx="4286280" cy="461665"/>
          </a:xfrm>
          <a:prstGeom prst="rect">
            <a:avLst/>
          </a:prstGeom>
          <a:noFill/>
        </p:spPr>
        <p:txBody>
          <a:bodyPr wrap="square" rtlCol="0">
            <a:spAutoFit/>
          </a:bodyPr>
          <a:lstStyle/>
          <a:p>
            <a:pPr algn="ctr"/>
            <a:r>
              <a:rPr lang="es-MX" sz="1200" b="1" dirty="0" smtClean="0">
                <a:latin typeface="Arial" pitchFamily="34" charset="0"/>
                <a:cs typeface="Arial" pitchFamily="34" charset="0"/>
              </a:rPr>
              <a:t>Cuadro 2.1.2</a:t>
            </a:r>
            <a:endParaRPr lang="es-MX" sz="1200" dirty="0" smtClean="0">
              <a:latin typeface="Arial" pitchFamily="34" charset="0"/>
              <a:cs typeface="Arial" pitchFamily="34" charset="0"/>
            </a:endParaRPr>
          </a:p>
          <a:p>
            <a:pPr algn="ctr"/>
            <a:r>
              <a:rPr lang="es-MX" sz="1200" b="1" dirty="0" smtClean="0">
                <a:latin typeface="Arial" pitchFamily="34" charset="0"/>
                <a:cs typeface="Arial" pitchFamily="34" charset="0"/>
              </a:rPr>
              <a:t>Factores para determinar los costos anuales de capital</a:t>
            </a:r>
            <a:endParaRPr lang="es-MX" sz="1200" dirty="0" smtClean="0">
              <a:latin typeface="Arial" pitchFamily="34" charset="0"/>
              <a:cs typeface="Arial" pitchFamily="34" charset="0"/>
            </a:endParaRPr>
          </a:p>
        </p:txBody>
      </p:sp>
      <p:sp>
        <p:nvSpPr>
          <p:cNvPr id="8" name="1 Título"/>
          <p:cNvSpPr>
            <a:spLocks noGrp="1"/>
          </p:cNvSpPr>
          <p:nvPr>
            <p:ph type="title"/>
          </p:nvPr>
        </p:nvSpPr>
        <p:spPr>
          <a:xfrm>
            <a:off x="6357950" y="0"/>
            <a:ext cx="2786050" cy="642918"/>
          </a:xfrm>
          <a:solidFill>
            <a:schemeClr val="accent1">
              <a:lumMod val="40000"/>
              <a:lumOff val="60000"/>
            </a:schemeClr>
          </a:solidFill>
        </p:spPr>
        <p:txBody>
          <a:bodyPr>
            <a:noAutofit/>
          </a:bodyPr>
          <a:lstStyle/>
          <a:p>
            <a:pPr algn="just"/>
            <a:r>
              <a:rPr lang="es-ES_tradnl" sz="1400" b="1" dirty="0" smtClean="0">
                <a:latin typeface="Arial" pitchFamily="34" charset="0"/>
                <a:cs typeface="Arial" pitchFamily="34" charset="0"/>
              </a:rPr>
              <a:t>Crítica de la política social ante la…..</a:t>
            </a:r>
            <a:endParaRPr lang="es-MX" sz="1400" b="1" dirty="0">
              <a:latin typeface="Arial" pitchFamily="34" charset="0"/>
              <a:cs typeface="Arial" pitchFamily="34" charset="0"/>
            </a:endParaRPr>
          </a:p>
        </p:txBody>
      </p:sp>
      <p:pic>
        <p:nvPicPr>
          <p:cNvPr id="9" name="8 Imagen" descr="animadas4.gif.gif"/>
          <p:cNvPicPr>
            <a:picLocks noChangeAspect="1"/>
          </p:cNvPicPr>
          <p:nvPr/>
        </p:nvPicPr>
        <p:blipFill>
          <a:blip r:embed="rId5"/>
          <a:stretch>
            <a:fillRect/>
          </a:stretch>
        </p:blipFill>
        <p:spPr>
          <a:xfrm>
            <a:off x="6572264" y="2857496"/>
            <a:ext cx="2336265" cy="327184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14348" y="1071546"/>
            <a:ext cx="7643866" cy="3908762"/>
          </a:xfrm>
          <a:prstGeom prst="rect">
            <a:avLst/>
          </a:prstGeom>
          <a:noFill/>
        </p:spPr>
        <p:txBody>
          <a:bodyPr wrap="square" rtlCol="0">
            <a:spAutoFit/>
          </a:bodyPr>
          <a:lstStyle/>
          <a:p>
            <a:pPr algn="just"/>
            <a:r>
              <a:rPr lang="es-MX" sz="1900" b="1" dirty="0" smtClean="0">
                <a:latin typeface="Arial" pitchFamily="34" charset="0"/>
                <a:cs typeface="Arial" pitchFamily="34" charset="0"/>
              </a:rPr>
              <a:t>BIBLIOGRAFÍA</a:t>
            </a:r>
            <a:endParaRPr lang="es-MX" sz="1900" dirty="0" smtClean="0">
              <a:latin typeface="Arial" pitchFamily="34" charset="0"/>
              <a:cs typeface="Arial" pitchFamily="34" charset="0"/>
            </a:endParaRPr>
          </a:p>
          <a:p>
            <a:pPr algn="just"/>
            <a:r>
              <a:rPr lang="es-MX" sz="1900" b="1" dirty="0" smtClean="0">
                <a:latin typeface="Arial" pitchFamily="34" charset="0"/>
                <a:cs typeface="Arial" pitchFamily="34" charset="0"/>
              </a:rPr>
              <a:t> </a:t>
            </a:r>
            <a:endParaRPr lang="es-MX" sz="1900" dirty="0" smtClean="0">
              <a:latin typeface="Arial" pitchFamily="34" charset="0"/>
              <a:cs typeface="Arial" pitchFamily="34" charset="0"/>
            </a:endParaRPr>
          </a:p>
          <a:p>
            <a:pPr lvl="0" algn="just">
              <a:buFont typeface="Arial" pitchFamily="34" charset="0"/>
              <a:buChar char="•"/>
            </a:pPr>
            <a:r>
              <a:rPr lang="es-MX" sz="1900" dirty="0" smtClean="0">
                <a:latin typeface="Arial" pitchFamily="34" charset="0"/>
                <a:cs typeface="Arial" pitchFamily="34" charset="0"/>
              </a:rPr>
              <a:t> </a:t>
            </a:r>
            <a:r>
              <a:rPr lang="es-MX" sz="1900" dirty="0" err="1" smtClean="0">
                <a:latin typeface="Arial" pitchFamily="34" charset="0"/>
                <a:cs typeface="Arial" pitchFamily="34" charset="0"/>
              </a:rPr>
              <a:t>Ander</a:t>
            </a:r>
            <a:r>
              <a:rPr lang="es-MX" sz="1900" dirty="0" smtClean="0">
                <a:latin typeface="Arial" pitchFamily="34" charset="0"/>
                <a:cs typeface="Arial" pitchFamily="34" charset="0"/>
              </a:rPr>
              <a:t>- </a:t>
            </a:r>
            <a:r>
              <a:rPr lang="es-MX" sz="1900" dirty="0" err="1" smtClean="0">
                <a:latin typeface="Arial" pitchFamily="34" charset="0"/>
                <a:cs typeface="Arial" pitchFamily="34" charset="0"/>
              </a:rPr>
              <a:t>Egg</a:t>
            </a:r>
            <a:r>
              <a:rPr lang="es-MX" sz="1900" dirty="0" smtClean="0">
                <a:latin typeface="Arial" pitchFamily="34" charset="0"/>
                <a:cs typeface="Arial" pitchFamily="34" charset="0"/>
              </a:rPr>
              <a:t>, E. (1984), Evaluación de programas de trabajo social, Buenos Aires, Editorial </a:t>
            </a:r>
            <a:r>
              <a:rPr lang="es-MX" sz="1900" dirty="0" err="1" smtClean="0">
                <a:latin typeface="Arial" pitchFamily="34" charset="0"/>
                <a:cs typeface="Arial" pitchFamily="34" charset="0"/>
              </a:rPr>
              <a:t>Humanitas</a:t>
            </a:r>
            <a:r>
              <a:rPr lang="es-MX" sz="1900" dirty="0" smtClean="0">
                <a:latin typeface="Arial" pitchFamily="34" charset="0"/>
                <a:cs typeface="Arial" pitchFamily="34" charset="0"/>
              </a:rPr>
              <a:t>.</a:t>
            </a:r>
          </a:p>
          <a:p>
            <a:pPr lvl="0" algn="just"/>
            <a:endParaRPr lang="es-MX" sz="1900" dirty="0" smtClean="0">
              <a:latin typeface="Arial" pitchFamily="34" charset="0"/>
              <a:cs typeface="Arial" pitchFamily="34" charset="0"/>
            </a:endParaRPr>
          </a:p>
          <a:p>
            <a:pPr lvl="0" algn="just">
              <a:buFont typeface="Arial" pitchFamily="34" charset="0"/>
              <a:buChar char="•"/>
            </a:pPr>
            <a:r>
              <a:rPr lang="es-MX" sz="1900" dirty="0" smtClean="0">
                <a:latin typeface="Arial" pitchFamily="34" charset="0"/>
                <a:cs typeface="Arial" pitchFamily="34" charset="0"/>
              </a:rPr>
              <a:t> Briones, G. (1985), Evaluación de programas sociales. Teoría y metodología de la investigación evaluativa, Santiago, Programa Interdisciplinario de Investigación en Educación (PIEE).</a:t>
            </a:r>
          </a:p>
          <a:p>
            <a:pPr algn="just"/>
            <a:r>
              <a:rPr lang="es-MX" sz="1900" dirty="0" smtClean="0">
                <a:latin typeface="Arial" pitchFamily="34" charset="0"/>
                <a:cs typeface="Arial" pitchFamily="34" charset="0"/>
              </a:rPr>
              <a:t> </a:t>
            </a:r>
          </a:p>
          <a:p>
            <a:pPr lvl="0" algn="just">
              <a:buFont typeface="Arial" pitchFamily="34" charset="0"/>
              <a:buChar char="•"/>
            </a:pPr>
            <a:r>
              <a:rPr lang="es-MX" sz="1900" dirty="0" smtClean="0">
                <a:latin typeface="Arial" pitchFamily="34" charset="0"/>
                <a:cs typeface="Arial" pitchFamily="34" charset="0"/>
              </a:rPr>
              <a:t> CIDES/OPS (1987), Evaluación de los impactos nutricionales y educacionales. Análisis costo-efectividad del programa de Promoción Social Nutricional, Buenos Aires.</a:t>
            </a:r>
          </a:p>
          <a:p>
            <a:pPr algn="just"/>
            <a:r>
              <a:rPr lang="es-MX" sz="2000" dirty="0" smtClean="0">
                <a:latin typeface="Arial" pitchFamily="34" charset="0"/>
                <a:cs typeface="Arial" pitchFamily="34" charset="0"/>
              </a:rPr>
              <a:t> </a:t>
            </a:r>
          </a:p>
        </p:txBody>
      </p:sp>
      <p:pic>
        <p:nvPicPr>
          <p:cNvPr id="3" name="2 Imagen" descr="Colegio..jpg"/>
          <p:cNvPicPr>
            <a:picLocks noChangeAspect="1"/>
          </p:cNvPicPr>
          <p:nvPr/>
        </p:nvPicPr>
        <p:blipFill>
          <a:blip r:embed="rId2"/>
          <a:stretch>
            <a:fillRect/>
          </a:stretch>
        </p:blipFill>
        <p:spPr>
          <a:xfrm>
            <a:off x="3286116" y="4643446"/>
            <a:ext cx="2786082" cy="1768805"/>
          </a:xfrm>
          <a:prstGeom prst="rect">
            <a:avLst/>
          </a:prstGeom>
        </p:spPr>
      </p:pic>
      <p:sp>
        <p:nvSpPr>
          <p:cNvPr id="5" name="1 Título"/>
          <p:cNvSpPr>
            <a:spLocks noGrp="1"/>
          </p:cNvSpPr>
          <p:nvPr>
            <p:ph type="title"/>
          </p:nvPr>
        </p:nvSpPr>
        <p:spPr>
          <a:xfrm>
            <a:off x="0"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6" name="5 Imagen" descr="imagenes-estrellas.gif"/>
          <p:cNvPicPr>
            <a:picLocks noChangeAspect="1"/>
          </p:cNvPicPr>
          <p:nvPr/>
        </p:nvPicPr>
        <p:blipFill>
          <a:blip r:embed="rId3"/>
          <a:stretch>
            <a:fillRect/>
          </a:stretch>
        </p:blipFill>
        <p:spPr>
          <a:xfrm>
            <a:off x="6643702" y="142852"/>
            <a:ext cx="2333631" cy="1505568"/>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71472" y="1285860"/>
            <a:ext cx="7643866" cy="984885"/>
          </a:xfrm>
          <a:prstGeom prst="rect">
            <a:avLst/>
          </a:prstGeom>
          <a:noFill/>
        </p:spPr>
        <p:txBody>
          <a:bodyPr wrap="square" rtlCol="0">
            <a:spAutoFit/>
          </a:bodyPr>
          <a:lstStyle/>
          <a:p>
            <a:pPr lvl="0" algn="just">
              <a:buFont typeface="Arial" pitchFamily="34" charset="0"/>
              <a:buChar char="•"/>
            </a:pPr>
            <a:r>
              <a:rPr lang="es-MX" sz="1900" dirty="0" smtClean="0">
                <a:latin typeface="Arial" pitchFamily="34" charset="0"/>
                <a:cs typeface="Arial" pitchFamily="34" charset="0"/>
              </a:rPr>
              <a:t> FAO/OMS (1985), Informe de necesidades de energía y de proteínas, Ginebra, Organización Mundial de la Salud.</a:t>
            </a:r>
          </a:p>
          <a:p>
            <a:pPr algn="just"/>
            <a:r>
              <a:rPr lang="es-MX" dirty="0" smtClean="0">
                <a:latin typeface="Arial" pitchFamily="34" charset="0"/>
                <a:cs typeface="Arial" pitchFamily="34" charset="0"/>
              </a:rPr>
              <a:t> </a:t>
            </a:r>
            <a:endParaRPr lang="es-MX" dirty="0" smtClean="0"/>
          </a:p>
        </p:txBody>
      </p:sp>
      <p:sp>
        <p:nvSpPr>
          <p:cNvPr id="5" name="4 CuadroTexto"/>
          <p:cNvSpPr txBox="1"/>
          <p:nvPr/>
        </p:nvSpPr>
        <p:spPr>
          <a:xfrm>
            <a:off x="3500430" y="2357430"/>
            <a:ext cx="4643470" cy="3308598"/>
          </a:xfrm>
          <a:prstGeom prst="rect">
            <a:avLst/>
          </a:prstGeom>
          <a:noFill/>
        </p:spPr>
        <p:txBody>
          <a:bodyPr wrap="square" rtlCol="0">
            <a:spAutoFit/>
          </a:bodyPr>
          <a:lstStyle/>
          <a:p>
            <a:pPr lvl="0" algn="just">
              <a:buFont typeface="Arial" pitchFamily="34" charset="0"/>
              <a:buChar char="•"/>
            </a:pPr>
            <a:r>
              <a:rPr lang="es-MX" sz="2000" dirty="0" smtClean="0">
                <a:latin typeface="Arial" pitchFamily="34" charset="0"/>
                <a:cs typeface="Arial" pitchFamily="34" charset="0"/>
              </a:rPr>
              <a:t> </a:t>
            </a:r>
            <a:r>
              <a:rPr lang="es-MX" sz="1900" dirty="0" smtClean="0">
                <a:latin typeface="Arial" pitchFamily="34" charset="0"/>
                <a:cs typeface="Arial" pitchFamily="34" charset="0"/>
              </a:rPr>
              <a:t>García-Durán, J. (1973), Estudios sobre aplicaciones del análisis costo-beneficio, Madrid, Confederación Española de Cajas de Ahorro.</a:t>
            </a:r>
          </a:p>
          <a:p>
            <a:pPr lvl="0" algn="just"/>
            <a:endParaRPr lang="es-MX" sz="1900" dirty="0" smtClean="0">
              <a:latin typeface="Arial" pitchFamily="34" charset="0"/>
              <a:cs typeface="Arial" pitchFamily="34" charset="0"/>
            </a:endParaRPr>
          </a:p>
          <a:p>
            <a:pPr lvl="0" algn="just"/>
            <a:endParaRPr lang="es-MX" sz="1900" dirty="0" smtClean="0">
              <a:latin typeface="Arial" pitchFamily="34" charset="0"/>
              <a:cs typeface="Arial" pitchFamily="34" charset="0"/>
            </a:endParaRPr>
          </a:p>
          <a:p>
            <a:pPr lvl="0" algn="just">
              <a:buFont typeface="Arial" pitchFamily="34" charset="0"/>
              <a:buChar char="•"/>
            </a:pPr>
            <a:r>
              <a:rPr lang="es-MX" sz="1900" dirty="0" smtClean="0">
                <a:latin typeface="Arial" pitchFamily="34" charset="0"/>
                <a:cs typeface="Arial" pitchFamily="34" charset="0"/>
              </a:rPr>
              <a:t> Klein, R. E. (1982), Evaluación del impacto de los programas de nutrición y de salud, Publicación científica núm. 432, Washington, D. C., OPS/OMS.</a:t>
            </a:r>
          </a:p>
          <a:p>
            <a:endParaRPr lang="es-MX" dirty="0"/>
          </a:p>
        </p:txBody>
      </p:sp>
      <p:pic>
        <p:nvPicPr>
          <p:cNvPr id="6" name="5 Imagen" descr="images (54).jpg"/>
          <p:cNvPicPr>
            <a:picLocks noChangeAspect="1"/>
          </p:cNvPicPr>
          <p:nvPr/>
        </p:nvPicPr>
        <p:blipFill>
          <a:blip r:embed="rId2"/>
          <a:stretch>
            <a:fillRect/>
          </a:stretch>
        </p:blipFill>
        <p:spPr>
          <a:xfrm>
            <a:off x="1071538" y="2500306"/>
            <a:ext cx="1797139" cy="2571768"/>
          </a:xfrm>
          <a:prstGeom prst="rect">
            <a:avLst/>
          </a:prstGeom>
        </p:spPr>
      </p:pic>
      <p:sp>
        <p:nvSpPr>
          <p:cNvPr id="7" name="1 Título"/>
          <p:cNvSpPr>
            <a:spLocks noGrp="1"/>
          </p:cNvSpPr>
          <p:nvPr>
            <p:ph type="title"/>
          </p:nvPr>
        </p:nvSpPr>
        <p:spPr>
          <a:xfrm>
            <a:off x="2714612"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8" name="7 Imagen" descr="estrellas (26).gif"/>
          <p:cNvPicPr>
            <a:picLocks noChangeAspect="1"/>
          </p:cNvPicPr>
          <p:nvPr/>
        </p:nvPicPr>
        <p:blipFill>
          <a:blip r:embed="rId3"/>
          <a:stretch>
            <a:fillRect/>
          </a:stretch>
        </p:blipFill>
        <p:spPr>
          <a:xfrm>
            <a:off x="7000892" y="5429264"/>
            <a:ext cx="1190625" cy="95250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spongebob4.gif"/>
          <p:cNvPicPr>
            <a:picLocks noGrp="1" noChangeAspect="1"/>
          </p:cNvPicPr>
          <p:nvPr>
            <p:ph idx="1"/>
          </p:nvPr>
        </p:nvPicPr>
        <p:blipFill>
          <a:blip r:embed="rId2"/>
          <a:stretch>
            <a:fillRect/>
          </a:stretch>
        </p:blipFill>
        <p:spPr>
          <a:xfrm>
            <a:off x="1071538" y="4143380"/>
            <a:ext cx="1285884" cy="1340603"/>
          </a:xfrm>
        </p:spPr>
      </p:pic>
      <p:sp>
        <p:nvSpPr>
          <p:cNvPr id="5" name="4 CuadroTexto"/>
          <p:cNvSpPr txBox="1"/>
          <p:nvPr/>
        </p:nvSpPr>
        <p:spPr>
          <a:xfrm>
            <a:off x="857224" y="1214422"/>
            <a:ext cx="7072362" cy="1477328"/>
          </a:xfrm>
          <a:prstGeom prst="rect">
            <a:avLst/>
          </a:prstGeom>
          <a:noFill/>
        </p:spPr>
        <p:txBody>
          <a:bodyPr wrap="square" rtlCol="0">
            <a:spAutoFit/>
          </a:bodyPr>
          <a:lstStyle/>
          <a:p>
            <a:pPr algn="just"/>
            <a:r>
              <a:rPr lang="es-ES_tradnl" sz="2000" b="1" dirty="0" smtClean="0">
                <a:latin typeface="Arial" pitchFamily="34" charset="0"/>
                <a:cs typeface="Arial" pitchFamily="34" charset="0"/>
              </a:rPr>
              <a:t>b) Descripción del proyecto</a:t>
            </a:r>
          </a:p>
          <a:p>
            <a:pPr algn="just"/>
            <a:endParaRPr lang="es-MX" sz="1400" dirty="0" smtClean="0">
              <a:latin typeface="Arial" pitchFamily="34" charset="0"/>
              <a:cs typeface="Arial" pitchFamily="34" charset="0"/>
            </a:endParaRPr>
          </a:p>
          <a:p>
            <a:pPr algn="just"/>
            <a:r>
              <a:rPr lang="es-ES_tradnl" sz="1900" dirty="0" smtClean="0">
                <a:latin typeface="Arial" pitchFamily="34" charset="0"/>
                <a:cs typeface="Arial" pitchFamily="34" charset="0"/>
              </a:rPr>
              <a:t>        El establecimiento de Comedores Escolares es el instrumento que utiliza el PPSN para llevar a cabo su acción.</a:t>
            </a:r>
            <a:endParaRPr lang="es-MX" sz="1900" dirty="0" smtClean="0">
              <a:latin typeface="Arial" pitchFamily="34" charset="0"/>
              <a:cs typeface="Arial" pitchFamily="34" charset="0"/>
            </a:endParaRPr>
          </a:p>
          <a:p>
            <a:endParaRPr lang="es-MX" dirty="0"/>
          </a:p>
        </p:txBody>
      </p:sp>
      <p:sp>
        <p:nvSpPr>
          <p:cNvPr id="7" name="6 CuadroTexto"/>
          <p:cNvSpPr txBox="1"/>
          <p:nvPr/>
        </p:nvSpPr>
        <p:spPr>
          <a:xfrm>
            <a:off x="1000100" y="2643182"/>
            <a:ext cx="4286280" cy="984885"/>
          </a:xfrm>
          <a:prstGeom prst="rect">
            <a:avLst/>
          </a:prstGeom>
          <a:noFill/>
        </p:spPr>
        <p:txBody>
          <a:bodyPr wrap="square" rtlCol="0">
            <a:spAutoFit/>
          </a:bodyPr>
          <a:lstStyle/>
          <a:p>
            <a:pPr algn="just"/>
            <a:r>
              <a:rPr lang="es-ES_tradnl" sz="2000" dirty="0" smtClean="0">
                <a:latin typeface="Arial" pitchFamily="34" charset="0"/>
                <a:cs typeface="Arial" pitchFamily="34" charset="0"/>
              </a:rPr>
              <a:t>        </a:t>
            </a:r>
            <a:r>
              <a:rPr lang="es-ES_tradnl" sz="1900" dirty="0" smtClean="0">
                <a:latin typeface="Arial" pitchFamily="34" charset="0"/>
                <a:cs typeface="Arial" pitchFamily="34" charset="0"/>
              </a:rPr>
              <a:t>Uno de esos comedores será utilizado como ejemplo de aplicación de las metodologías de evaluación.</a:t>
            </a:r>
            <a:endParaRPr lang="es-MX" sz="1900" dirty="0">
              <a:latin typeface="Arial" pitchFamily="34" charset="0"/>
              <a:cs typeface="Arial" pitchFamily="34" charset="0"/>
            </a:endParaRPr>
          </a:p>
        </p:txBody>
      </p:sp>
      <p:sp>
        <p:nvSpPr>
          <p:cNvPr id="9" name="8 CuadroTexto"/>
          <p:cNvSpPr txBox="1"/>
          <p:nvPr/>
        </p:nvSpPr>
        <p:spPr>
          <a:xfrm>
            <a:off x="2357422" y="4214818"/>
            <a:ext cx="5500726" cy="1569660"/>
          </a:xfrm>
          <a:prstGeom prst="rect">
            <a:avLst/>
          </a:prstGeom>
          <a:noFill/>
        </p:spPr>
        <p:txBody>
          <a:bodyPr wrap="square" rtlCol="0">
            <a:spAutoFit/>
          </a:bodyPr>
          <a:lstStyle/>
          <a:p>
            <a:pPr algn="just"/>
            <a:r>
              <a:rPr lang="es-ES_tradnl" sz="2000" dirty="0" smtClean="0">
                <a:latin typeface="Arial" pitchFamily="34" charset="0"/>
                <a:cs typeface="Arial" pitchFamily="34" charset="0"/>
              </a:rPr>
              <a:t>                 </a:t>
            </a:r>
            <a:r>
              <a:rPr lang="es-ES_tradnl" sz="1900" dirty="0" smtClean="0">
                <a:latin typeface="Arial" pitchFamily="34" charset="0"/>
                <a:cs typeface="Arial" pitchFamily="34" charset="0"/>
              </a:rPr>
              <a:t>El comedor proporciona raciones alimentarias (almuerzos) a la población escolar seleccionada a base de los criterios de ser miembros de una familia que se ubica por debajo de la línea de pobreza o ser desnutridos</a:t>
            </a:r>
            <a:r>
              <a:rPr lang="es-ES_tradnl" sz="1900" dirty="0" smtClean="0"/>
              <a:t>.</a:t>
            </a:r>
            <a:endParaRPr lang="es-MX" sz="1900" dirty="0"/>
          </a:p>
        </p:txBody>
      </p:sp>
      <p:sp>
        <p:nvSpPr>
          <p:cNvPr id="10" name="9 CuadroTexto"/>
          <p:cNvSpPr txBox="1"/>
          <p:nvPr/>
        </p:nvSpPr>
        <p:spPr>
          <a:xfrm>
            <a:off x="928662" y="5357826"/>
            <a:ext cx="7143800" cy="400110"/>
          </a:xfrm>
          <a:prstGeom prst="rect">
            <a:avLst/>
          </a:prstGeom>
          <a:noFill/>
        </p:spPr>
        <p:txBody>
          <a:bodyPr wrap="square" rtlCol="0">
            <a:spAutoFit/>
          </a:bodyPr>
          <a:lstStyle/>
          <a:p>
            <a:pPr algn="just"/>
            <a:r>
              <a:rPr lang="es-ES_tradnl" sz="2000" dirty="0" smtClean="0">
                <a:latin typeface="Arial" pitchFamily="34" charset="0"/>
                <a:cs typeface="Arial" pitchFamily="34" charset="0"/>
              </a:rPr>
              <a:t>      </a:t>
            </a:r>
            <a:endParaRPr lang="es-MX" sz="2000" dirty="0">
              <a:latin typeface="Arial" pitchFamily="34" charset="0"/>
              <a:cs typeface="Arial" pitchFamily="34" charset="0"/>
            </a:endParaRPr>
          </a:p>
        </p:txBody>
      </p:sp>
      <p:pic>
        <p:nvPicPr>
          <p:cNvPr id="12" name="11 Imagen" descr="comedorescolar.gif"/>
          <p:cNvPicPr>
            <a:picLocks noChangeAspect="1"/>
          </p:cNvPicPr>
          <p:nvPr/>
        </p:nvPicPr>
        <p:blipFill>
          <a:blip r:embed="rId3"/>
          <a:stretch>
            <a:fillRect/>
          </a:stretch>
        </p:blipFill>
        <p:spPr>
          <a:xfrm>
            <a:off x="5643570" y="2571744"/>
            <a:ext cx="2071702" cy="1588305"/>
          </a:xfrm>
          <a:prstGeom prst="rect">
            <a:avLst/>
          </a:prstGeom>
        </p:spPr>
      </p:pic>
      <p:sp>
        <p:nvSpPr>
          <p:cNvPr id="13" name="1 Título"/>
          <p:cNvSpPr>
            <a:spLocks noGrp="1"/>
          </p:cNvSpPr>
          <p:nvPr>
            <p:ph type="title"/>
          </p:nvPr>
        </p:nvSpPr>
        <p:spPr>
          <a:xfrm>
            <a:off x="0"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11" name="10 Imagen" descr="gifs-estrellas.gif"/>
          <p:cNvPicPr>
            <a:picLocks noChangeAspect="1"/>
          </p:cNvPicPr>
          <p:nvPr/>
        </p:nvPicPr>
        <p:blipFill>
          <a:blip r:embed="rId4"/>
          <a:stretch>
            <a:fillRect/>
          </a:stretch>
        </p:blipFill>
        <p:spPr>
          <a:xfrm>
            <a:off x="7286644" y="214290"/>
            <a:ext cx="1244745" cy="1190626"/>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edge">
                                      <p:cBhvr>
                                        <p:cTn id="7" dur="500"/>
                                        <p:tgtEl>
                                          <p:spTgt spid="12"/>
                                        </p:tgtEl>
                                      </p:cBhvr>
                                    </p:animEffect>
                                  </p:childTnLst>
                                </p:cTn>
                              </p:par>
                            </p:childTnLst>
                          </p:cTn>
                        </p:par>
                        <p:par>
                          <p:cTn id="8" fill="hold">
                            <p:stCondLst>
                              <p:cond delay="500"/>
                            </p:stCondLst>
                            <p:childTnLst>
                              <p:par>
                                <p:cTn id="9" presetID="7"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57224" y="3000372"/>
            <a:ext cx="7143800" cy="969496"/>
          </a:xfrm>
          <a:prstGeom prst="rect">
            <a:avLst/>
          </a:prstGeom>
          <a:noFill/>
        </p:spPr>
        <p:txBody>
          <a:bodyPr wrap="square" rtlCol="0">
            <a:spAutoFit/>
          </a:bodyPr>
          <a:lstStyle/>
          <a:p>
            <a:pPr algn="just">
              <a:buFont typeface="Arial" pitchFamily="34" charset="0"/>
              <a:buChar char="•"/>
            </a:pPr>
            <a:r>
              <a:rPr lang="es-MX" sz="1900" dirty="0" smtClean="0">
                <a:latin typeface="Arial" pitchFamily="34" charset="0"/>
                <a:cs typeface="Arial" pitchFamily="34" charset="0"/>
              </a:rPr>
              <a:t> Reynolds, J. y K. C. </a:t>
            </a:r>
            <a:r>
              <a:rPr lang="es-MX" sz="1900" dirty="0" err="1" smtClean="0">
                <a:latin typeface="Arial" pitchFamily="34" charset="0"/>
                <a:cs typeface="Arial" pitchFamily="34" charset="0"/>
              </a:rPr>
              <a:t>Gaspari</a:t>
            </a:r>
            <a:r>
              <a:rPr lang="es-MX" sz="1900" dirty="0" smtClean="0">
                <a:latin typeface="Arial" pitchFamily="34" charset="0"/>
                <a:cs typeface="Arial" pitchFamily="34" charset="0"/>
              </a:rPr>
              <a:t> (1985), </a:t>
            </a:r>
            <a:r>
              <a:rPr lang="es-MX" sz="1900" dirty="0" err="1" smtClean="0">
                <a:latin typeface="Arial" pitchFamily="34" charset="0"/>
                <a:cs typeface="Arial" pitchFamily="34" charset="0"/>
              </a:rPr>
              <a:t>Cost-effectiveness</a:t>
            </a:r>
            <a:r>
              <a:rPr lang="es-MX" sz="1900" dirty="0" smtClean="0">
                <a:latin typeface="Arial" pitchFamily="34" charset="0"/>
                <a:cs typeface="Arial" pitchFamily="34" charset="0"/>
              </a:rPr>
              <a:t> </a:t>
            </a:r>
            <a:r>
              <a:rPr lang="es-MX" sz="1900" dirty="0" err="1" smtClean="0">
                <a:latin typeface="Arial" pitchFamily="34" charset="0"/>
                <a:cs typeface="Arial" pitchFamily="34" charset="0"/>
              </a:rPr>
              <a:t>analysis</a:t>
            </a:r>
            <a:r>
              <a:rPr lang="es-MX" sz="1900" dirty="0" smtClean="0">
                <a:latin typeface="Arial" pitchFamily="34" charset="0"/>
                <a:cs typeface="Arial" pitchFamily="34" charset="0"/>
              </a:rPr>
              <a:t>, </a:t>
            </a:r>
            <a:r>
              <a:rPr lang="es-MX" sz="1900" dirty="0" err="1" smtClean="0">
                <a:latin typeface="Arial" pitchFamily="34" charset="0"/>
                <a:cs typeface="Arial" pitchFamily="34" charset="0"/>
              </a:rPr>
              <a:t>Chevy</a:t>
            </a:r>
            <a:r>
              <a:rPr lang="es-MX" sz="1900" dirty="0" smtClean="0">
                <a:latin typeface="Arial" pitchFamily="34" charset="0"/>
                <a:cs typeface="Arial" pitchFamily="34" charset="0"/>
              </a:rPr>
              <a:t> Chase, PRICOR, </a:t>
            </a:r>
            <a:r>
              <a:rPr lang="es-MX" sz="1900" dirty="0" err="1" smtClean="0">
                <a:latin typeface="Arial" pitchFamily="34" charset="0"/>
                <a:cs typeface="Arial" pitchFamily="34" charset="0"/>
              </a:rPr>
              <a:t>Primary</a:t>
            </a:r>
            <a:r>
              <a:rPr lang="es-MX" sz="1900" dirty="0" smtClean="0">
                <a:latin typeface="Arial" pitchFamily="34" charset="0"/>
                <a:cs typeface="Arial" pitchFamily="34" charset="0"/>
              </a:rPr>
              <a:t> </a:t>
            </a:r>
            <a:r>
              <a:rPr lang="es-MX" sz="1900" dirty="0" err="1" smtClean="0">
                <a:latin typeface="Arial" pitchFamily="34" charset="0"/>
                <a:cs typeface="Arial" pitchFamily="34" charset="0"/>
              </a:rPr>
              <a:t>Health</a:t>
            </a:r>
            <a:r>
              <a:rPr lang="es-MX" sz="1900" dirty="0" smtClean="0">
                <a:latin typeface="Arial" pitchFamily="34" charset="0"/>
                <a:cs typeface="Arial" pitchFamily="34" charset="0"/>
              </a:rPr>
              <a:t> </a:t>
            </a:r>
            <a:r>
              <a:rPr lang="es-MX" sz="1900" dirty="0" err="1" smtClean="0">
                <a:latin typeface="Arial" pitchFamily="34" charset="0"/>
                <a:cs typeface="Arial" pitchFamily="34" charset="0"/>
              </a:rPr>
              <a:t>Care</a:t>
            </a:r>
            <a:r>
              <a:rPr lang="es-MX" sz="1900" dirty="0" smtClean="0">
                <a:latin typeface="Arial" pitchFamily="34" charset="0"/>
                <a:cs typeface="Arial" pitchFamily="34" charset="0"/>
              </a:rPr>
              <a:t> </a:t>
            </a:r>
            <a:r>
              <a:rPr lang="es-MX" sz="1900" dirty="0" err="1" smtClean="0">
                <a:latin typeface="Arial" pitchFamily="34" charset="0"/>
                <a:cs typeface="Arial" pitchFamily="34" charset="0"/>
              </a:rPr>
              <a:t>Operations</a:t>
            </a:r>
            <a:r>
              <a:rPr lang="es-MX" sz="1900" dirty="0" smtClean="0">
                <a:latin typeface="Arial" pitchFamily="34" charset="0"/>
                <a:cs typeface="Arial" pitchFamily="34" charset="0"/>
              </a:rPr>
              <a:t> </a:t>
            </a:r>
            <a:r>
              <a:rPr lang="es-MX" sz="1900" dirty="0" err="1" smtClean="0">
                <a:latin typeface="Arial" pitchFamily="34" charset="0"/>
                <a:cs typeface="Arial" pitchFamily="34" charset="0"/>
              </a:rPr>
              <a:t>Researc</a:t>
            </a:r>
            <a:r>
              <a:rPr lang="es-MX" sz="1900" dirty="0" smtClean="0">
                <a:latin typeface="Arial" pitchFamily="34" charset="0"/>
                <a:cs typeface="Arial" pitchFamily="34" charset="0"/>
              </a:rPr>
              <a:t>, Center </a:t>
            </a:r>
            <a:r>
              <a:rPr lang="es-MX" sz="1900" dirty="0" err="1" smtClean="0">
                <a:latin typeface="Arial" pitchFamily="34" charset="0"/>
                <a:cs typeface="Arial" pitchFamily="34" charset="0"/>
              </a:rPr>
              <a:t>for</a:t>
            </a:r>
            <a:r>
              <a:rPr lang="es-MX" sz="1900" dirty="0" smtClean="0">
                <a:latin typeface="Arial" pitchFamily="34" charset="0"/>
                <a:cs typeface="Arial" pitchFamily="34" charset="0"/>
              </a:rPr>
              <a:t> </a:t>
            </a:r>
            <a:r>
              <a:rPr lang="es-MX" sz="1900" dirty="0" err="1" smtClean="0">
                <a:latin typeface="Arial" pitchFamily="34" charset="0"/>
                <a:cs typeface="Arial" pitchFamily="34" charset="0"/>
              </a:rPr>
              <a:t>Human</a:t>
            </a:r>
            <a:r>
              <a:rPr lang="es-MX" sz="1900" dirty="0" smtClean="0">
                <a:latin typeface="Arial" pitchFamily="34" charset="0"/>
                <a:cs typeface="Arial" pitchFamily="34" charset="0"/>
              </a:rPr>
              <a:t> </a:t>
            </a:r>
            <a:r>
              <a:rPr lang="es-MX" sz="1900" dirty="0" err="1" smtClean="0">
                <a:latin typeface="Arial" pitchFamily="34" charset="0"/>
                <a:cs typeface="Arial" pitchFamily="34" charset="0"/>
              </a:rPr>
              <a:t>Services</a:t>
            </a:r>
            <a:r>
              <a:rPr lang="es-MX" sz="1900" dirty="0" smtClean="0">
                <a:latin typeface="Arial" pitchFamily="34" charset="0"/>
                <a:cs typeface="Arial" pitchFamily="34" charset="0"/>
              </a:rPr>
              <a:t>.</a:t>
            </a:r>
          </a:p>
        </p:txBody>
      </p:sp>
      <p:sp>
        <p:nvSpPr>
          <p:cNvPr id="3" name="2 CuadroTexto"/>
          <p:cNvSpPr txBox="1"/>
          <p:nvPr/>
        </p:nvSpPr>
        <p:spPr>
          <a:xfrm>
            <a:off x="785786" y="1285860"/>
            <a:ext cx="4143404" cy="1261884"/>
          </a:xfrm>
          <a:prstGeom prst="rect">
            <a:avLst/>
          </a:prstGeom>
          <a:noFill/>
        </p:spPr>
        <p:txBody>
          <a:bodyPr wrap="square" rtlCol="0">
            <a:spAutoFit/>
          </a:bodyPr>
          <a:lstStyle/>
          <a:p>
            <a:pPr lvl="0" algn="just">
              <a:buFont typeface="Arial" pitchFamily="34" charset="0"/>
              <a:buChar char="•"/>
            </a:pPr>
            <a:r>
              <a:rPr lang="es-MX" sz="1900" dirty="0" smtClean="0">
                <a:latin typeface="Arial" pitchFamily="34" charset="0"/>
                <a:cs typeface="Arial" pitchFamily="34" charset="0"/>
              </a:rPr>
              <a:t>  </a:t>
            </a:r>
            <a:r>
              <a:rPr lang="es-MX" sz="1900" dirty="0" err="1" smtClean="0">
                <a:latin typeface="Arial" pitchFamily="34" charset="0"/>
                <a:cs typeface="Arial" pitchFamily="34" charset="0"/>
              </a:rPr>
              <a:t>Musto</a:t>
            </a:r>
            <a:r>
              <a:rPr lang="es-MX" sz="1900" dirty="0" smtClean="0">
                <a:latin typeface="Arial" pitchFamily="34" charset="0"/>
                <a:cs typeface="Arial" pitchFamily="34" charset="0"/>
              </a:rPr>
              <a:t>, S. (1975), Análisis de eficiencias. Metodología de la evaluación de proyectos sociales de desarrollo, Madrid, </a:t>
            </a:r>
            <a:r>
              <a:rPr lang="es-MX" sz="1900" dirty="0" err="1" smtClean="0">
                <a:latin typeface="Arial" pitchFamily="34" charset="0"/>
                <a:cs typeface="Arial" pitchFamily="34" charset="0"/>
              </a:rPr>
              <a:t>Tecnos</a:t>
            </a:r>
            <a:r>
              <a:rPr lang="es-MX" sz="1900" dirty="0" smtClean="0">
                <a:latin typeface="Arial" pitchFamily="34" charset="0"/>
                <a:cs typeface="Arial" pitchFamily="34" charset="0"/>
              </a:rPr>
              <a:t>.</a:t>
            </a:r>
          </a:p>
        </p:txBody>
      </p:sp>
      <p:sp>
        <p:nvSpPr>
          <p:cNvPr id="5" name="4 CuadroTexto"/>
          <p:cNvSpPr txBox="1"/>
          <p:nvPr/>
        </p:nvSpPr>
        <p:spPr>
          <a:xfrm>
            <a:off x="4857752" y="4429132"/>
            <a:ext cx="3071834" cy="1831271"/>
          </a:xfrm>
          <a:prstGeom prst="rect">
            <a:avLst/>
          </a:prstGeom>
          <a:noFill/>
        </p:spPr>
        <p:txBody>
          <a:bodyPr wrap="square" rtlCol="0">
            <a:spAutoFit/>
          </a:bodyPr>
          <a:lstStyle/>
          <a:p>
            <a:pPr lvl="0" algn="just">
              <a:buFont typeface="Arial" pitchFamily="34" charset="0"/>
              <a:buChar char="•"/>
            </a:pPr>
            <a:r>
              <a:rPr lang="es-MX" sz="1900" dirty="0" smtClean="0">
                <a:latin typeface="Arial" pitchFamily="34" charset="0"/>
                <a:cs typeface="Arial" pitchFamily="34" charset="0"/>
              </a:rPr>
              <a:t> </a:t>
            </a:r>
            <a:r>
              <a:rPr lang="es-MX" sz="1900" dirty="0" err="1" smtClean="0">
                <a:latin typeface="Arial" pitchFamily="34" charset="0"/>
                <a:cs typeface="Arial" pitchFamily="34" charset="0"/>
              </a:rPr>
              <a:t>Squire</a:t>
            </a:r>
            <a:r>
              <a:rPr lang="es-MX" sz="1900" dirty="0" smtClean="0">
                <a:latin typeface="Arial" pitchFamily="34" charset="0"/>
                <a:cs typeface="Arial" pitchFamily="34" charset="0"/>
              </a:rPr>
              <a:t>, L. y H. Van </a:t>
            </a:r>
            <a:r>
              <a:rPr lang="es-MX" sz="1900" dirty="0" err="1" smtClean="0">
                <a:latin typeface="Arial" pitchFamily="34" charset="0"/>
                <a:cs typeface="Arial" pitchFamily="34" charset="0"/>
              </a:rPr>
              <a:t>Der</a:t>
            </a:r>
            <a:r>
              <a:rPr lang="es-MX" sz="1900" dirty="0" smtClean="0">
                <a:latin typeface="Arial" pitchFamily="34" charset="0"/>
                <a:cs typeface="Arial" pitchFamily="34" charset="0"/>
              </a:rPr>
              <a:t> </a:t>
            </a:r>
            <a:r>
              <a:rPr lang="es-MX" sz="1900" dirty="0" err="1" smtClean="0">
                <a:latin typeface="Arial" pitchFamily="34" charset="0"/>
                <a:cs typeface="Arial" pitchFamily="34" charset="0"/>
              </a:rPr>
              <a:t>Tak</a:t>
            </a:r>
            <a:r>
              <a:rPr lang="es-MX" sz="1900" dirty="0" smtClean="0">
                <a:latin typeface="Arial" pitchFamily="34" charset="0"/>
                <a:cs typeface="Arial" pitchFamily="34" charset="0"/>
              </a:rPr>
              <a:t> (1980), Análisis económico de proyectos, Madrid, Banco Mundial, </a:t>
            </a:r>
            <a:r>
              <a:rPr lang="es-MX" sz="1900" dirty="0" err="1" smtClean="0">
                <a:latin typeface="Arial" pitchFamily="34" charset="0"/>
                <a:cs typeface="Arial" pitchFamily="34" charset="0"/>
              </a:rPr>
              <a:t>Tecnos</a:t>
            </a:r>
            <a:r>
              <a:rPr lang="es-MX" sz="1900" dirty="0" smtClean="0">
                <a:latin typeface="Arial" pitchFamily="34" charset="0"/>
                <a:cs typeface="Arial" pitchFamily="34" charset="0"/>
              </a:rPr>
              <a:t>.</a:t>
            </a:r>
          </a:p>
          <a:p>
            <a:endParaRPr lang="es-MX" dirty="0"/>
          </a:p>
        </p:txBody>
      </p:sp>
      <p:pic>
        <p:nvPicPr>
          <p:cNvPr id="6" name="5 Imagen" descr="images (55).jpg"/>
          <p:cNvPicPr>
            <a:picLocks noChangeAspect="1"/>
          </p:cNvPicPr>
          <p:nvPr/>
        </p:nvPicPr>
        <p:blipFill>
          <a:blip r:embed="rId2"/>
          <a:stretch>
            <a:fillRect/>
          </a:stretch>
        </p:blipFill>
        <p:spPr>
          <a:xfrm>
            <a:off x="5572132" y="1285860"/>
            <a:ext cx="2286016" cy="1409277"/>
          </a:xfrm>
          <a:prstGeom prst="rect">
            <a:avLst/>
          </a:prstGeom>
        </p:spPr>
      </p:pic>
      <p:pic>
        <p:nvPicPr>
          <p:cNvPr id="7" name="6 Imagen" descr="images (56).jpg"/>
          <p:cNvPicPr>
            <a:picLocks noChangeAspect="1"/>
          </p:cNvPicPr>
          <p:nvPr/>
        </p:nvPicPr>
        <p:blipFill>
          <a:blip r:embed="rId3"/>
          <a:stretch>
            <a:fillRect/>
          </a:stretch>
        </p:blipFill>
        <p:spPr>
          <a:xfrm>
            <a:off x="1428728" y="4214818"/>
            <a:ext cx="2357454" cy="2143125"/>
          </a:xfrm>
          <a:prstGeom prst="rect">
            <a:avLst/>
          </a:prstGeom>
        </p:spPr>
      </p:pic>
      <p:sp>
        <p:nvSpPr>
          <p:cNvPr id="8" name="1 Título"/>
          <p:cNvSpPr>
            <a:spLocks noGrp="1"/>
          </p:cNvSpPr>
          <p:nvPr>
            <p:ph type="title"/>
          </p:nvPr>
        </p:nvSpPr>
        <p:spPr>
          <a:xfrm>
            <a:off x="0"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to="" calcmode="lin" valueType="num">
                                      <p:cBhvr>
                                        <p:cTn id="11"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85786" y="1357298"/>
            <a:ext cx="7286676" cy="4201150"/>
          </a:xfrm>
          <a:prstGeom prst="rect">
            <a:avLst/>
          </a:prstGeom>
          <a:noFill/>
        </p:spPr>
        <p:txBody>
          <a:bodyPr wrap="square" rtlCol="0">
            <a:spAutoFit/>
          </a:bodyPr>
          <a:lstStyle/>
          <a:p>
            <a:pPr algn="just"/>
            <a:endParaRPr lang="es-MX" sz="2000" dirty="0" smtClean="0">
              <a:latin typeface="Arial" pitchFamily="34" charset="0"/>
              <a:cs typeface="Arial" pitchFamily="34" charset="0"/>
            </a:endParaRPr>
          </a:p>
          <a:p>
            <a:pPr lvl="5" algn="just">
              <a:buFont typeface="Arial" pitchFamily="34" charset="0"/>
              <a:buChar char="•"/>
            </a:pPr>
            <a:r>
              <a:rPr lang="es-MX" sz="1900" dirty="0" smtClean="0">
                <a:latin typeface="Arial" pitchFamily="34" charset="0"/>
                <a:cs typeface="Arial" pitchFamily="34" charset="0"/>
              </a:rPr>
              <a:t> Zurita, C. Jaime M. “Manual de Proyectos de Desarrollo Económico”. </a:t>
            </a:r>
            <a:r>
              <a:rPr lang="es-MX" sz="1900" dirty="0" err="1" smtClean="0">
                <a:latin typeface="Arial" pitchFamily="34" charset="0"/>
                <a:cs typeface="Arial" pitchFamily="34" charset="0"/>
              </a:rPr>
              <a:t>Mimeo</a:t>
            </a:r>
            <a:r>
              <a:rPr lang="es-MX" sz="1900" dirty="0" smtClean="0">
                <a:latin typeface="Arial" pitchFamily="34" charset="0"/>
                <a:cs typeface="Arial" pitchFamily="34" charset="0"/>
              </a:rPr>
              <a:t> FE-UNAM 1985 (UABJO-1989).</a:t>
            </a:r>
          </a:p>
          <a:p>
            <a:pPr lvl="4" algn="just"/>
            <a:endParaRPr lang="es-MX" sz="1900" dirty="0" smtClean="0">
              <a:latin typeface="Arial" pitchFamily="34" charset="0"/>
              <a:cs typeface="Arial" pitchFamily="34" charset="0"/>
            </a:endParaRPr>
          </a:p>
          <a:p>
            <a:pPr lvl="4" algn="just"/>
            <a:endParaRPr lang="es-MX" sz="1900" dirty="0" smtClean="0">
              <a:latin typeface="Arial" pitchFamily="34" charset="0"/>
              <a:cs typeface="Arial" pitchFamily="34" charset="0"/>
            </a:endParaRPr>
          </a:p>
          <a:p>
            <a:pPr algn="just"/>
            <a:r>
              <a:rPr lang="es-MX" sz="1900" dirty="0" smtClean="0">
                <a:latin typeface="Arial" pitchFamily="34" charset="0"/>
                <a:cs typeface="Arial" pitchFamily="34" charset="0"/>
              </a:rPr>
              <a:t> </a:t>
            </a:r>
          </a:p>
          <a:p>
            <a:pPr algn="just"/>
            <a:endParaRPr lang="es-MX" sz="1900" dirty="0" smtClean="0">
              <a:latin typeface="Arial" pitchFamily="34" charset="0"/>
              <a:cs typeface="Arial" pitchFamily="34" charset="0"/>
            </a:endParaRPr>
          </a:p>
          <a:p>
            <a:pPr lvl="0" algn="just">
              <a:buFont typeface="Arial" pitchFamily="34" charset="0"/>
              <a:buChar char="•"/>
            </a:pPr>
            <a:r>
              <a:rPr lang="es-MX" sz="1900" dirty="0" smtClean="0">
                <a:latin typeface="Arial" pitchFamily="34" charset="0"/>
                <a:cs typeface="Arial" pitchFamily="34" charset="0"/>
              </a:rPr>
              <a:t> Zurita, C. Jaime M. “Manual Formulación y Evaluación de Proyectos Privados y del Sector Público”. </a:t>
            </a:r>
            <a:r>
              <a:rPr lang="es-MX" sz="1900" dirty="0" err="1" smtClean="0">
                <a:latin typeface="Arial" pitchFamily="34" charset="0"/>
                <a:cs typeface="Arial" pitchFamily="34" charset="0"/>
              </a:rPr>
              <a:t>Mimeo</a:t>
            </a:r>
            <a:r>
              <a:rPr lang="es-MX" sz="1900" dirty="0" smtClean="0">
                <a:latin typeface="Arial" pitchFamily="34" charset="0"/>
                <a:cs typeface="Arial" pitchFamily="34" charset="0"/>
              </a:rPr>
              <a:t> FE-UNAM 1990 (UABJO-1992).</a:t>
            </a:r>
          </a:p>
          <a:p>
            <a:pPr algn="just"/>
            <a:r>
              <a:rPr lang="es-MX" sz="1900" dirty="0" smtClean="0">
                <a:latin typeface="Arial" pitchFamily="34" charset="0"/>
                <a:cs typeface="Arial" pitchFamily="34" charset="0"/>
              </a:rPr>
              <a:t> </a:t>
            </a:r>
          </a:p>
          <a:p>
            <a:pPr lvl="0" algn="just">
              <a:buFont typeface="Arial" pitchFamily="34" charset="0"/>
              <a:buChar char="•"/>
            </a:pPr>
            <a:r>
              <a:rPr lang="es-MX" sz="1900" dirty="0" smtClean="0">
                <a:latin typeface="Arial" pitchFamily="34" charset="0"/>
                <a:cs typeface="Arial" pitchFamily="34" charset="0"/>
              </a:rPr>
              <a:t> Zurita, C. Jaime M. “El método RAZ 80 de Investigación en las Ciencias Sociales y Económicas”. (UABJO-1990).</a:t>
            </a:r>
          </a:p>
        </p:txBody>
      </p:sp>
      <p:pic>
        <p:nvPicPr>
          <p:cNvPr id="3" name="2 Imagen" descr="images (27).jpg"/>
          <p:cNvPicPr>
            <a:picLocks noChangeAspect="1"/>
          </p:cNvPicPr>
          <p:nvPr/>
        </p:nvPicPr>
        <p:blipFill>
          <a:blip r:embed="rId2"/>
          <a:stretch>
            <a:fillRect/>
          </a:stretch>
        </p:blipFill>
        <p:spPr>
          <a:xfrm>
            <a:off x="928662" y="1428736"/>
            <a:ext cx="2025708" cy="1928826"/>
          </a:xfrm>
          <a:prstGeom prst="rect">
            <a:avLst/>
          </a:prstGeom>
        </p:spPr>
      </p:pic>
      <p:sp>
        <p:nvSpPr>
          <p:cNvPr id="5" name="1 Título"/>
          <p:cNvSpPr>
            <a:spLocks noGrp="1"/>
          </p:cNvSpPr>
          <p:nvPr>
            <p:ph type="title"/>
          </p:nvPr>
        </p:nvSpPr>
        <p:spPr>
          <a:xfrm>
            <a:off x="2714612"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6" name="5 Imagen" descr="ncvnb.gif"/>
          <p:cNvPicPr>
            <a:picLocks noChangeAspect="1"/>
          </p:cNvPicPr>
          <p:nvPr/>
        </p:nvPicPr>
        <p:blipFill>
          <a:blip r:embed="rId3"/>
          <a:stretch>
            <a:fillRect/>
          </a:stretch>
        </p:blipFill>
        <p:spPr>
          <a:xfrm>
            <a:off x="7215206" y="5429264"/>
            <a:ext cx="1197431" cy="104775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28596" y="1142984"/>
            <a:ext cx="5286412" cy="969496"/>
          </a:xfrm>
          <a:prstGeom prst="rect">
            <a:avLst/>
          </a:prstGeom>
          <a:noFill/>
        </p:spPr>
        <p:txBody>
          <a:bodyPr wrap="square" rtlCol="0">
            <a:spAutoFit/>
          </a:bodyPr>
          <a:lstStyle/>
          <a:p>
            <a:pPr algn="just"/>
            <a:r>
              <a:rPr lang="es-ES_tradnl" sz="1900" dirty="0" smtClean="0">
                <a:latin typeface="Arial" pitchFamily="34" charset="0"/>
                <a:cs typeface="Arial" pitchFamily="34" charset="0"/>
              </a:rPr>
              <a:t>Entre las varias alternativas de operación del comedor escolar, se escogerá una, utilizando la metodología.</a:t>
            </a:r>
            <a:endParaRPr lang="es-MX" sz="1900" dirty="0"/>
          </a:p>
        </p:txBody>
      </p:sp>
      <p:sp>
        <p:nvSpPr>
          <p:cNvPr id="7" name="6 CuadroTexto"/>
          <p:cNvSpPr txBox="1"/>
          <p:nvPr/>
        </p:nvSpPr>
        <p:spPr>
          <a:xfrm>
            <a:off x="3643306" y="2357430"/>
            <a:ext cx="4929222" cy="2708434"/>
          </a:xfrm>
          <a:prstGeom prst="rect">
            <a:avLst/>
          </a:prstGeom>
          <a:noFill/>
        </p:spPr>
        <p:txBody>
          <a:bodyPr wrap="square" rtlCol="0">
            <a:spAutoFit/>
          </a:bodyPr>
          <a:lstStyle/>
          <a:p>
            <a:pPr algn="just">
              <a:buNone/>
            </a:pPr>
            <a:r>
              <a:rPr lang="es-ES_tradnl" sz="1900" b="1" dirty="0" smtClean="0">
                <a:latin typeface="Arial" pitchFamily="34" charset="0"/>
                <a:cs typeface="Arial" pitchFamily="34" charset="0"/>
              </a:rPr>
              <a:t>c) Población objetivo</a:t>
            </a:r>
            <a:endParaRPr lang="es-MX" sz="1900" b="1" dirty="0" smtClean="0">
              <a:latin typeface="Arial" pitchFamily="34" charset="0"/>
              <a:cs typeface="Arial" pitchFamily="34" charset="0"/>
            </a:endParaRPr>
          </a:p>
          <a:p>
            <a:pPr algn="just">
              <a:buNone/>
            </a:pPr>
            <a:endParaRPr lang="es-MX" sz="1900" dirty="0" smtClean="0">
              <a:latin typeface="Arial" pitchFamily="34" charset="0"/>
              <a:cs typeface="Arial" pitchFamily="34" charset="0"/>
            </a:endParaRPr>
          </a:p>
          <a:p>
            <a:pPr algn="just">
              <a:buNone/>
            </a:pPr>
            <a:r>
              <a:rPr lang="es-ES_tradnl" sz="1900" dirty="0" smtClean="0">
                <a:latin typeface="Arial" pitchFamily="34" charset="0"/>
                <a:cs typeface="Arial" pitchFamily="34" charset="0"/>
              </a:rPr>
              <a:t>  El PPSN aplica una política focalizada.</a:t>
            </a:r>
          </a:p>
          <a:p>
            <a:pPr algn="just">
              <a:buNone/>
            </a:pPr>
            <a:endParaRPr lang="es-MX" sz="1900" dirty="0" smtClean="0">
              <a:latin typeface="Arial" pitchFamily="34" charset="0"/>
              <a:cs typeface="Arial" pitchFamily="34" charset="0"/>
            </a:endParaRPr>
          </a:p>
          <a:p>
            <a:pPr algn="just">
              <a:buNone/>
            </a:pPr>
            <a:r>
              <a:rPr lang="es-ES_tradnl" sz="1900" dirty="0" smtClean="0">
                <a:latin typeface="Arial" pitchFamily="34" charset="0"/>
                <a:cs typeface="Arial" pitchFamily="34" charset="0"/>
              </a:rPr>
              <a:t>              En este proyecto la población objetivo son </a:t>
            </a:r>
            <a:r>
              <a:rPr lang="es-ES_tradnl" sz="1900" b="1" dirty="0" smtClean="0">
                <a:latin typeface="Arial" pitchFamily="34" charset="0"/>
                <a:cs typeface="Arial" pitchFamily="34" charset="0"/>
              </a:rPr>
              <a:t>440 alumnos</a:t>
            </a:r>
            <a:r>
              <a:rPr lang="es-ES_tradnl" sz="1900" dirty="0" smtClean="0">
                <a:latin typeface="Arial" pitchFamily="34" charset="0"/>
                <a:cs typeface="Arial" pitchFamily="34" charset="0"/>
              </a:rPr>
              <a:t> que asisten a la escuela, todos los cuales se encuentran dentro del grupo beneficiado por el PPSN.</a:t>
            </a:r>
          </a:p>
          <a:p>
            <a:endParaRPr lang="es-MX" dirty="0"/>
          </a:p>
        </p:txBody>
      </p:sp>
      <p:pic>
        <p:nvPicPr>
          <p:cNvPr id="8" name="7 Imagen" descr="Kirby_girando.gif"/>
          <p:cNvPicPr>
            <a:picLocks noChangeAspect="1"/>
          </p:cNvPicPr>
          <p:nvPr/>
        </p:nvPicPr>
        <p:blipFill>
          <a:blip r:embed="rId2"/>
          <a:stretch>
            <a:fillRect/>
          </a:stretch>
        </p:blipFill>
        <p:spPr>
          <a:xfrm>
            <a:off x="6357950" y="1142984"/>
            <a:ext cx="1571626" cy="1428750"/>
          </a:xfrm>
          <a:prstGeom prst="rect">
            <a:avLst/>
          </a:prstGeom>
        </p:spPr>
      </p:pic>
      <p:pic>
        <p:nvPicPr>
          <p:cNvPr id="9" name="8 Imagen" descr="foto 10.jpg"/>
          <p:cNvPicPr>
            <a:picLocks noChangeAspect="1"/>
          </p:cNvPicPr>
          <p:nvPr/>
        </p:nvPicPr>
        <p:blipFill>
          <a:blip r:embed="rId3"/>
          <a:stretch>
            <a:fillRect/>
          </a:stretch>
        </p:blipFill>
        <p:spPr>
          <a:xfrm>
            <a:off x="500034" y="2357430"/>
            <a:ext cx="2921445" cy="2167132"/>
          </a:xfrm>
          <a:prstGeom prst="rect">
            <a:avLst/>
          </a:prstGeom>
        </p:spPr>
      </p:pic>
      <p:sp>
        <p:nvSpPr>
          <p:cNvPr id="10" name="9 CuadroTexto"/>
          <p:cNvSpPr txBox="1"/>
          <p:nvPr/>
        </p:nvSpPr>
        <p:spPr>
          <a:xfrm>
            <a:off x="642910" y="5072074"/>
            <a:ext cx="7643866" cy="1554272"/>
          </a:xfrm>
          <a:prstGeom prst="rect">
            <a:avLst/>
          </a:prstGeom>
          <a:noFill/>
        </p:spPr>
        <p:txBody>
          <a:bodyPr wrap="square" rtlCol="0">
            <a:spAutoFit/>
          </a:bodyPr>
          <a:lstStyle/>
          <a:p>
            <a:pPr algn="just">
              <a:buNone/>
            </a:pPr>
            <a:r>
              <a:rPr lang="es-ES_tradnl" sz="1900" b="1" dirty="0" smtClean="0">
                <a:latin typeface="Arial" pitchFamily="34" charset="0"/>
                <a:cs typeface="Arial" pitchFamily="34" charset="0"/>
              </a:rPr>
              <a:t>d) Alternativas de solución</a:t>
            </a:r>
            <a:endParaRPr lang="es-MX" sz="1900" dirty="0" smtClean="0">
              <a:latin typeface="Arial" pitchFamily="34" charset="0"/>
              <a:cs typeface="Arial" pitchFamily="34" charset="0"/>
            </a:endParaRPr>
          </a:p>
          <a:p>
            <a:pPr algn="just">
              <a:buNone/>
            </a:pPr>
            <a:r>
              <a:rPr lang="es-ES_tradnl" sz="1900" dirty="0" smtClean="0">
                <a:latin typeface="Arial" pitchFamily="34" charset="0"/>
                <a:cs typeface="Arial" pitchFamily="34" charset="0"/>
              </a:rPr>
              <a:t> </a:t>
            </a:r>
            <a:endParaRPr lang="es-MX" sz="1900" dirty="0" smtClean="0">
              <a:latin typeface="Arial" pitchFamily="34" charset="0"/>
              <a:cs typeface="Arial" pitchFamily="34" charset="0"/>
            </a:endParaRPr>
          </a:p>
          <a:p>
            <a:pPr algn="just">
              <a:buNone/>
            </a:pPr>
            <a:r>
              <a:rPr lang="es-ES_tradnl" sz="1900" dirty="0" smtClean="0">
                <a:latin typeface="Arial" pitchFamily="34" charset="0"/>
                <a:cs typeface="Arial" pitchFamily="34" charset="0"/>
              </a:rPr>
              <a:t>   En el caso del PPSN, los sistemas son resultado de la tipología realizada con variables que influyen en el grado de eficiencia del servicio.</a:t>
            </a:r>
            <a:endParaRPr lang="es-MX" sz="1900" dirty="0" smtClean="0">
              <a:latin typeface="Arial" pitchFamily="34" charset="0"/>
              <a:cs typeface="Arial" pitchFamily="34" charset="0"/>
            </a:endParaRPr>
          </a:p>
        </p:txBody>
      </p:sp>
      <p:sp>
        <p:nvSpPr>
          <p:cNvPr id="11" name="1 Título"/>
          <p:cNvSpPr>
            <a:spLocks noGrp="1"/>
          </p:cNvSpPr>
          <p:nvPr>
            <p:ph type="title"/>
          </p:nvPr>
        </p:nvSpPr>
        <p:spPr>
          <a:xfrm>
            <a:off x="2714612" y="0"/>
            <a:ext cx="6429388" cy="642918"/>
          </a:xfrm>
          <a:solidFill>
            <a:schemeClr val="accent1">
              <a:lumMod val="40000"/>
              <a:lumOff val="60000"/>
            </a:schemeClr>
          </a:solidFill>
        </p:spPr>
        <p:txBody>
          <a:bodyPr>
            <a:noAutofit/>
          </a:bodyPr>
          <a:lstStyle/>
          <a:p>
            <a:pPr algn="just"/>
            <a:r>
              <a:rPr lang="es-ES_tradnl" sz="2000" b="1" dirty="0" smtClean="0">
                <a:latin typeface="Arial" pitchFamily="34" charset="0"/>
                <a:cs typeface="Arial" pitchFamily="34" charset="0"/>
              </a:rPr>
              <a:t>Crítica de la política social ante la…..</a:t>
            </a:r>
            <a:endParaRPr lang="es-MX" sz="2000" b="1" dirty="0">
              <a:latin typeface="Arial" pitchFamily="34" charset="0"/>
              <a:cs typeface="Arial" pitchFamily="34" charset="0"/>
            </a:endParaRPr>
          </a:p>
        </p:txBody>
      </p:sp>
      <p:pic>
        <p:nvPicPr>
          <p:cNvPr id="12" name="11 Imagen" descr="Gatos-02.gif"/>
          <p:cNvPicPr>
            <a:picLocks noChangeAspect="1"/>
          </p:cNvPicPr>
          <p:nvPr/>
        </p:nvPicPr>
        <p:blipFill>
          <a:blip r:embed="rId4" cstate="print"/>
          <a:stretch>
            <a:fillRect/>
          </a:stretch>
        </p:blipFill>
        <p:spPr>
          <a:xfrm>
            <a:off x="571472" y="0"/>
            <a:ext cx="1285884" cy="1080447"/>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2706</TotalTime>
  <Words>6497</Words>
  <Application>Microsoft Office PowerPoint</Application>
  <PresentationFormat>Presentación en pantalla (4:3)</PresentationFormat>
  <Paragraphs>1174</Paragraphs>
  <Slides>81</Slides>
  <Notes>3</Notes>
  <HiddenSlides>0</HiddenSlides>
  <MMClips>7</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81</vt:i4>
      </vt:variant>
    </vt:vector>
  </HeadingPairs>
  <TitlesOfParts>
    <vt:vector size="83" baseType="lpstr">
      <vt:lpstr>Viajes</vt:lpstr>
      <vt:lpstr>Ecuación</vt:lpstr>
      <vt:lpstr>Diapositiva 1</vt:lpstr>
      <vt:lpstr>Crítica de la política social ante la…..</vt:lpstr>
      <vt:lpstr>Crítica de la política social ante la…..</vt:lpstr>
      <vt:lpstr>Diapositiva 4</vt:lpstr>
      <vt:lpstr>Diapositiva 5</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lpstr>Crítica de la política social ante la…..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m68m-s2</dc:creator>
  <cp:lastModifiedBy>101-16</cp:lastModifiedBy>
  <cp:revision>283</cp:revision>
  <dcterms:created xsi:type="dcterms:W3CDTF">2011-06-05T03:43:34Z</dcterms:created>
  <dcterms:modified xsi:type="dcterms:W3CDTF">2011-06-17T18:38:17Z</dcterms:modified>
</cp:coreProperties>
</file>