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9.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0.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1.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2.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xml" ContentType="application/vnd.openxmlformats-officedocument.presentationml.notesSlide+xml"/>
  <Override PartName="/ppt/diagrams/data33.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4.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5.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6.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Override PartName="/ppt/diagrams/data14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ata170.xml" ContentType="application/vnd.openxmlformats-officedocument.drawingml.diagramData+xml"/>
  <Override PartName="/ppt/diagrams/layout180.xml" ContentType="application/vnd.openxmlformats-officedocument.drawingml.diagramLayout+xml"/>
  <Override PartName="/ppt/diagrams/quickStyle180.xml" ContentType="application/vnd.openxmlformats-officedocument.drawingml.diagramStyle+xml"/>
  <Override PartName="/ppt/diagrams/colors180.xml" ContentType="application/vnd.openxmlformats-officedocument.drawingml.diagramColors+xml"/>
  <Override PartName="/ppt/diagrams/data240.xml" ContentType="application/vnd.openxmlformats-officedocument.drawingml.diagramData+xml"/>
  <Override PartName="/ppt/diagrams/layout210.xml" ContentType="application/vnd.openxmlformats-officedocument.drawingml.diagramLayout+xml"/>
  <Override PartName="/ppt/diagrams/quickStyle210.xml" ContentType="application/vnd.openxmlformats-officedocument.drawingml.diagramStyle+xml"/>
  <Override PartName="/ppt/diagrams/colors2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 id="2147483768" r:id="rId5"/>
    <p:sldMasterId id="2147483804" r:id="rId6"/>
    <p:sldMasterId id="2147483828" r:id="rId7"/>
    <p:sldMasterId id="2147483840" r:id="rId8"/>
    <p:sldMasterId id="2147483852" r:id="rId9"/>
    <p:sldMasterId id="2147483864" r:id="rId10"/>
    <p:sldMasterId id="2147483876" r:id="rId11"/>
    <p:sldMasterId id="2147483888" r:id="rId12"/>
    <p:sldMasterId id="2147483900" r:id="rId13"/>
    <p:sldMasterId id="2147483924" r:id="rId14"/>
    <p:sldMasterId id="2147483936" r:id="rId15"/>
    <p:sldMasterId id="2147483948" r:id="rId16"/>
    <p:sldMasterId id="2147483960" r:id="rId17"/>
    <p:sldMasterId id="2147483972" r:id="rId18"/>
    <p:sldMasterId id="2147483984" r:id="rId19"/>
  </p:sldMasterIdLst>
  <p:notesMasterIdLst>
    <p:notesMasterId r:id="rId209"/>
  </p:notesMasterIdLst>
  <p:sldIdLst>
    <p:sldId id="257" r:id="rId20"/>
    <p:sldId id="258" r:id="rId21"/>
    <p:sldId id="259" r:id="rId22"/>
    <p:sldId id="260" r:id="rId23"/>
    <p:sldId id="261" r:id="rId24"/>
    <p:sldId id="262" r:id="rId25"/>
    <p:sldId id="263" r:id="rId26"/>
    <p:sldId id="264" r:id="rId27"/>
    <p:sldId id="265" r:id="rId28"/>
    <p:sldId id="266" r:id="rId29"/>
    <p:sldId id="267"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334" r:id="rId177"/>
    <p:sldId id="335" r:id="rId178"/>
    <p:sldId id="336" r:id="rId179"/>
    <p:sldId id="337" r:id="rId180"/>
    <p:sldId id="338" r:id="rId181"/>
    <p:sldId id="339" r:id="rId182"/>
    <p:sldId id="340" r:id="rId183"/>
    <p:sldId id="341" r:id="rId184"/>
    <p:sldId id="424" r:id="rId185"/>
    <p:sldId id="425" r:id="rId186"/>
    <p:sldId id="426" r:id="rId187"/>
    <p:sldId id="427" r:id="rId188"/>
    <p:sldId id="428" r:id="rId189"/>
    <p:sldId id="429" r:id="rId190"/>
    <p:sldId id="430" r:id="rId191"/>
    <p:sldId id="431" r:id="rId192"/>
    <p:sldId id="432" r:id="rId193"/>
    <p:sldId id="433" r:id="rId194"/>
    <p:sldId id="434" r:id="rId195"/>
    <p:sldId id="435" r:id="rId196"/>
    <p:sldId id="436" r:id="rId197"/>
    <p:sldId id="437" r:id="rId198"/>
    <p:sldId id="438" r:id="rId199"/>
    <p:sldId id="439" r:id="rId200"/>
    <p:sldId id="440" r:id="rId201"/>
    <p:sldId id="441" r:id="rId202"/>
    <p:sldId id="442" r:id="rId203"/>
    <p:sldId id="443" r:id="rId204"/>
    <p:sldId id="444" r:id="rId205"/>
    <p:sldId id="445" r:id="rId206"/>
    <p:sldId id="446" r:id="rId207"/>
    <p:sldId id="447" r:id="rId20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D36C8CB-BB00-4EFC-81FA-0EB4504EAF30}">
          <p14:sldIdLst>
            <p14:sldId id="257"/>
            <p14:sldId id="258"/>
            <p14:sldId id="259"/>
            <p14:sldId id="260"/>
            <p14:sldId id="261"/>
            <p14:sldId id="262"/>
            <p14:sldId id="263"/>
            <p14:sldId id="264"/>
            <p14:sldId id="265"/>
            <p14:sldId id="266"/>
            <p14:sldId id="267"/>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334"/>
            <p14:sldId id="335"/>
            <p14:sldId id="336"/>
            <p14:sldId id="337"/>
            <p14:sldId id="338"/>
            <p14:sldId id="339"/>
            <p14:sldId id="340"/>
            <p14:sldId id="341"/>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19" autoAdjust="0"/>
    <p:restoredTop sz="94662" autoAdjust="0"/>
  </p:normalViewPr>
  <p:slideViewPr>
    <p:cSldViewPr>
      <p:cViewPr varScale="1">
        <p:scale>
          <a:sx n="70" d="100"/>
          <a:sy n="70" d="100"/>
        </p:scale>
        <p:origin x="-111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181" Type="http://schemas.openxmlformats.org/officeDocument/2006/relationships/slide" Target="slides/slide162.xml"/><Relationship Id="rId186" Type="http://schemas.openxmlformats.org/officeDocument/2006/relationships/slide" Target="slides/slide167.xml"/><Relationship Id="rId211" Type="http://schemas.openxmlformats.org/officeDocument/2006/relationships/viewProps" Target="view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slide" Target="slides/slide152.xml"/><Relationship Id="rId176" Type="http://schemas.openxmlformats.org/officeDocument/2006/relationships/slide" Target="slides/slide157.xml"/><Relationship Id="rId192" Type="http://schemas.openxmlformats.org/officeDocument/2006/relationships/slide" Target="slides/slide173.xml"/><Relationship Id="rId197" Type="http://schemas.openxmlformats.org/officeDocument/2006/relationships/slide" Target="slides/slide178.xml"/><Relationship Id="rId206" Type="http://schemas.openxmlformats.org/officeDocument/2006/relationships/slide" Target="slides/slide187.xml"/><Relationship Id="rId201" Type="http://schemas.openxmlformats.org/officeDocument/2006/relationships/slide" Target="slides/slide18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82" Type="http://schemas.openxmlformats.org/officeDocument/2006/relationships/slide" Target="slides/slide163.xml"/><Relationship Id="rId187" Type="http://schemas.openxmlformats.org/officeDocument/2006/relationships/slide" Target="slides/slide1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heme" Target="theme/theme1.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172" Type="http://schemas.openxmlformats.org/officeDocument/2006/relationships/slide" Target="slides/slide153.xml"/><Relationship Id="rId193" Type="http://schemas.openxmlformats.org/officeDocument/2006/relationships/slide" Target="slides/slide174.xml"/><Relationship Id="rId202" Type="http://schemas.openxmlformats.org/officeDocument/2006/relationships/slide" Target="slides/slide183.xml"/><Relationship Id="rId207" Type="http://schemas.openxmlformats.org/officeDocument/2006/relationships/slide" Target="slides/slide1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notesMaster" Target="notesMasters/notesMaster1.xml"/><Relationship Id="rId190" Type="http://schemas.openxmlformats.org/officeDocument/2006/relationships/slide" Target="slides/slide171.xml"/><Relationship Id="rId204"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presProps" Target="presProps.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s>
</file>

<file path=ppt/diagrams/_rels/data140.xml.rels><?xml version="1.0" encoding="UTF-8" standalone="yes"?>
<Relationships xmlns="http://schemas.openxmlformats.org/package/2006/relationships"><Relationship Id="rId2" Type="http://schemas.openxmlformats.org/officeDocument/2006/relationships/image" Target="../media/image801.png"/><Relationship Id="rId1" Type="http://schemas.openxmlformats.org/officeDocument/2006/relationships/image" Target="../media/image791.png"/></Relationships>
</file>

<file path=ppt/diagrams/_rels/data1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1.png"/><Relationship Id="rId1" Type="http://schemas.openxmlformats.org/officeDocument/2006/relationships/image" Target="../media/image810.png"/></Relationships>
</file>

<file path=ppt/diagrams/_rels/data240.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image" Target="../media/image80.png"/></Relationships>
</file>

<file path=ppt/diagrams/_rels/data4.xml.rels><?xml version="1.0" encoding="UTF-8" standalone="yes"?>
<Relationships xmlns="http://schemas.openxmlformats.org/package/2006/relationships"><Relationship Id="rId1" Type="http://schemas.openxmlformats.org/officeDocument/2006/relationships/image" Target="../media/image1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F236F-1BBE-4CBC-BAB3-85C420D73E14}" type="doc">
      <dgm:prSet loTypeId="urn:microsoft.com/office/officeart/2009/layout/CircleArrowProcess" loCatId="process" qsTypeId="urn:microsoft.com/office/officeart/2005/8/quickstyle/simple4" qsCatId="simple" csTypeId="urn:microsoft.com/office/officeart/2005/8/colors/accent3_3" csCatId="accent3" phldr="1"/>
      <dgm:spPr/>
      <dgm:t>
        <a:bodyPr/>
        <a:lstStyle/>
        <a:p>
          <a:endParaRPr lang="es-MX"/>
        </a:p>
      </dgm:t>
    </dgm:pt>
    <dgm:pt modelId="{F914F50D-BDE3-4652-9899-6BD53D70AB1B}">
      <dgm:prSet phldrT="[Texto]" custT="1"/>
      <dgm:spPr/>
      <dgm:t>
        <a:bodyPr/>
        <a:lstStyle/>
        <a:p>
          <a:r>
            <a:rPr lang="es-MX" sz="2800" b="1" dirty="0" smtClean="0"/>
            <a:t>1. La Rentabilidad (%)</a:t>
          </a:r>
          <a:endParaRPr lang="es-MX" sz="2800" b="1" dirty="0"/>
        </a:p>
      </dgm:t>
    </dgm:pt>
    <dgm:pt modelId="{B79C1EFE-E8C5-426B-B288-FBFB28388415}" type="parTrans" cxnId="{6916975E-8C75-49DF-A75B-B0168B86B8A6}">
      <dgm:prSet/>
      <dgm:spPr/>
      <dgm:t>
        <a:bodyPr/>
        <a:lstStyle/>
        <a:p>
          <a:endParaRPr lang="es-MX" sz="1800"/>
        </a:p>
      </dgm:t>
    </dgm:pt>
    <dgm:pt modelId="{E44DF1B0-E0AF-4F10-9CFF-C6F763CA1148}" type="sibTrans" cxnId="{6916975E-8C75-49DF-A75B-B0168B86B8A6}">
      <dgm:prSet/>
      <dgm:spPr/>
      <dgm:t>
        <a:bodyPr/>
        <a:lstStyle/>
        <a:p>
          <a:endParaRPr lang="es-MX" sz="1800"/>
        </a:p>
      </dgm:t>
    </dgm:pt>
    <dgm:pt modelId="{09FC51BF-9A26-4693-AC75-B217CDF7552D}" type="pres">
      <dgm:prSet presAssocID="{72FF236F-1BBE-4CBC-BAB3-85C420D73E14}" presName="Name0" presStyleCnt="0">
        <dgm:presLayoutVars>
          <dgm:chMax val="7"/>
          <dgm:chPref val="7"/>
          <dgm:dir/>
          <dgm:animLvl val="lvl"/>
        </dgm:presLayoutVars>
      </dgm:prSet>
      <dgm:spPr/>
      <dgm:t>
        <a:bodyPr/>
        <a:lstStyle/>
        <a:p>
          <a:endParaRPr lang="es-MX"/>
        </a:p>
      </dgm:t>
    </dgm:pt>
    <dgm:pt modelId="{9A1A8D21-A5E2-4381-8758-3854339E1F99}" type="pres">
      <dgm:prSet presAssocID="{F914F50D-BDE3-4652-9899-6BD53D70AB1B}" presName="Accent1" presStyleCnt="0"/>
      <dgm:spPr/>
    </dgm:pt>
    <dgm:pt modelId="{4F0D3404-21F0-43AB-B6F4-4D3CC04E4233}" type="pres">
      <dgm:prSet presAssocID="{F914F50D-BDE3-4652-9899-6BD53D70AB1B}" presName="Accent" presStyleLbl="node1" presStyleIdx="0" presStyleCnt="1"/>
      <dgm:spPr/>
    </dgm:pt>
    <dgm:pt modelId="{5467202F-0E1C-4080-944E-D4C6FCC97E21}" type="pres">
      <dgm:prSet presAssocID="{F914F50D-BDE3-4652-9899-6BD53D70AB1B}" presName="Parent1" presStyleLbl="revTx" presStyleIdx="0" presStyleCnt="1">
        <dgm:presLayoutVars>
          <dgm:chMax val="1"/>
          <dgm:chPref val="1"/>
          <dgm:bulletEnabled val="1"/>
        </dgm:presLayoutVars>
      </dgm:prSet>
      <dgm:spPr/>
      <dgm:t>
        <a:bodyPr/>
        <a:lstStyle/>
        <a:p>
          <a:endParaRPr lang="es-MX"/>
        </a:p>
      </dgm:t>
    </dgm:pt>
  </dgm:ptLst>
  <dgm:cxnLst>
    <dgm:cxn modelId="{6916975E-8C75-49DF-A75B-B0168B86B8A6}" srcId="{72FF236F-1BBE-4CBC-BAB3-85C420D73E14}" destId="{F914F50D-BDE3-4652-9899-6BD53D70AB1B}" srcOrd="0" destOrd="0" parTransId="{B79C1EFE-E8C5-426B-B288-FBFB28388415}" sibTransId="{E44DF1B0-E0AF-4F10-9CFF-C6F763CA1148}"/>
    <dgm:cxn modelId="{BD950F85-01DB-4B0A-BA01-5341137AE0EF}" type="presOf" srcId="{F914F50D-BDE3-4652-9899-6BD53D70AB1B}" destId="{5467202F-0E1C-4080-944E-D4C6FCC97E21}" srcOrd="0" destOrd="0" presId="urn:microsoft.com/office/officeart/2009/layout/CircleArrowProcess"/>
    <dgm:cxn modelId="{00DBC896-F17F-40CD-BD2C-0E2A56CCF1A1}" type="presOf" srcId="{72FF236F-1BBE-4CBC-BAB3-85C420D73E14}" destId="{09FC51BF-9A26-4693-AC75-B217CDF7552D}" srcOrd="0" destOrd="0" presId="urn:microsoft.com/office/officeart/2009/layout/CircleArrowProcess"/>
    <dgm:cxn modelId="{39231E95-FDC7-404E-8953-0A7A7966538B}" type="presParOf" srcId="{09FC51BF-9A26-4693-AC75-B217CDF7552D}" destId="{9A1A8D21-A5E2-4381-8758-3854339E1F99}" srcOrd="0" destOrd="0" presId="urn:microsoft.com/office/officeart/2009/layout/CircleArrowProcess"/>
    <dgm:cxn modelId="{617E8A65-AC76-4869-A1B4-5098FFF6E3D4}" type="presParOf" srcId="{9A1A8D21-A5E2-4381-8758-3854339E1F99}" destId="{4F0D3404-21F0-43AB-B6F4-4D3CC04E4233}" srcOrd="0" destOrd="0" presId="urn:microsoft.com/office/officeart/2009/layout/CircleArrowProcess"/>
    <dgm:cxn modelId="{60AFEF68-1F1E-418E-B100-9775C67C6DF9}" type="presParOf" srcId="{09FC51BF-9A26-4693-AC75-B217CDF7552D}" destId="{5467202F-0E1C-4080-944E-D4C6FCC97E21}" srcOrd="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76B5FD-EA38-44EC-A3EF-0AAD861403A1}" type="doc">
      <dgm:prSet loTypeId="urn:microsoft.com/office/officeart/2009/3/layout/RandomtoResultProcess" loCatId="process" qsTypeId="urn:microsoft.com/office/officeart/2005/8/quickstyle/simple4" qsCatId="simple" csTypeId="urn:microsoft.com/office/officeart/2005/8/colors/accent1_2" csCatId="accent1" phldr="1"/>
      <dgm:spPr/>
      <dgm:t>
        <a:bodyPr/>
        <a:lstStyle/>
        <a:p>
          <a:endParaRPr lang="es-MX"/>
        </a:p>
      </dgm:t>
    </dgm:pt>
    <dgm:pt modelId="{C459DAC5-EB1F-42C8-8EF3-3C9292B901A0}">
      <dgm:prSet phldrT="[Texto]"/>
      <dgm:spPr/>
      <dgm:t>
        <a:bodyPr/>
        <a:lstStyle/>
        <a:p>
          <a:r>
            <a:rPr lang="es-MX" dirty="0" smtClean="0"/>
            <a:t>Las cuotas anuales son desiguales</a:t>
          </a:r>
          <a:endParaRPr lang="es-MX" dirty="0"/>
        </a:p>
      </dgm:t>
    </dgm:pt>
    <dgm:pt modelId="{28F9B7B2-5304-4458-9509-5194535499C2}" type="parTrans" cxnId="{02BAD096-0C5F-4C83-A800-9F0AB9561ED7}">
      <dgm:prSet/>
      <dgm:spPr/>
      <dgm:t>
        <a:bodyPr/>
        <a:lstStyle/>
        <a:p>
          <a:endParaRPr lang="es-MX"/>
        </a:p>
      </dgm:t>
    </dgm:pt>
    <dgm:pt modelId="{A2135486-6ECE-4C39-9D2D-7A41FDE3BEBA}" type="sibTrans" cxnId="{02BAD096-0C5F-4C83-A800-9F0AB9561ED7}">
      <dgm:prSet/>
      <dgm:spPr/>
      <dgm:t>
        <a:bodyPr/>
        <a:lstStyle/>
        <a:p>
          <a:endParaRPr lang="es-MX"/>
        </a:p>
      </dgm:t>
    </dgm:pt>
    <dgm:pt modelId="{00C0DA6D-D7A8-4FF1-A7B9-C38038C8E01E}">
      <dgm:prSet phldrT="[Texto]"/>
      <dgm:spPr/>
      <dgm:t>
        <a:bodyPr/>
        <a:lstStyle/>
        <a:p>
          <a:r>
            <a:rPr lang="es-MX" dirty="0" smtClean="0"/>
            <a:t>Pues los intereses van disminuyendo en progresión aritmética</a:t>
          </a:r>
          <a:endParaRPr lang="es-MX" dirty="0"/>
        </a:p>
      </dgm:t>
    </dgm:pt>
    <dgm:pt modelId="{1768D340-C13E-4243-B6D5-095D567EB39B}" type="parTrans" cxnId="{45896F8C-76BD-4C61-ADC8-E502938EBA26}">
      <dgm:prSet/>
      <dgm:spPr/>
      <dgm:t>
        <a:bodyPr/>
        <a:lstStyle/>
        <a:p>
          <a:endParaRPr lang="es-MX"/>
        </a:p>
      </dgm:t>
    </dgm:pt>
    <dgm:pt modelId="{8136463E-61E9-4A63-817C-213FBADEFB70}" type="sibTrans" cxnId="{45896F8C-76BD-4C61-ADC8-E502938EBA26}">
      <dgm:prSet/>
      <dgm:spPr/>
      <dgm:t>
        <a:bodyPr/>
        <a:lstStyle/>
        <a:p>
          <a:endParaRPr lang="es-MX"/>
        </a:p>
      </dgm:t>
    </dgm:pt>
    <dgm:pt modelId="{8C659A5A-E6F3-45F0-B940-8D6F82B3E95D}">
      <dgm:prSet phldrT="[Texto]"/>
      <dgm:spPr/>
      <dgm:t>
        <a:bodyPr/>
        <a:lstStyle/>
        <a:p>
          <a:r>
            <a:rPr lang="es-MX" dirty="0" smtClean="0"/>
            <a:t>Como fórmula aproximada para calcular el costo equivalente anual</a:t>
          </a:r>
          <a:endParaRPr lang="es-MX" dirty="0"/>
        </a:p>
      </dgm:t>
    </dgm:pt>
    <dgm:pt modelId="{49F03FE3-E766-43A8-ACD8-4B09C549E128}" type="parTrans" cxnId="{2CB611CF-46B7-4F13-B797-CEB2493C6690}">
      <dgm:prSet/>
      <dgm:spPr/>
      <dgm:t>
        <a:bodyPr/>
        <a:lstStyle/>
        <a:p>
          <a:endParaRPr lang="es-MX"/>
        </a:p>
      </dgm:t>
    </dgm:pt>
    <dgm:pt modelId="{30EF55C4-86BE-4AB1-B713-DE7DC30478C3}" type="sibTrans" cxnId="{2CB611CF-46B7-4F13-B797-CEB2493C6690}">
      <dgm:prSet/>
      <dgm:spPr/>
      <dgm:t>
        <a:bodyPr/>
        <a:lstStyle/>
        <a:p>
          <a:endParaRPr lang="es-MX"/>
        </a:p>
      </dgm:t>
    </dgm:pt>
    <dgm:pt modelId="{9AC9A04E-97F7-4A78-A5B5-3E7D38BAE350}">
      <dgm:prSet phldrT="[Texto]"/>
      <dgm:spPr/>
      <dgm:t>
        <a:bodyPr/>
        <a:lstStyle/>
        <a:p>
          <a:r>
            <a:rPr lang="es-MX" dirty="0" smtClean="0"/>
            <a:t>Se suele usar el simple promedio aritmético de la serie de pagos. Un problema ayudara a ilustrar el punto.</a:t>
          </a:r>
          <a:endParaRPr lang="es-MX" dirty="0"/>
        </a:p>
      </dgm:t>
    </dgm:pt>
    <dgm:pt modelId="{C4C02E77-D297-4FFE-B2B4-C1002B54CD94}" type="parTrans" cxnId="{E68D1BD4-6C3A-431A-B062-19FF267A94DE}">
      <dgm:prSet/>
      <dgm:spPr/>
      <dgm:t>
        <a:bodyPr/>
        <a:lstStyle/>
        <a:p>
          <a:endParaRPr lang="es-MX"/>
        </a:p>
      </dgm:t>
    </dgm:pt>
    <dgm:pt modelId="{039C6856-BD7C-4F7D-8D83-6D9BD4D80672}" type="sibTrans" cxnId="{E68D1BD4-6C3A-431A-B062-19FF267A94DE}">
      <dgm:prSet/>
      <dgm:spPr/>
      <dgm:t>
        <a:bodyPr/>
        <a:lstStyle/>
        <a:p>
          <a:endParaRPr lang="es-MX"/>
        </a:p>
      </dgm:t>
    </dgm:pt>
    <dgm:pt modelId="{A1AECEB1-7FB7-4363-B1A0-38285F6135E6}" type="pres">
      <dgm:prSet presAssocID="{5E76B5FD-EA38-44EC-A3EF-0AAD861403A1}" presName="Name0" presStyleCnt="0">
        <dgm:presLayoutVars>
          <dgm:dir/>
          <dgm:animOne val="branch"/>
          <dgm:animLvl val="lvl"/>
        </dgm:presLayoutVars>
      </dgm:prSet>
      <dgm:spPr/>
      <dgm:t>
        <a:bodyPr/>
        <a:lstStyle/>
        <a:p>
          <a:endParaRPr lang="es-MX"/>
        </a:p>
      </dgm:t>
    </dgm:pt>
    <dgm:pt modelId="{BFB274D8-5192-49E7-B2DA-8CB4F366B76B}" type="pres">
      <dgm:prSet presAssocID="{C459DAC5-EB1F-42C8-8EF3-3C9292B901A0}" presName="chaos" presStyleCnt="0"/>
      <dgm:spPr/>
    </dgm:pt>
    <dgm:pt modelId="{968C9698-A9BD-4416-86E6-993709CEDD8D}" type="pres">
      <dgm:prSet presAssocID="{C459DAC5-EB1F-42C8-8EF3-3C9292B901A0}" presName="parTx1" presStyleLbl="revTx" presStyleIdx="0" presStyleCnt="3"/>
      <dgm:spPr/>
      <dgm:t>
        <a:bodyPr/>
        <a:lstStyle/>
        <a:p>
          <a:endParaRPr lang="es-MX"/>
        </a:p>
      </dgm:t>
    </dgm:pt>
    <dgm:pt modelId="{97EA0E38-054B-4F23-9C7A-4C285A61A7AD}" type="pres">
      <dgm:prSet presAssocID="{C459DAC5-EB1F-42C8-8EF3-3C9292B901A0}" presName="desTx1" presStyleLbl="revTx" presStyleIdx="1" presStyleCnt="3">
        <dgm:presLayoutVars>
          <dgm:bulletEnabled val="1"/>
        </dgm:presLayoutVars>
      </dgm:prSet>
      <dgm:spPr/>
      <dgm:t>
        <a:bodyPr/>
        <a:lstStyle/>
        <a:p>
          <a:endParaRPr lang="es-MX"/>
        </a:p>
      </dgm:t>
    </dgm:pt>
    <dgm:pt modelId="{4B1BA02C-EE8F-42EC-8C88-BEA9EB6A7ED4}" type="pres">
      <dgm:prSet presAssocID="{C459DAC5-EB1F-42C8-8EF3-3C9292B901A0}" presName="c1" presStyleLbl="node1" presStyleIdx="0" presStyleCnt="19"/>
      <dgm:spPr/>
    </dgm:pt>
    <dgm:pt modelId="{08BD6F9E-058F-45B8-AC68-35D2912072E0}" type="pres">
      <dgm:prSet presAssocID="{C459DAC5-EB1F-42C8-8EF3-3C9292B901A0}" presName="c2" presStyleLbl="node1" presStyleIdx="1" presStyleCnt="19"/>
      <dgm:spPr/>
    </dgm:pt>
    <dgm:pt modelId="{293F8799-CDEF-4FA1-97D9-5C52929C4721}" type="pres">
      <dgm:prSet presAssocID="{C459DAC5-EB1F-42C8-8EF3-3C9292B901A0}" presName="c3" presStyleLbl="node1" presStyleIdx="2" presStyleCnt="19"/>
      <dgm:spPr/>
    </dgm:pt>
    <dgm:pt modelId="{409AEE09-78CB-4CDD-99C6-F42BA42B53E2}" type="pres">
      <dgm:prSet presAssocID="{C459DAC5-EB1F-42C8-8EF3-3C9292B901A0}" presName="c4" presStyleLbl="node1" presStyleIdx="3" presStyleCnt="19"/>
      <dgm:spPr/>
    </dgm:pt>
    <dgm:pt modelId="{25C54874-C3C3-430A-A783-76B2CB8E1F1C}" type="pres">
      <dgm:prSet presAssocID="{C459DAC5-EB1F-42C8-8EF3-3C9292B901A0}" presName="c5" presStyleLbl="node1" presStyleIdx="4" presStyleCnt="19"/>
      <dgm:spPr/>
    </dgm:pt>
    <dgm:pt modelId="{65C0A051-9FD9-4773-BF8A-B0D68471D0CE}" type="pres">
      <dgm:prSet presAssocID="{C459DAC5-EB1F-42C8-8EF3-3C9292B901A0}" presName="c6" presStyleLbl="node1" presStyleIdx="5" presStyleCnt="19"/>
      <dgm:spPr/>
    </dgm:pt>
    <dgm:pt modelId="{C94B8BC4-FF4C-4EBD-9CA2-B70BD987A3BD}" type="pres">
      <dgm:prSet presAssocID="{C459DAC5-EB1F-42C8-8EF3-3C9292B901A0}" presName="c7" presStyleLbl="node1" presStyleIdx="6" presStyleCnt="19"/>
      <dgm:spPr/>
    </dgm:pt>
    <dgm:pt modelId="{D45156D8-1B41-4C85-B164-C438932A4DCD}" type="pres">
      <dgm:prSet presAssocID="{C459DAC5-EB1F-42C8-8EF3-3C9292B901A0}" presName="c8" presStyleLbl="node1" presStyleIdx="7" presStyleCnt="19"/>
      <dgm:spPr/>
    </dgm:pt>
    <dgm:pt modelId="{12537437-2955-404C-B959-8195548EA48B}" type="pres">
      <dgm:prSet presAssocID="{C459DAC5-EB1F-42C8-8EF3-3C9292B901A0}" presName="c9" presStyleLbl="node1" presStyleIdx="8" presStyleCnt="19"/>
      <dgm:spPr/>
    </dgm:pt>
    <dgm:pt modelId="{702DEF95-26A4-4921-8D50-D9B2611D6C6E}" type="pres">
      <dgm:prSet presAssocID="{C459DAC5-EB1F-42C8-8EF3-3C9292B901A0}" presName="c10" presStyleLbl="node1" presStyleIdx="9" presStyleCnt="19"/>
      <dgm:spPr/>
    </dgm:pt>
    <dgm:pt modelId="{AE753BA5-A2BD-48B7-BD3F-3852A3439135}" type="pres">
      <dgm:prSet presAssocID="{C459DAC5-EB1F-42C8-8EF3-3C9292B901A0}" presName="c11" presStyleLbl="node1" presStyleIdx="10" presStyleCnt="19"/>
      <dgm:spPr/>
    </dgm:pt>
    <dgm:pt modelId="{A5BDA9CA-B371-45B4-AB05-6394AE7BCBF9}" type="pres">
      <dgm:prSet presAssocID="{C459DAC5-EB1F-42C8-8EF3-3C9292B901A0}" presName="c12" presStyleLbl="node1" presStyleIdx="11" presStyleCnt="19"/>
      <dgm:spPr/>
    </dgm:pt>
    <dgm:pt modelId="{98503B71-ECA3-452C-B7DD-30C7E4C367D5}" type="pres">
      <dgm:prSet presAssocID="{C459DAC5-EB1F-42C8-8EF3-3C9292B901A0}" presName="c13" presStyleLbl="node1" presStyleIdx="12" presStyleCnt="19"/>
      <dgm:spPr/>
    </dgm:pt>
    <dgm:pt modelId="{F25BA94A-A0BF-44E3-B3EF-AE3CCA127530}" type="pres">
      <dgm:prSet presAssocID="{C459DAC5-EB1F-42C8-8EF3-3C9292B901A0}" presName="c14" presStyleLbl="node1" presStyleIdx="13" presStyleCnt="19"/>
      <dgm:spPr/>
    </dgm:pt>
    <dgm:pt modelId="{25527608-133C-402E-8CEA-02BCCFE15D3B}" type="pres">
      <dgm:prSet presAssocID="{C459DAC5-EB1F-42C8-8EF3-3C9292B901A0}" presName="c15" presStyleLbl="node1" presStyleIdx="14" presStyleCnt="19"/>
      <dgm:spPr/>
    </dgm:pt>
    <dgm:pt modelId="{846B0671-58B4-478B-8E79-42D6C0281726}" type="pres">
      <dgm:prSet presAssocID="{C459DAC5-EB1F-42C8-8EF3-3C9292B901A0}" presName="c16" presStyleLbl="node1" presStyleIdx="15" presStyleCnt="19"/>
      <dgm:spPr/>
    </dgm:pt>
    <dgm:pt modelId="{1C9EF9A1-9211-4B26-8644-4DC333E446AA}" type="pres">
      <dgm:prSet presAssocID="{C459DAC5-EB1F-42C8-8EF3-3C9292B901A0}" presName="c17" presStyleLbl="node1" presStyleIdx="16" presStyleCnt="19"/>
      <dgm:spPr/>
    </dgm:pt>
    <dgm:pt modelId="{42B42B23-DB8B-45C7-8866-69471F6D5113}" type="pres">
      <dgm:prSet presAssocID="{C459DAC5-EB1F-42C8-8EF3-3C9292B901A0}" presName="c18" presStyleLbl="node1" presStyleIdx="17" presStyleCnt="19"/>
      <dgm:spPr/>
    </dgm:pt>
    <dgm:pt modelId="{3C99604A-F0D6-4BAD-9830-635E4A7A7895}" type="pres">
      <dgm:prSet presAssocID="{A2135486-6ECE-4C39-9D2D-7A41FDE3BEBA}" presName="chevronComposite1" presStyleCnt="0"/>
      <dgm:spPr/>
    </dgm:pt>
    <dgm:pt modelId="{52DE0729-4F54-460F-8E1F-340371FB9990}" type="pres">
      <dgm:prSet presAssocID="{A2135486-6ECE-4C39-9D2D-7A41FDE3BEBA}" presName="chevron1" presStyleLbl="sibTrans2D1" presStyleIdx="0" presStyleCnt="2"/>
      <dgm:spPr/>
    </dgm:pt>
    <dgm:pt modelId="{EC94A3E0-B7F9-4DB4-B875-C51B26EB3DBB}" type="pres">
      <dgm:prSet presAssocID="{A2135486-6ECE-4C39-9D2D-7A41FDE3BEBA}" presName="spChevron1" presStyleCnt="0"/>
      <dgm:spPr/>
    </dgm:pt>
    <dgm:pt modelId="{29F815AB-925A-4151-A8AE-C4026FABAB14}" type="pres">
      <dgm:prSet presAssocID="{A2135486-6ECE-4C39-9D2D-7A41FDE3BEBA}" presName="overlap" presStyleCnt="0"/>
      <dgm:spPr/>
    </dgm:pt>
    <dgm:pt modelId="{F0E933B5-4B46-47C9-8F3D-A1728F0023AB}" type="pres">
      <dgm:prSet presAssocID="{A2135486-6ECE-4C39-9D2D-7A41FDE3BEBA}" presName="chevronComposite2" presStyleCnt="0"/>
      <dgm:spPr/>
    </dgm:pt>
    <dgm:pt modelId="{8E6653D0-850D-4456-81F0-C175E66E1563}" type="pres">
      <dgm:prSet presAssocID="{A2135486-6ECE-4C39-9D2D-7A41FDE3BEBA}" presName="chevron2" presStyleLbl="sibTrans2D1" presStyleIdx="1" presStyleCnt="2"/>
      <dgm:spPr/>
    </dgm:pt>
    <dgm:pt modelId="{7209D24A-4F2B-4F7E-B556-2C45A44F8514}" type="pres">
      <dgm:prSet presAssocID="{A2135486-6ECE-4C39-9D2D-7A41FDE3BEBA}" presName="spChevron2" presStyleCnt="0"/>
      <dgm:spPr/>
    </dgm:pt>
    <dgm:pt modelId="{0B3A344A-F659-4DA0-9D61-EEFAAE3E88F8}" type="pres">
      <dgm:prSet presAssocID="{8C659A5A-E6F3-45F0-B940-8D6F82B3E95D}" presName="last" presStyleCnt="0"/>
      <dgm:spPr/>
    </dgm:pt>
    <dgm:pt modelId="{D15E771B-5A37-4424-BDB6-BE838D63BD72}" type="pres">
      <dgm:prSet presAssocID="{8C659A5A-E6F3-45F0-B940-8D6F82B3E95D}" presName="circleTx" presStyleLbl="node1" presStyleIdx="18" presStyleCnt="19"/>
      <dgm:spPr/>
      <dgm:t>
        <a:bodyPr/>
        <a:lstStyle/>
        <a:p>
          <a:endParaRPr lang="es-MX"/>
        </a:p>
      </dgm:t>
    </dgm:pt>
    <dgm:pt modelId="{6BA691F0-947C-4A29-A0A9-BE654C94E174}" type="pres">
      <dgm:prSet presAssocID="{8C659A5A-E6F3-45F0-B940-8D6F82B3E95D}" presName="desTxN" presStyleLbl="revTx" presStyleIdx="2" presStyleCnt="3">
        <dgm:presLayoutVars>
          <dgm:bulletEnabled val="1"/>
        </dgm:presLayoutVars>
      </dgm:prSet>
      <dgm:spPr/>
      <dgm:t>
        <a:bodyPr/>
        <a:lstStyle/>
        <a:p>
          <a:endParaRPr lang="es-MX"/>
        </a:p>
      </dgm:t>
    </dgm:pt>
    <dgm:pt modelId="{1483EA3F-8E34-4A57-BC9D-9968E2AAAD46}" type="pres">
      <dgm:prSet presAssocID="{8C659A5A-E6F3-45F0-B940-8D6F82B3E95D}" presName="spN" presStyleCnt="0"/>
      <dgm:spPr/>
    </dgm:pt>
  </dgm:ptLst>
  <dgm:cxnLst>
    <dgm:cxn modelId="{E68D1BD4-6C3A-431A-B062-19FF267A94DE}" srcId="{8C659A5A-E6F3-45F0-B940-8D6F82B3E95D}" destId="{9AC9A04E-97F7-4A78-A5B5-3E7D38BAE350}" srcOrd="0" destOrd="0" parTransId="{C4C02E77-D297-4FFE-B2B4-C1002B54CD94}" sibTransId="{039C6856-BD7C-4F7D-8D83-6D9BD4D80672}"/>
    <dgm:cxn modelId="{45896F8C-76BD-4C61-ADC8-E502938EBA26}" srcId="{C459DAC5-EB1F-42C8-8EF3-3C9292B901A0}" destId="{00C0DA6D-D7A8-4FF1-A7B9-C38038C8E01E}" srcOrd="0" destOrd="0" parTransId="{1768D340-C13E-4243-B6D5-095D567EB39B}" sibTransId="{8136463E-61E9-4A63-817C-213FBADEFB70}"/>
    <dgm:cxn modelId="{53149F65-7749-47E0-952F-10175778FB92}" type="presOf" srcId="{5E76B5FD-EA38-44EC-A3EF-0AAD861403A1}" destId="{A1AECEB1-7FB7-4363-B1A0-38285F6135E6}" srcOrd="0" destOrd="0" presId="urn:microsoft.com/office/officeart/2009/3/layout/RandomtoResultProcess"/>
    <dgm:cxn modelId="{C8B5AAF2-37EA-4E8F-B1CF-56EBB5A7230C}" type="presOf" srcId="{00C0DA6D-D7A8-4FF1-A7B9-C38038C8E01E}" destId="{97EA0E38-054B-4F23-9C7A-4C285A61A7AD}" srcOrd="0" destOrd="0" presId="urn:microsoft.com/office/officeart/2009/3/layout/RandomtoResultProcess"/>
    <dgm:cxn modelId="{02BAD096-0C5F-4C83-A800-9F0AB9561ED7}" srcId="{5E76B5FD-EA38-44EC-A3EF-0AAD861403A1}" destId="{C459DAC5-EB1F-42C8-8EF3-3C9292B901A0}" srcOrd="0" destOrd="0" parTransId="{28F9B7B2-5304-4458-9509-5194535499C2}" sibTransId="{A2135486-6ECE-4C39-9D2D-7A41FDE3BEBA}"/>
    <dgm:cxn modelId="{8F5E57E5-407F-4ECE-A72C-8BC660722FBD}" type="presOf" srcId="{8C659A5A-E6F3-45F0-B940-8D6F82B3E95D}" destId="{D15E771B-5A37-4424-BDB6-BE838D63BD72}" srcOrd="0" destOrd="0" presId="urn:microsoft.com/office/officeart/2009/3/layout/RandomtoResultProcess"/>
    <dgm:cxn modelId="{2CB611CF-46B7-4F13-B797-CEB2493C6690}" srcId="{5E76B5FD-EA38-44EC-A3EF-0AAD861403A1}" destId="{8C659A5A-E6F3-45F0-B940-8D6F82B3E95D}" srcOrd="1" destOrd="0" parTransId="{49F03FE3-E766-43A8-ACD8-4B09C549E128}" sibTransId="{30EF55C4-86BE-4AB1-B713-DE7DC30478C3}"/>
    <dgm:cxn modelId="{3165CF10-FFAD-46DE-9721-5D1500C0A7DE}" type="presOf" srcId="{C459DAC5-EB1F-42C8-8EF3-3C9292B901A0}" destId="{968C9698-A9BD-4416-86E6-993709CEDD8D}" srcOrd="0" destOrd="0" presId="urn:microsoft.com/office/officeart/2009/3/layout/RandomtoResultProcess"/>
    <dgm:cxn modelId="{B182AF83-5E01-48BF-A2DF-23EFCA1994BF}" type="presOf" srcId="{9AC9A04E-97F7-4A78-A5B5-3E7D38BAE350}" destId="{6BA691F0-947C-4A29-A0A9-BE654C94E174}" srcOrd="0" destOrd="0" presId="urn:microsoft.com/office/officeart/2009/3/layout/RandomtoResultProcess"/>
    <dgm:cxn modelId="{79736251-F004-4389-8698-FAC65E97E744}" type="presParOf" srcId="{A1AECEB1-7FB7-4363-B1A0-38285F6135E6}" destId="{BFB274D8-5192-49E7-B2DA-8CB4F366B76B}" srcOrd="0" destOrd="0" presId="urn:microsoft.com/office/officeart/2009/3/layout/RandomtoResultProcess"/>
    <dgm:cxn modelId="{9F7021D8-180B-4D1F-A6A7-C4DB136C317F}" type="presParOf" srcId="{BFB274D8-5192-49E7-B2DA-8CB4F366B76B}" destId="{968C9698-A9BD-4416-86E6-993709CEDD8D}" srcOrd="0" destOrd="0" presId="urn:microsoft.com/office/officeart/2009/3/layout/RandomtoResultProcess"/>
    <dgm:cxn modelId="{A008FEE0-AD44-4AAF-B9A0-FF5E31198F87}" type="presParOf" srcId="{BFB274D8-5192-49E7-B2DA-8CB4F366B76B}" destId="{97EA0E38-054B-4F23-9C7A-4C285A61A7AD}" srcOrd="1" destOrd="0" presId="urn:microsoft.com/office/officeart/2009/3/layout/RandomtoResultProcess"/>
    <dgm:cxn modelId="{88CBACEA-EB26-48F5-8E3C-93D64D8C8FF1}" type="presParOf" srcId="{BFB274D8-5192-49E7-B2DA-8CB4F366B76B}" destId="{4B1BA02C-EE8F-42EC-8C88-BEA9EB6A7ED4}" srcOrd="2" destOrd="0" presId="urn:microsoft.com/office/officeart/2009/3/layout/RandomtoResultProcess"/>
    <dgm:cxn modelId="{9788E08D-F02D-4691-BAB7-3467FC0DE0B4}" type="presParOf" srcId="{BFB274D8-5192-49E7-B2DA-8CB4F366B76B}" destId="{08BD6F9E-058F-45B8-AC68-35D2912072E0}" srcOrd="3" destOrd="0" presId="urn:microsoft.com/office/officeart/2009/3/layout/RandomtoResultProcess"/>
    <dgm:cxn modelId="{9762BFE0-C191-41E7-9B0E-41D9BDE636C9}" type="presParOf" srcId="{BFB274D8-5192-49E7-B2DA-8CB4F366B76B}" destId="{293F8799-CDEF-4FA1-97D9-5C52929C4721}" srcOrd="4" destOrd="0" presId="urn:microsoft.com/office/officeart/2009/3/layout/RandomtoResultProcess"/>
    <dgm:cxn modelId="{B3EE0F10-55EA-4EAE-8943-70D352B62CC4}" type="presParOf" srcId="{BFB274D8-5192-49E7-B2DA-8CB4F366B76B}" destId="{409AEE09-78CB-4CDD-99C6-F42BA42B53E2}" srcOrd="5" destOrd="0" presId="urn:microsoft.com/office/officeart/2009/3/layout/RandomtoResultProcess"/>
    <dgm:cxn modelId="{34C79C62-F567-40B0-8897-0B46C747B650}" type="presParOf" srcId="{BFB274D8-5192-49E7-B2DA-8CB4F366B76B}" destId="{25C54874-C3C3-430A-A783-76B2CB8E1F1C}" srcOrd="6" destOrd="0" presId="urn:microsoft.com/office/officeart/2009/3/layout/RandomtoResultProcess"/>
    <dgm:cxn modelId="{EA73668C-CB40-4BC1-B9E5-5B5DE2D9A454}" type="presParOf" srcId="{BFB274D8-5192-49E7-B2DA-8CB4F366B76B}" destId="{65C0A051-9FD9-4773-BF8A-B0D68471D0CE}" srcOrd="7" destOrd="0" presId="urn:microsoft.com/office/officeart/2009/3/layout/RandomtoResultProcess"/>
    <dgm:cxn modelId="{57674059-C873-4157-98B0-97F2C9DC2C62}" type="presParOf" srcId="{BFB274D8-5192-49E7-B2DA-8CB4F366B76B}" destId="{C94B8BC4-FF4C-4EBD-9CA2-B70BD987A3BD}" srcOrd="8" destOrd="0" presId="urn:microsoft.com/office/officeart/2009/3/layout/RandomtoResultProcess"/>
    <dgm:cxn modelId="{487334FF-0BA9-4B39-A8EE-A7192DE18C47}" type="presParOf" srcId="{BFB274D8-5192-49E7-B2DA-8CB4F366B76B}" destId="{D45156D8-1B41-4C85-B164-C438932A4DCD}" srcOrd="9" destOrd="0" presId="urn:microsoft.com/office/officeart/2009/3/layout/RandomtoResultProcess"/>
    <dgm:cxn modelId="{761EFEDE-B0AA-4B3F-86A8-7A8C489C6C83}" type="presParOf" srcId="{BFB274D8-5192-49E7-B2DA-8CB4F366B76B}" destId="{12537437-2955-404C-B959-8195548EA48B}" srcOrd="10" destOrd="0" presId="urn:microsoft.com/office/officeart/2009/3/layout/RandomtoResultProcess"/>
    <dgm:cxn modelId="{E1C0B0D0-C8B1-43FF-84C1-C10A45D799BF}" type="presParOf" srcId="{BFB274D8-5192-49E7-B2DA-8CB4F366B76B}" destId="{702DEF95-26A4-4921-8D50-D9B2611D6C6E}" srcOrd="11" destOrd="0" presId="urn:microsoft.com/office/officeart/2009/3/layout/RandomtoResultProcess"/>
    <dgm:cxn modelId="{6BF305B5-C3E6-4750-8DD8-728F50B98EEA}" type="presParOf" srcId="{BFB274D8-5192-49E7-B2DA-8CB4F366B76B}" destId="{AE753BA5-A2BD-48B7-BD3F-3852A3439135}" srcOrd="12" destOrd="0" presId="urn:microsoft.com/office/officeart/2009/3/layout/RandomtoResultProcess"/>
    <dgm:cxn modelId="{2728BABC-797F-45F8-BB91-5F6BCE81C039}" type="presParOf" srcId="{BFB274D8-5192-49E7-B2DA-8CB4F366B76B}" destId="{A5BDA9CA-B371-45B4-AB05-6394AE7BCBF9}" srcOrd="13" destOrd="0" presId="urn:microsoft.com/office/officeart/2009/3/layout/RandomtoResultProcess"/>
    <dgm:cxn modelId="{05225927-BBDF-4FCC-939F-B2507CB557AE}" type="presParOf" srcId="{BFB274D8-5192-49E7-B2DA-8CB4F366B76B}" destId="{98503B71-ECA3-452C-B7DD-30C7E4C367D5}" srcOrd="14" destOrd="0" presId="urn:microsoft.com/office/officeart/2009/3/layout/RandomtoResultProcess"/>
    <dgm:cxn modelId="{DE42C505-CA7B-441C-AB50-6173C7EFFFB6}" type="presParOf" srcId="{BFB274D8-5192-49E7-B2DA-8CB4F366B76B}" destId="{F25BA94A-A0BF-44E3-B3EF-AE3CCA127530}" srcOrd="15" destOrd="0" presId="urn:microsoft.com/office/officeart/2009/3/layout/RandomtoResultProcess"/>
    <dgm:cxn modelId="{865A4D8A-9067-46CE-B48B-C56479F28C2C}" type="presParOf" srcId="{BFB274D8-5192-49E7-B2DA-8CB4F366B76B}" destId="{25527608-133C-402E-8CEA-02BCCFE15D3B}" srcOrd="16" destOrd="0" presId="urn:microsoft.com/office/officeart/2009/3/layout/RandomtoResultProcess"/>
    <dgm:cxn modelId="{6952B091-3AD7-4BCA-9773-6EEC44E585A5}" type="presParOf" srcId="{BFB274D8-5192-49E7-B2DA-8CB4F366B76B}" destId="{846B0671-58B4-478B-8E79-42D6C0281726}" srcOrd="17" destOrd="0" presId="urn:microsoft.com/office/officeart/2009/3/layout/RandomtoResultProcess"/>
    <dgm:cxn modelId="{46CA33B2-939C-4060-9AA0-942BA4A2E97A}" type="presParOf" srcId="{BFB274D8-5192-49E7-B2DA-8CB4F366B76B}" destId="{1C9EF9A1-9211-4B26-8644-4DC333E446AA}" srcOrd="18" destOrd="0" presId="urn:microsoft.com/office/officeart/2009/3/layout/RandomtoResultProcess"/>
    <dgm:cxn modelId="{5CBF3501-F2AB-4C77-A24E-9CD5758BE7CF}" type="presParOf" srcId="{BFB274D8-5192-49E7-B2DA-8CB4F366B76B}" destId="{42B42B23-DB8B-45C7-8866-69471F6D5113}" srcOrd="19" destOrd="0" presId="urn:microsoft.com/office/officeart/2009/3/layout/RandomtoResultProcess"/>
    <dgm:cxn modelId="{3F6A6151-8D08-4CD2-A675-E919ED781692}" type="presParOf" srcId="{A1AECEB1-7FB7-4363-B1A0-38285F6135E6}" destId="{3C99604A-F0D6-4BAD-9830-635E4A7A7895}" srcOrd="1" destOrd="0" presId="urn:microsoft.com/office/officeart/2009/3/layout/RandomtoResultProcess"/>
    <dgm:cxn modelId="{D1595A76-D467-4485-901C-1ED3EDEE6185}" type="presParOf" srcId="{3C99604A-F0D6-4BAD-9830-635E4A7A7895}" destId="{52DE0729-4F54-460F-8E1F-340371FB9990}" srcOrd="0" destOrd="0" presId="urn:microsoft.com/office/officeart/2009/3/layout/RandomtoResultProcess"/>
    <dgm:cxn modelId="{E97F97E2-0B1D-4A9B-94AF-E02BA6742DE9}" type="presParOf" srcId="{3C99604A-F0D6-4BAD-9830-635E4A7A7895}" destId="{EC94A3E0-B7F9-4DB4-B875-C51B26EB3DBB}" srcOrd="1" destOrd="0" presId="urn:microsoft.com/office/officeart/2009/3/layout/RandomtoResultProcess"/>
    <dgm:cxn modelId="{752C464D-2C2F-4AA5-A0CF-03C60A856E25}" type="presParOf" srcId="{A1AECEB1-7FB7-4363-B1A0-38285F6135E6}" destId="{29F815AB-925A-4151-A8AE-C4026FABAB14}" srcOrd="2" destOrd="0" presId="urn:microsoft.com/office/officeart/2009/3/layout/RandomtoResultProcess"/>
    <dgm:cxn modelId="{C82ED83B-F2C5-467D-9270-20BB5204A139}" type="presParOf" srcId="{A1AECEB1-7FB7-4363-B1A0-38285F6135E6}" destId="{F0E933B5-4B46-47C9-8F3D-A1728F0023AB}" srcOrd="3" destOrd="0" presId="urn:microsoft.com/office/officeart/2009/3/layout/RandomtoResultProcess"/>
    <dgm:cxn modelId="{4B853A79-4CD5-4F80-9E9A-BE911278E206}" type="presParOf" srcId="{F0E933B5-4B46-47C9-8F3D-A1728F0023AB}" destId="{8E6653D0-850D-4456-81F0-C175E66E1563}" srcOrd="0" destOrd="0" presId="urn:microsoft.com/office/officeart/2009/3/layout/RandomtoResultProcess"/>
    <dgm:cxn modelId="{8078B549-FFD5-4C43-A08B-94FCA5836D78}" type="presParOf" srcId="{F0E933B5-4B46-47C9-8F3D-A1728F0023AB}" destId="{7209D24A-4F2B-4F7E-B556-2C45A44F8514}" srcOrd="1" destOrd="0" presId="urn:microsoft.com/office/officeart/2009/3/layout/RandomtoResultProcess"/>
    <dgm:cxn modelId="{E3040687-FE3E-4A4E-A0E8-A514E097240A}" type="presParOf" srcId="{A1AECEB1-7FB7-4363-B1A0-38285F6135E6}" destId="{0B3A344A-F659-4DA0-9D61-EEFAAE3E88F8}" srcOrd="4" destOrd="0" presId="urn:microsoft.com/office/officeart/2009/3/layout/RandomtoResultProcess"/>
    <dgm:cxn modelId="{68A1FFE7-3086-4205-ADFF-37A37BFDBBBF}" type="presParOf" srcId="{0B3A344A-F659-4DA0-9D61-EEFAAE3E88F8}" destId="{D15E771B-5A37-4424-BDB6-BE838D63BD72}" srcOrd="0" destOrd="0" presId="urn:microsoft.com/office/officeart/2009/3/layout/RandomtoResultProcess"/>
    <dgm:cxn modelId="{E311053B-5095-4D22-8F4B-BB7E353D42D5}" type="presParOf" srcId="{0B3A344A-F659-4DA0-9D61-EEFAAE3E88F8}" destId="{6BA691F0-947C-4A29-A0A9-BE654C94E174}" srcOrd="1" destOrd="0" presId="urn:microsoft.com/office/officeart/2009/3/layout/RandomtoResultProcess"/>
    <dgm:cxn modelId="{7C4BFA81-34C1-4F5D-85D6-E0F421EF0CE8}" type="presParOf" srcId="{0B3A344A-F659-4DA0-9D61-EEFAAE3E88F8}" destId="{1483EA3F-8E34-4A57-BC9D-9968E2AAAD46}"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170A51-8978-4CCD-80C5-F34DE956C9D5}"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s-MX"/>
        </a:p>
      </dgm:t>
    </dgm:pt>
    <dgm:pt modelId="{5436AC56-9D63-4962-8D77-115BA0C592FD}">
      <dgm:prSet phldrT="[Texto]" custT="1"/>
      <dgm:spPr/>
      <dgm:t>
        <a:bodyPr/>
        <a:lstStyle/>
        <a:p>
          <a:pPr algn="ctr"/>
          <a:r>
            <a:rPr lang="es-MX" sz="2000" dirty="0" smtClean="0">
              <a:solidFill>
                <a:schemeClr val="tx1">
                  <a:lumMod val="75000"/>
                </a:schemeClr>
              </a:solidFill>
            </a:rPr>
            <a:t>Para pagar el servicio técnico extranjero que se utilizara en el montaje de los equipos se supone que se utilizara dólares a 500 unidades por dólar, pero su costo social es de sólo 300. </a:t>
          </a:r>
          <a:endParaRPr lang="es-MX" sz="2000" dirty="0">
            <a:solidFill>
              <a:schemeClr val="tx1">
                <a:lumMod val="75000"/>
              </a:schemeClr>
            </a:solidFill>
          </a:endParaRPr>
        </a:p>
      </dgm:t>
    </dgm:pt>
    <dgm:pt modelId="{48880ECB-1AC6-477B-9390-93A7E6DD274E}" type="parTrans" cxnId="{595D64A7-1AAE-402C-8639-A97385FD4CBB}">
      <dgm:prSet/>
      <dgm:spPr/>
      <dgm:t>
        <a:bodyPr/>
        <a:lstStyle/>
        <a:p>
          <a:endParaRPr lang="es-MX" sz="2000"/>
        </a:p>
      </dgm:t>
    </dgm:pt>
    <dgm:pt modelId="{DBC029D1-9FC6-40B1-9E72-12AA2D2C1E4C}" type="sibTrans" cxnId="{595D64A7-1AAE-402C-8639-A97385FD4CBB}">
      <dgm:prSet/>
      <dgm:spPr/>
      <dgm:t>
        <a:bodyPr/>
        <a:lstStyle/>
        <a:p>
          <a:endParaRPr lang="es-MX" sz="2000"/>
        </a:p>
      </dgm:t>
    </dgm:pt>
    <dgm:pt modelId="{E0D91706-5283-42C1-ACF5-EC478609226D}">
      <dgm:prSet phldrT="[Texto]" custT="1"/>
      <dgm:spPr/>
      <dgm:t>
        <a:bodyPr/>
        <a:lstStyle/>
        <a:p>
          <a:pPr algn="ctr"/>
          <a:r>
            <a:rPr lang="es-MX" sz="2000" dirty="0" smtClean="0">
              <a:solidFill>
                <a:schemeClr val="tx1">
                  <a:lumMod val="75000"/>
                </a:schemeClr>
              </a:solidFill>
            </a:rPr>
            <a:t>Esto hace disminuir el costo social en 4 millones de unidades monetarias.</a:t>
          </a:r>
          <a:endParaRPr lang="es-MX" sz="2000" dirty="0">
            <a:solidFill>
              <a:schemeClr val="tx1">
                <a:lumMod val="75000"/>
              </a:schemeClr>
            </a:solidFill>
          </a:endParaRPr>
        </a:p>
      </dgm:t>
    </dgm:pt>
    <dgm:pt modelId="{DD5F8E07-99DE-4905-9626-639910EF4AF8}" type="parTrans" cxnId="{D2EEA440-80C6-4A35-B3C7-3C08DD858BB4}">
      <dgm:prSet/>
      <dgm:spPr/>
      <dgm:t>
        <a:bodyPr/>
        <a:lstStyle/>
        <a:p>
          <a:endParaRPr lang="es-MX" sz="2000"/>
        </a:p>
      </dgm:t>
    </dgm:pt>
    <dgm:pt modelId="{54BD6DF1-050E-4E29-899A-E55E3C7E0A01}" type="sibTrans" cxnId="{D2EEA440-80C6-4A35-B3C7-3C08DD858BB4}">
      <dgm:prSet/>
      <dgm:spPr/>
      <dgm:t>
        <a:bodyPr/>
        <a:lstStyle/>
        <a:p>
          <a:endParaRPr lang="es-MX" sz="2000"/>
        </a:p>
      </dgm:t>
    </dgm:pt>
    <dgm:pt modelId="{39F8F097-3B1C-4A17-BABC-874B85BECE61}">
      <dgm:prSet custT="1"/>
      <dgm:spPr/>
      <dgm:t>
        <a:bodyPr/>
        <a:lstStyle/>
        <a:p>
          <a:pPr algn="ctr"/>
          <a:r>
            <a:rPr lang="es-MX" sz="2000" dirty="0" smtClean="0">
              <a:solidFill>
                <a:schemeClr val="tx1">
                  <a:lumMod val="75000"/>
                </a:schemeClr>
              </a:solidFill>
            </a:rPr>
            <a:t>Los impuestos que se descuentan para el cómputo del costo social (rubro II y  IV)</a:t>
          </a:r>
          <a:endParaRPr lang="es-MX" sz="2000" dirty="0">
            <a:solidFill>
              <a:schemeClr val="tx1">
                <a:lumMod val="75000"/>
              </a:schemeClr>
            </a:solidFill>
          </a:endParaRPr>
        </a:p>
      </dgm:t>
    </dgm:pt>
    <dgm:pt modelId="{A921228E-E43F-4CBA-9204-1E6E4C2E2687}" type="parTrans" cxnId="{73308227-5431-487A-9ACD-2BF92116E231}">
      <dgm:prSet/>
      <dgm:spPr/>
      <dgm:t>
        <a:bodyPr/>
        <a:lstStyle/>
        <a:p>
          <a:endParaRPr lang="es-MX" sz="2000"/>
        </a:p>
      </dgm:t>
    </dgm:pt>
    <dgm:pt modelId="{32822A0C-A182-434B-9755-A79B78E76C3E}" type="sibTrans" cxnId="{73308227-5431-487A-9ACD-2BF92116E231}">
      <dgm:prSet/>
      <dgm:spPr/>
      <dgm:t>
        <a:bodyPr/>
        <a:lstStyle/>
        <a:p>
          <a:endParaRPr lang="es-MX" sz="2000"/>
        </a:p>
      </dgm:t>
    </dgm:pt>
    <dgm:pt modelId="{9AF4B6AE-73BC-4AA4-B78C-02E047454E90}">
      <dgm:prSet custT="1"/>
      <dgm:spPr/>
      <dgm:t>
        <a:bodyPr/>
        <a:lstStyle/>
        <a:p>
          <a:pPr algn="ctr"/>
          <a:r>
            <a:rPr lang="es-MX" sz="2000" dirty="0" smtClean="0">
              <a:solidFill>
                <a:schemeClr val="tx1">
                  <a:lumMod val="75000"/>
                </a:schemeClr>
              </a:solidFill>
            </a:rPr>
            <a:t>se refieren a los que gravan directamente la transformación realizada entre la empresa que realiza la inversión y sus proveedores.</a:t>
          </a:r>
          <a:endParaRPr lang="es-MX" sz="2000" dirty="0">
            <a:solidFill>
              <a:schemeClr val="tx1">
                <a:lumMod val="75000"/>
              </a:schemeClr>
            </a:solidFill>
          </a:endParaRPr>
        </a:p>
      </dgm:t>
    </dgm:pt>
    <dgm:pt modelId="{477E7EA5-89A6-4E50-816B-A9DA748E163A}" type="parTrans" cxnId="{EFAD4C0F-DE48-4C63-9478-333A59D97A70}">
      <dgm:prSet/>
      <dgm:spPr/>
      <dgm:t>
        <a:bodyPr/>
        <a:lstStyle/>
        <a:p>
          <a:endParaRPr lang="es-MX" sz="2000"/>
        </a:p>
      </dgm:t>
    </dgm:pt>
    <dgm:pt modelId="{24F19574-C19D-4803-B98A-FAF6811C57EF}" type="sibTrans" cxnId="{EFAD4C0F-DE48-4C63-9478-333A59D97A70}">
      <dgm:prSet/>
      <dgm:spPr/>
      <dgm:t>
        <a:bodyPr/>
        <a:lstStyle/>
        <a:p>
          <a:endParaRPr lang="es-MX" sz="2000"/>
        </a:p>
      </dgm:t>
    </dgm:pt>
    <dgm:pt modelId="{35064AEA-BD62-48F2-8433-34AAD4307613}" type="pres">
      <dgm:prSet presAssocID="{87170A51-8978-4CCD-80C5-F34DE956C9D5}" presName="Name0" presStyleCnt="0">
        <dgm:presLayoutVars>
          <dgm:chMax/>
          <dgm:chPref/>
          <dgm:dir/>
        </dgm:presLayoutVars>
      </dgm:prSet>
      <dgm:spPr/>
      <dgm:t>
        <a:bodyPr/>
        <a:lstStyle/>
        <a:p>
          <a:endParaRPr lang="es-MX"/>
        </a:p>
      </dgm:t>
    </dgm:pt>
    <dgm:pt modelId="{AFDF75EC-C6A3-49FE-9E39-ACA847252D35}" type="pres">
      <dgm:prSet presAssocID="{5436AC56-9D63-4962-8D77-115BA0C592FD}" presName="parenttextcomposite" presStyleCnt="0"/>
      <dgm:spPr/>
    </dgm:pt>
    <dgm:pt modelId="{F2AB8DA3-59F6-4A1C-A8EE-B9CC06C36D20}" type="pres">
      <dgm:prSet presAssocID="{5436AC56-9D63-4962-8D77-115BA0C592FD}" presName="parenttext" presStyleLbl="revTx" presStyleIdx="0" presStyleCnt="4">
        <dgm:presLayoutVars>
          <dgm:chMax/>
          <dgm:chPref val="2"/>
          <dgm:bulletEnabled val="1"/>
        </dgm:presLayoutVars>
      </dgm:prSet>
      <dgm:spPr/>
      <dgm:t>
        <a:bodyPr/>
        <a:lstStyle/>
        <a:p>
          <a:endParaRPr lang="es-MX"/>
        </a:p>
      </dgm:t>
    </dgm:pt>
    <dgm:pt modelId="{C199370C-F57B-48A2-A163-F4F3E81267BC}" type="pres">
      <dgm:prSet presAssocID="{5436AC56-9D63-4962-8D77-115BA0C592FD}" presName="parallelogramComposite" presStyleCnt="0"/>
      <dgm:spPr/>
    </dgm:pt>
    <dgm:pt modelId="{D27FE5BC-901E-4A02-815A-195671292E11}" type="pres">
      <dgm:prSet presAssocID="{5436AC56-9D63-4962-8D77-115BA0C592FD}" presName="parallelogram1" presStyleLbl="alignNode1" presStyleIdx="0" presStyleCnt="28"/>
      <dgm:spPr/>
    </dgm:pt>
    <dgm:pt modelId="{366FACE8-F803-4571-A546-74074145BFC3}" type="pres">
      <dgm:prSet presAssocID="{5436AC56-9D63-4962-8D77-115BA0C592FD}" presName="parallelogram2" presStyleLbl="alignNode1" presStyleIdx="1" presStyleCnt="28"/>
      <dgm:spPr/>
    </dgm:pt>
    <dgm:pt modelId="{43759CEF-6311-4A3B-97E0-5D7CB9399A5A}" type="pres">
      <dgm:prSet presAssocID="{5436AC56-9D63-4962-8D77-115BA0C592FD}" presName="parallelogram3" presStyleLbl="alignNode1" presStyleIdx="2" presStyleCnt="28"/>
      <dgm:spPr/>
    </dgm:pt>
    <dgm:pt modelId="{6497323B-227E-416A-ADB7-1CF7D5218EDE}" type="pres">
      <dgm:prSet presAssocID="{5436AC56-9D63-4962-8D77-115BA0C592FD}" presName="parallelogram4" presStyleLbl="alignNode1" presStyleIdx="3" presStyleCnt="28"/>
      <dgm:spPr/>
    </dgm:pt>
    <dgm:pt modelId="{CC596F7B-B963-4CD6-8E3B-4FB4E61EF53A}" type="pres">
      <dgm:prSet presAssocID="{5436AC56-9D63-4962-8D77-115BA0C592FD}" presName="parallelogram5" presStyleLbl="alignNode1" presStyleIdx="4" presStyleCnt="28"/>
      <dgm:spPr/>
    </dgm:pt>
    <dgm:pt modelId="{381BB3BE-427A-4C61-80B3-3B3B0D0D4B05}" type="pres">
      <dgm:prSet presAssocID="{5436AC56-9D63-4962-8D77-115BA0C592FD}" presName="parallelogram6" presStyleLbl="alignNode1" presStyleIdx="5" presStyleCnt="28"/>
      <dgm:spPr/>
    </dgm:pt>
    <dgm:pt modelId="{63F59479-4E5C-46D0-8BE9-9F884D6FFD1E}" type="pres">
      <dgm:prSet presAssocID="{5436AC56-9D63-4962-8D77-115BA0C592FD}" presName="parallelogram7" presStyleLbl="alignNode1" presStyleIdx="6" presStyleCnt="28"/>
      <dgm:spPr/>
    </dgm:pt>
    <dgm:pt modelId="{ACD594C8-8B6E-4DAE-ACB3-6D5F7DB2560F}" type="pres">
      <dgm:prSet presAssocID="{DBC029D1-9FC6-40B1-9E72-12AA2D2C1E4C}" presName="sibTrans" presStyleCnt="0"/>
      <dgm:spPr/>
    </dgm:pt>
    <dgm:pt modelId="{97939836-D5E0-4635-B3C1-C7718875AECB}" type="pres">
      <dgm:prSet presAssocID="{E0D91706-5283-42C1-ACF5-EC478609226D}" presName="parenttextcomposite" presStyleCnt="0"/>
      <dgm:spPr/>
    </dgm:pt>
    <dgm:pt modelId="{F71ECDD8-36DD-4AF4-B6CB-3CA558216DAF}" type="pres">
      <dgm:prSet presAssocID="{E0D91706-5283-42C1-ACF5-EC478609226D}" presName="parenttext" presStyleLbl="revTx" presStyleIdx="1" presStyleCnt="4">
        <dgm:presLayoutVars>
          <dgm:chMax/>
          <dgm:chPref val="2"/>
          <dgm:bulletEnabled val="1"/>
        </dgm:presLayoutVars>
      </dgm:prSet>
      <dgm:spPr/>
      <dgm:t>
        <a:bodyPr/>
        <a:lstStyle/>
        <a:p>
          <a:endParaRPr lang="es-MX"/>
        </a:p>
      </dgm:t>
    </dgm:pt>
    <dgm:pt modelId="{25208E87-AEE3-4CD9-B909-37363623956A}" type="pres">
      <dgm:prSet presAssocID="{E0D91706-5283-42C1-ACF5-EC478609226D}" presName="parallelogramComposite" presStyleCnt="0"/>
      <dgm:spPr/>
    </dgm:pt>
    <dgm:pt modelId="{8FBA29A5-9F92-404E-9674-9F668E44892C}" type="pres">
      <dgm:prSet presAssocID="{E0D91706-5283-42C1-ACF5-EC478609226D}" presName="parallelogram1" presStyleLbl="alignNode1" presStyleIdx="7" presStyleCnt="28"/>
      <dgm:spPr/>
    </dgm:pt>
    <dgm:pt modelId="{D198ACED-39A9-4ACE-B3CC-AC7F42ED9A6A}" type="pres">
      <dgm:prSet presAssocID="{E0D91706-5283-42C1-ACF5-EC478609226D}" presName="parallelogram2" presStyleLbl="alignNode1" presStyleIdx="8" presStyleCnt="28"/>
      <dgm:spPr/>
    </dgm:pt>
    <dgm:pt modelId="{44309CF9-2398-4184-B780-EE3A4F54D408}" type="pres">
      <dgm:prSet presAssocID="{E0D91706-5283-42C1-ACF5-EC478609226D}" presName="parallelogram3" presStyleLbl="alignNode1" presStyleIdx="9" presStyleCnt="28"/>
      <dgm:spPr/>
    </dgm:pt>
    <dgm:pt modelId="{5885A9DE-921C-4EBE-ACF8-B374232EA10E}" type="pres">
      <dgm:prSet presAssocID="{E0D91706-5283-42C1-ACF5-EC478609226D}" presName="parallelogram4" presStyleLbl="alignNode1" presStyleIdx="10" presStyleCnt="28"/>
      <dgm:spPr/>
    </dgm:pt>
    <dgm:pt modelId="{7316BA8A-A78E-46D2-9F10-B76BB87FDAC2}" type="pres">
      <dgm:prSet presAssocID="{E0D91706-5283-42C1-ACF5-EC478609226D}" presName="parallelogram5" presStyleLbl="alignNode1" presStyleIdx="11" presStyleCnt="28"/>
      <dgm:spPr/>
    </dgm:pt>
    <dgm:pt modelId="{F64C0AF1-D8AE-4FAD-B37B-DCA39C11F316}" type="pres">
      <dgm:prSet presAssocID="{E0D91706-5283-42C1-ACF5-EC478609226D}" presName="parallelogram6" presStyleLbl="alignNode1" presStyleIdx="12" presStyleCnt="28"/>
      <dgm:spPr/>
    </dgm:pt>
    <dgm:pt modelId="{EDB89004-7A96-494A-B24E-40D3E35E1331}" type="pres">
      <dgm:prSet presAssocID="{E0D91706-5283-42C1-ACF5-EC478609226D}" presName="parallelogram7" presStyleLbl="alignNode1" presStyleIdx="13" presStyleCnt="28"/>
      <dgm:spPr/>
    </dgm:pt>
    <dgm:pt modelId="{95FBEB14-54A6-494F-A629-C750EFB59204}" type="pres">
      <dgm:prSet presAssocID="{54BD6DF1-050E-4E29-899A-E55E3C7E0A01}" presName="sibTrans" presStyleCnt="0"/>
      <dgm:spPr/>
    </dgm:pt>
    <dgm:pt modelId="{9F6B8F33-AC74-46ED-9201-89ECA4354EE6}" type="pres">
      <dgm:prSet presAssocID="{39F8F097-3B1C-4A17-BABC-874B85BECE61}" presName="parenttextcomposite" presStyleCnt="0"/>
      <dgm:spPr/>
    </dgm:pt>
    <dgm:pt modelId="{D9DD7BD6-3DB5-44F8-AA58-A22C6D97F3B1}" type="pres">
      <dgm:prSet presAssocID="{39F8F097-3B1C-4A17-BABC-874B85BECE61}" presName="parenttext" presStyleLbl="revTx" presStyleIdx="2" presStyleCnt="4">
        <dgm:presLayoutVars>
          <dgm:chMax/>
          <dgm:chPref val="2"/>
          <dgm:bulletEnabled val="1"/>
        </dgm:presLayoutVars>
      </dgm:prSet>
      <dgm:spPr/>
      <dgm:t>
        <a:bodyPr/>
        <a:lstStyle/>
        <a:p>
          <a:endParaRPr lang="es-MX"/>
        </a:p>
      </dgm:t>
    </dgm:pt>
    <dgm:pt modelId="{B86E34B0-491B-45E3-8E5E-A3D0DF99B573}" type="pres">
      <dgm:prSet presAssocID="{39F8F097-3B1C-4A17-BABC-874B85BECE61}" presName="parallelogramComposite" presStyleCnt="0"/>
      <dgm:spPr/>
    </dgm:pt>
    <dgm:pt modelId="{4390BB68-13BF-46DC-B26A-8599BCC01687}" type="pres">
      <dgm:prSet presAssocID="{39F8F097-3B1C-4A17-BABC-874B85BECE61}" presName="parallelogram1" presStyleLbl="alignNode1" presStyleIdx="14" presStyleCnt="28"/>
      <dgm:spPr/>
    </dgm:pt>
    <dgm:pt modelId="{F3059FE7-1C74-4788-B4B3-4353944479F1}" type="pres">
      <dgm:prSet presAssocID="{39F8F097-3B1C-4A17-BABC-874B85BECE61}" presName="parallelogram2" presStyleLbl="alignNode1" presStyleIdx="15" presStyleCnt="28"/>
      <dgm:spPr/>
    </dgm:pt>
    <dgm:pt modelId="{F8E9214E-D827-4C49-9E08-0DBB3E289E10}" type="pres">
      <dgm:prSet presAssocID="{39F8F097-3B1C-4A17-BABC-874B85BECE61}" presName="parallelogram3" presStyleLbl="alignNode1" presStyleIdx="16" presStyleCnt="28"/>
      <dgm:spPr/>
    </dgm:pt>
    <dgm:pt modelId="{8DC9D42F-93F4-4C14-8846-A2D5A77D1E81}" type="pres">
      <dgm:prSet presAssocID="{39F8F097-3B1C-4A17-BABC-874B85BECE61}" presName="parallelogram4" presStyleLbl="alignNode1" presStyleIdx="17" presStyleCnt="28"/>
      <dgm:spPr/>
    </dgm:pt>
    <dgm:pt modelId="{BAD79013-A4F0-4CCB-952B-1098D89A9C66}" type="pres">
      <dgm:prSet presAssocID="{39F8F097-3B1C-4A17-BABC-874B85BECE61}" presName="parallelogram5" presStyleLbl="alignNode1" presStyleIdx="18" presStyleCnt="28"/>
      <dgm:spPr/>
    </dgm:pt>
    <dgm:pt modelId="{AA41B5E3-4C4F-4137-864B-B478C56EADD9}" type="pres">
      <dgm:prSet presAssocID="{39F8F097-3B1C-4A17-BABC-874B85BECE61}" presName="parallelogram6" presStyleLbl="alignNode1" presStyleIdx="19" presStyleCnt="28"/>
      <dgm:spPr/>
    </dgm:pt>
    <dgm:pt modelId="{EE3D4268-0EAE-4AD3-99D9-D62BA3D823E0}" type="pres">
      <dgm:prSet presAssocID="{39F8F097-3B1C-4A17-BABC-874B85BECE61}" presName="parallelogram7" presStyleLbl="alignNode1" presStyleIdx="20" presStyleCnt="28"/>
      <dgm:spPr/>
    </dgm:pt>
    <dgm:pt modelId="{FE457838-DE81-4F28-8A29-749AC2F68E04}" type="pres">
      <dgm:prSet presAssocID="{32822A0C-A182-434B-9755-A79B78E76C3E}" presName="sibTrans" presStyleCnt="0"/>
      <dgm:spPr/>
    </dgm:pt>
    <dgm:pt modelId="{3B5D8FF3-EF32-4158-962A-AA6E125BC602}" type="pres">
      <dgm:prSet presAssocID="{9AF4B6AE-73BC-4AA4-B78C-02E047454E90}" presName="parenttextcomposite" presStyleCnt="0"/>
      <dgm:spPr/>
    </dgm:pt>
    <dgm:pt modelId="{A8887DF2-8C70-4BE6-9370-87A980874F6B}" type="pres">
      <dgm:prSet presAssocID="{9AF4B6AE-73BC-4AA4-B78C-02E047454E90}" presName="parenttext" presStyleLbl="revTx" presStyleIdx="3" presStyleCnt="4" custScaleY="137285">
        <dgm:presLayoutVars>
          <dgm:chMax/>
          <dgm:chPref val="2"/>
          <dgm:bulletEnabled val="1"/>
        </dgm:presLayoutVars>
      </dgm:prSet>
      <dgm:spPr/>
      <dgm:t>
        <a:bodyPr/>
        <a:lstStyle/>
        <a:p>
          <a:endParaRPr lang="es-MX"/>
        </a:p>
      </dgm:t>
    </dgm:pt>
    <dgm:pt modelId="{39CA54BE-D499-4632-B039-4B51B1F06A58}" type="pres">
      <dgm:prSet presAssocID="{9AF4B6AE-73BC-4AA4-B78C-02E047454E90}" presName="parallelogramComposite" presStyleCnt="0"/>
      <dgm:spPr/>
    </dgm:pt>
    <dgm:pt modelId="{C985286D-790A-4B5C-9892-381FA9551E63}" type="pres">
      <dgm:prSet presAssocID="{9AF4B6AE-73BC-4AA4-B78C-02E047454E90}" presName="parallelogram1" presStyleLbl="alignNode1" presStyleIdx="21" presStyleCnt="28"/>
      <dgm:spPr/>
    </dgm:pt>
    <dgm:pt modelId="{4B4FA111-281C-4AC0-88B4-C40E3B651F6C}" type="pres">
      <dgm:prSet presAssocID="{9AF4B6AE-73BC-4AA4-B78C-02E047454E90}" presName="parallelogram2" presStyleLbl="alignNode1" presStyleIdx="22" presStyleCnt="28"/>
      <dgm:spPr/>
    </dgm:pt>
    <dgm:pt modelId="{040E881B-3D2D-465E-A143-055CE749E29E}" type="pres">
      <dgm:prSet presAssocID="{9AF4B6AE-73BC-4AA4-B78C-02E047454E90}" presName="parallelogram3" presStyleLbl="alignNode1" presStyleIdx="23" presStyleCnt="28"/>
      <dgm:spPr/>
    </dgm:pt>
    <dgm:pt modelId="{1894FFEC-3E0C-4089-A836-E7B3D5BE44FA}" type="pres">
      <dgm:prSet presAssocID="{9AF4B6AE-73BC-4AA4-B78C-02E047454E90}" presName="parallelogram4" presStyleLbl="alignNode1" presStyleIdx="24" presStyleCnt="28"/>
      <dgm:spPr/>
    </dgm:pt>
    <dgm:pt modelId="{A8678FF7-547F-4C11-8DEB-67C4A49913DB}" type="pres">
      <dgm:prSet presAssocID="{9AF4B6AE-73BC-4AA4-B78C-02E047454E90}" presName="parallelogram5" presStyleLbl="alignNode1" presStyleIdx="25" presStyleCnt="28"/>
      <dgm:spPr/>
    </dgm:pt>
    <dgm:pt modelId="{DD034A94-4CD2-411C-946B-5F3105DD6AC2}" type="pres">
      <dgm:prSet presAssocID="{9AF4B6AE-73BC-4AA4-B78C-02E047454E90}" presName="parallelogram6" presStyleLbl="alignNode1" presStyleIdx="26" presStyleCnt="28"/>
      <dgm:spPr/>
    </dgm:pt>
    <dgm:pt modelId="{F9333082-901A-41BA-BB3B-E0E7D54016BB}" type="pres">
      <dgm:prSet presAssocID="{9AF4B6AE-73BC-4AA4-B78C-02E047454E90}" presName="parallelogram7" presStyleLbl="alignNode1" presStyleIdx="27" presStyleCnt="28"/>
      <dgm:spPr/>
    </dgm:pt>
  </dgm:ptLst>
  <dgm:cxnLst>
    <dgm:cxn modelId="{2BF8ADC6-5BEF-4759-85AB-5EE51F339AF8}" type="presOf" srcId="{5436AC56-9D63-4962-8D77-115BA0C592FD}" destId="{F2AB8DA3-59F6-4A1C-A8EE-B9CC06C36D20}" srcOrd="0" destOrd="0" presId="urn:microsoft.com/office/officeart/2008/layout/VerticalAccentList"/>
    <dgm:cxn modelId="{73308227-5431-487A-9ACD-2BF92116E231}" srcId="{87170A51-8978-4CCD-80C5-F34DE956C9D5}" destId="{39F8F097-3B1C-4A17-BABC-874B85BECE61}" srcOrd="2" destOrd="0" parTransId="{A921228E-E43F-4CBA-9204-1E6E4C2E2687}" sibTransId="{32822A0C-A182-434B-9755-A79B78E76C3E}"/>
    <dgm:cxn modelId="{D8796D8B-9A18-4363-B054-ABC6369F51DF}" type="presOf" srcId="{E0D91706-5283-42C1-ACF5-EC478609226D}" destId="{F71ECDD8-36DD-4AF4-B6CB-3CA558216DAF}" srcOrd="0" destOrd="0" presId="urn:microsoft.com/office/officeart/2008/layout/VerticalAccentList"/>
    <dgm:cxn modelId="{595D64A7-1AAE-402C-8639-A97385FD4CBB}" srcId="{87170A51-8978-4CCD-80C5-F34DE956C9D5}" destId="{5436AC56-9D63-4962-8D77-115BA0C592FD}" srcOrd="0" destOrd="0" parTransId="{48880ECB-1AC6-477B-9390-93A7E6DD274E}" sibTransId="{DBC029D1-9FC6-40B1-9E72-12AA2D2C1E4C}"/>
    <dgm:cxn modelId="{0FE29F6E-B42B-4858-AA8F-6E69964E1115}" type="presOf" srcId="{39F8F097-3B1C-4A17-BABC-874B85BECE61}" destId="{D9DD7BD6-3DB5-44F8-AA58-A22C6D97F3B1}" srcOrd="0" destOrd="0" presId="urn:microsoft.com/office/officeart/2008/layout/VerticalAccentList"/>
    <dgm:cxn modelId="{EFAD4C0F-DE48-4C63-9478-333A59D97A70}" srcId="{87170A51-8978-4CCD-80C5-F34DE956C9D5}" destId="{9AF4B6AE-73BC-4AA4-B78C-02E047454E90}" srcOrd="3" destOrd="0" parTransId="{477E7EA5-89A6-4E50-816B-A9DA748E163A}" sibTransId="{24F19574-C19D-4803-B98A-FAF6811C57EF}"/>
    <dgm:cxn modelId="{D2EEA440-80C6-4A35-B3C7-3C08DD858BB4}" srcId="{87170A51-8978-4CCD-80C5-F34DE956C9D5}" destId="{E0D91706-5283-42C1-ACF5-EC478609226D}" srcOrd="1" destOrd="0" parTransId="{DD5F8E07-99DE-4905-9626-639910EF4AF8}" sibTransId="{54BD6DF1-050E-4E29-899A-E55E3C7E0A01}"/>
    <dgm:cxn modelId="{7E8E2CA7-AA97-419A-9184-3EFF16D8BD08}" type="presOf" srcId="{87170A51-8978-4CCD-80C5-F34DE956C9D5}" destId="{35064AEA-BD62-48F2-8433-34AAD4307613}" srcOrd="0" destOrd="0" presId="urn:microsoft.com/office/officeart/2008/layout/VerticalAccentList"/>
    <dgm:cxn modelId="{0EFC25B1-5916-4C5F-935F-4DC8B06ED318}" type="presOf" srcId="{9AF4B6AE-73BC-4AA4-B78C-02E047454E90}" destId="{A8887DF2-8C70-4BE6-9370-87A980874F6B}" srcOrd="0" destOrd="0" presId="urn:microsoft.com/office/officeart/2008/layout/VerticalAccentList"/>
    <dgm:cxn modelId="{02A76AFD-8887-4F68-9881-876703FD0E78}" type="presParOf" srcId="{35064AEA-BD62-48F2-8433-34AAD4307613}" destId="{AFDF75EC-C6A3-49FE-9E39-ACA847252D35}" srcOrd="0" destOrd="0" presId="urn:microsoft.com/office/officeart/2008/layout/VerticalAccentList"/>
    <dgm:cxn modelId="{A8FB9FA5-65C7-4F46-99B5-E08CE1FD23ED}" type="presParOf" srcId="{AFDF75EC-C6A3-49FE-9E39-ACA847252D35}" destId="{F2AB8DA3-59F6-4A1C-A8EE-B9CC06C36D20}" srcOrd="0" destOrd="0" presId="urn:microsoft.com/office/officeart/2008/layout/VerticalAccentList"/>
    <dgm:cxn modelId="{2D15CD25-DA20-4A4C-91EB-A1D100936C0C}" type="presParOf" srcId="{35064AEA-BD62-48F2-8433-34AAD4307613}" destId="{C199370C-F57B-48A2-A163-F4F3E81267BC}" srcOrd="1" destOrd="0" presId="urn:microsoft.com/office/officeart/2008/layout/VerticalAccentList"/>
    <dgm:cxn modelId="{A5F24CF7-3865-4790-8E5C-0068F491DB95}" type="presParOf" srcId="{C199370C-F57B-48A2-A163-F4F3E81267BC}" destId="{D27FE5BC-901E-4A02-815A-195671292E11}" srcOrd="0" destOrd="0" presId="urn:microsoft.com/office/officeart/2008/layout/VerticalAccentList"/>
    <dgm:cxn modelId="{ED6DF736-03ED-4C4B-9447-D81FA4978E0A}" type="presParOf" srcId="{C199370C-F57B-48A2-A163-F4F3E81267BC}" destId="{366FACE8-F803-4571-A546-74074145BFC3}" srcOrd="1" destOrd="0" presId="urn:microsoft.com/office/officeart/2008/layout/VerticalAccentList"/>
    <dgm:cxn modelId="{53EC3BE3-8320-4518-BEF3-97675D63F333}" type="presParOf" srcId="{C199370C-F57B-48A2-A163-F4F3E81267BC}" destId="{43759CEF-6311-4A3B-97E0-5D7CB9399A5A}" srcOrd="2" destOrd="0" presId="urn:microsoft.com/office/officeart/2008/layout/VerticalAccentList"/>
    <dgm:cxn modelId="{59A6A8EE-1C82-4066-8DC2-4CCAD6A875BE}" type="presParOf" srcId="{C199370C-F57B-48A2-A163-F4F3E81267BC}" destId="{6497323B-227E-416A-ADB7-1CF7D5218EDE}" srcOrd="3" destOrd="0" presId="urn:microsoft.com/office/officeart/2008/layout/VerticalAccentList"/>
    <dgm:cxn modelId="{C0305212-E0D9-4F9D-B52E-45EC3E537015}" type="presParOf" srcId="{C199370C-F57B-48A2-A163-F4F3E81267BC}" destId="{CC596F7B-B963-4CD6-8E3B-4FB4E61EF53A}" srcOrd="4" destOrd="0" presId="urn:microsoft.com/office/officeart/2008/layout/VerticalAccentList"/>
    <dgm:cxn modelId="{EC186D55-6080-40BE-B5D6-6AED332A3296}" type="presParOf" srcId="{C199370C-F57B-48A2-A163-F4F3E81267BC}" destId="{381BB3BE-427A-4C61-80B3-3B3B0D0D4B05}" srcOrd="5" destOrd="0" presId="urn:microsoft.com/office/officeart/2008/layout/VerticalAccentList"/>
    <dgm:cxn modelId="{36796B94-8B14-488A-97A8-49D5AFCE7F89}" type="presParOf" srcId="{C199370C-F57B-48A2-A163-F4F3E81267BC}" destId="{63F59479-4E5C-46D0-8BE9-9F884D6FFD1E}" srcOrd="6" destOrd="0" presId="urn:microsoft.com/office/officeart/2008/layout/VerticalAccentList"/>
    <dgm:cxn modelId="{E2FE570B-D26C-4268-96F8-3952A1052BBC}" type="presParOf" srcId="{35064AEA-BD62-48F2-8433-34AAD4307613}" destId="{ACD594C8-8B6E-4DAE-ACB3-6D5F7DB2560F}" srcOrd="2" destOrd="0" presId="urn:microsoft.com/office/officeart/2008/layout/VerticalAccentList"/>
    <dgm:cxn modelId="{E502119E-6795-4CC1-AEF8-8478DABDD307}" type="presParOf" srcId="{35064AEA-BD62-48F2-8433-34AAD4307613}" destId="{97939836-D5E0-4635-B3C1-C7718875AECB}" srcOrd="3" destOrd="0" presId="urn:microsoft.com/office/officeart/2008/layout/VerticalAccentList"/>
    <dgm:cxn modelId="{BA00C7B6-7D80-4AEE-9AB3-FF8BCB1DCAD8}" type="presParOf" srcId="{97939836-D5E0-4635-B3C1-C7718875AECB}" destId="{F71ECDD8-36DD-4AF4-B6CB-3CA558216DAF}" srcOrd="0" destOrd="0" presId="urn:microsoft.com/office/officeart/2008/layout/VerticalAccentList"/>
    <dgm:cxn modelId="{75623645-1C56-4CE5-93AB-609E94410E3A}" type="presParOf" srcId="{35064AEA-BD62-48F2-8433-34AAD4307613}" destId="{25208E87-AEE3-4CD9-B909-37363623956A}" srcOrd="4" destOrd="0" presId="urn:microsoft.com/office/officeart/2008/layout/VerticalAccentList"/>
    <dgm:cxn modelId="{F5082918-3E41-4F66-BBA9-DEE3AB7BEFE2}" type="presParOf" srcId="{25208E87-AEE3-4CD9-B909-37363623956A}" destId="{8FBA29A5-9F92-404E-9674-9F668E44892C}" srcOrd="0" destOrd="0" presId="urn:microsoft.com/office/officeart/2008/layout/VerticalAccentList"/>
    <dgm:cxn modelId="{7BC40E0A-BD8D-4EDD-A1FF-E89F41EA9A9C}" type="presParOf" srcId="{25208E87-AEE3-4CD9-B909-37363623956A}" destId="{D198ACED-39A9-4ACE-B3CC-AC7F42ED9A6A}" srcOrd="1" destOrd="0" presId="urn:microsoft.com/office/officeart/2008/layout/VerticalAccentList"/>
    <dgm:cxn modelId="{141AEFB2-ED33-4BB2-87BF-7B7B7C1F20C8}" type="presParOf" srcId="{25208E87-AEE3-4CD9-B909-37363623956A}" destId="{44309CF9-2398-4184-B780-EE3A4F54D408}" srcOrd="2" destOrd="0" presId="urn:microsoft.com/office/officeart/2008/layout/VerticalAccentList"/>
    <dgm:cxn modelId="{26A0094B-3BE4-4744-90BF-E83FCE54A23B}" type="presParOf" srcId="{25208E87-AEE3-4CD9-B909-37363623956A}" destId="{5885A9DE-921C-4EBE-ACF8-B374232EA10E}" srcOrd="3" destOrd="0" presId="urn:microsoft.com/office/officeart/2008/layout/VerticalAccentList"/>
    <dgm:cxn modelId="{B68A4037-221F-41CC-BC71-DB0AF95E89A6}" type="presParOf" srcId="{25208E87-AEE3-4CD9-B909-37363623956A}" destId="{7316BA8A-A78E-46D2-9F10-B76BB87FDAC2}" srcOrd="4" destOrd="0" presId="urn:microsoft.com/office/officeart/2008/layout/VerticalAccentList"/>
    <dgm:cxn modelId="{8C0922F1-2D19-4B0D-929F-69FE3D9317CB}" type="presParOf" srcId="{25208E87-AEE3-4CD9-B909-37363623956A}" destId="{F64C0AF1-D8AE-4FAD-B37B-DCA39C11F316}" srcOrd="5" destOrd="0" presId="urn:microsoft.com/office/officeart/2008/layout/VerticalAccentList"/>
    <dgm:cxn modelId="{EFB9A47F-3B8B-47A6-8A83-81B9CFDCAE0C}" type="presParOf" srcId="{25208E87-AEE3-4CD9-B909-37363623956A}" destId="{EDB89004-7A96-494A-B24E-40D3E35E1331}" srcOrd="6" destOrd="0" presId="urn:microsoft.com/office/officeart/2008/layout/VerticalAccentList"/>
    <dgm:cxn modelId="{C895A923-76AE-4855-BD70-B4415433DAB7}" type="presParOf" srcId="{35064AEA-BD62-48F2-8433-34AAD4307613}" destId="{95FBEB14-54A6-494F-A629-C750EFB59204}" srcOrd="5" destOrd="0" presId="urn:microsoft.com/office/officeart/2008/layout/VerticalAccentList"/>
    <dgm:cxn modelId="{02113E87-1E3B-454A-9B03-DA24457B455C}" type="presParOf" srcId="{35064AEA-BD62-48F2-8433-34AAD4307613}" destId="{9F6B8F33-AC74-46ED-9201-89ECA4354EE6}" srcOrd="6" destOrd="0" presId="urn:microsoft.com/office/officeart/2008/layout/VerticalAccentList"/>
    <dgm:cxn modelId="{80D15752-8DC3-46A4-B753-A817B1C6196A}" type="presParOf" srcId="{9F6B8F33-AC74-46ED-9201-89ECA4354EE6}" destId="{D9DD7BD6-3DB5-44F8-AA58-A22C6D97F3B1}" srcOrd="0" destOrd="0" presId="urn:microsoft.com/office/officeart/2008/layout/VerticalAccentList"/>
    <dgm:cxn modelId="{22E327A3-689D-4D03-BF9C-55666EEF42B1}" type="presParOf" srcId="{35064AEA-BD62-48F2-8433-34AAD4307613}" destId="{B86E34B0-491B-45E3-8E5E-A3D0DF99B573}" srcOrd="7" destOrd="0" presId="urn:microsoft.com/office/officeart/2008/layout/VerticalAccentList"/>
    <dgm:cxn modelId="{6768547C-BFB4-4416-AD22-E6B2E0E3F824}" type="presParOf" srcId="{B86E34B0-491B-45E3-8E5E-A3D0DF99B573}" destId="{4390BB68-13BF-46DC-B26A-8599BCC01687}" srcOrd="0" destOrd="0" presId="urn:microsoft.com/office/officeart/2008/layout/VerticalAccentList"/>
    <dgm:cxn modelId="{C307BBDD-0893-4EC5-9AE0-B951A234F258}" type="presParOf" srcId="{B86E34B0-491B-45E3-8E5E-A3D0DF99B573}" destId="{F3059FE7-1C74-4788-B4B3-4353944479F1}" srcOrd="1" destOrd="0" presId="urn:microsoft.com/office/officeart/2008/layout/VerticalAccentList"/>
    <dgm:cxn modelId="{2B9A137E-285A-419D-B7D5-B595842D2721}" type="presParOf" srcId="{B86E34B0-491B-45E3-8E5E-A3D0DF99B573}" destId="{F8E9214E-D827-4C49-9E08-0DBB3E289E10}" srcOrd="2" destOrd="0" presId="urn:microsoft.com/office/officeart/2008/layout/VerticalAccentList"/>
    <dgm:cxn modelId="{1521BFFE-214C-4FC4-8047-C4C2A5DDF674}" type="presParOf" srcId="{B86E34B0-491B-45E3-8E5E-A3D0DF99B573}" destId="{8DC9D42F-93F4-4C14-8846-A2D5A77D1E81}" srcOrd="3" destOrd="0" presId="urn:microsoft.com/office/officeart/2008/layout/VerticalAccentList"/>
    <dgm:cxn modelId="{C6F3F81E-F46D-45D5-8643-BB80A6035248}" type="presParOf" srcId="{B86E34B0-491B-45E3-8E5E-A3D0DF99B573}" destId="{BAD79013-A4F0-4CCB-952B-1098D89A9C66}" srcOrd="4" destOrd="0" presId="urn:microsoft.com/office/officeart/2008/layout/VerticalAccentList"/>
    <dgm:cxn modelId="{87D5D978-EB1B-4FD3-B6BD-D8F20FF35835}" type="presParOf" srcId="{B86E34B0-491B-45E3-8E5E-A3D0DF99B573}" destId="{AA41B5E3-4C4F-4137-864B-B478C56EADD9}" srcOrd="5" destOrd="0" presId="urn:microsoft.com/office/officeart/2008/layout/VerticalAccentList"/>
    <dgm:cxn modelId="{09C0CA85-BD0C-474A-9DF3-7EC2A66D5130}" type="presParOf" srcId="{B86E34B0-491B-45E3-8E5E-A3D0DF99B573}" destId="{EE3D4268-0EAE-4AD3-99D9-D62BA3D823E0}" srcOrd="6" destOrd="0" presId="urn:microsoft.com/office/officeart/2008/layout/VerticalAccentList"/>
    <dgm:cxn modelId="{949431A1-23F4-4113-858A-85D07481B66C}" type="presParOf" srcId="{35064AEA-BD62-48F2-8433-34AAD4307613}" destId="{FE457838-DE81-4F28-8A29-749AC2F68E04}" srcOrd="8" destOrd="0" presId="urn:microsoft.com/office/officeart/2008/layout/VerticalAccentList"/>
    <dgm:cxn modelId="{05B681D0-B632-4625-AF98-F46CCCCB7F13}" type="presParOf" srcId="{35064AEA-BD62-48F2-8433-34AAD4307613}" destId="{3B5D8FF3-EF32-4158-962A-AA6E125BC602}" srcOrd="9" destOrd="0" presId="urn:microsoft.com/office/officeart/2008/layout/VerticalAccentList"/>
    <dgm:cxn modelId="{90C6E1B2-B00B-46EE-80D1-E0002C5A7E53}" type="presParOf" srcId="{3B5D8FF3-EF32-4158-962A-AA6E125BC602}" destId="{A8887DF2-8C70-4BE6-9370-87A980874F6B}" srcOrd="0" destOrd="0" presId="urn:microsoft.com/office/officeart/2008/layout/VerticalAccentList"/>
    <dgm:cxn modelId="{5A397264-F25D-4AFF-8F90-4BEB703A0382}" type="presParOf" srcId="{35064AEA-BD62-48F2-8433-34AAD4307613}" destId="{39CA54BE-D499-4632-B039-4B51B1F06A58}" srcOrd="10" destOrd="0" presId="urn:microsoft.com/office/officeart/2008/layout/VerticalAccentList"/>
    <dgm:cxn modelId="{73D9FCF8-8598-49DB-95AE-F8D4E1098F1C}" type="presParOf" srcId="{39CA54BE-D499-4632-B039-4B51B1F06A58}" destId="{C985286D-790A-4B5C-9892-381FA9551E63}" srcOrd="0" destOrd="0" presId="urn:microsoft.com/office/officeart/2008/layout/VerticalAccentList"/>
    <dgm:cxn modelId="{5CD26C58-08E2-4836-827C-7860F7E1C033}" type="presParOf" srcId="{39CA54BE-D499-4632-B039-4B51B1F06A58}" destId="{4B4FA111-281C-4AC0-88B4-C40E3B651F6C}" srcOrd="1" destOrd="0" presId="urn:microsoft.com/office/officeart/2008/layout/VerticalAccentList"/>
    <dgm:cxn modelId="{014C8A44-DFAA-486C-BAA8-6B14F20EFA07}" type="presParOf" srcId="{39CA54BE-D499-4632-B039-4B51B1F06A58}" destId="{040E881B-3D2D-465E-A143-055CE749E29E}" srcOrd="2" destOrd="0" presId="urn:microsoft.com/office/officeart/2008/layout/VerticalAccentList"/>
    <dgm:cxn modelId="{D0B389BA-6FA8-4569-9C44-075AD51A7CA8}" type="presParOf" srcId="{39CA54BE-D499-4632-B039-4B51B1F06A58}" destId="{1894FFEC-3E0C-4089-A836-E7B3D5BE44FA}" srcOrd="3" destOrd="0" presId="urn:microsoft.com/office/officeart/2008/layout/VerticalAccentList"/>
    <dgm:cxn modelId="{8C90947E-C568-4698-B986-785F2D955829}" type="presParOf" srcId="{39CA54BE-D499-4632-B039-4B51B1F06A58}" destId="{A8678FF7-547F-4C11-8DEB-67C4A49913DB}" srcOrd="4" destOrd="0" presId="urn:microsoft.com/office/officeart/2008/layout/VerticalAccentList"/>
    <dgm:cxn modelId="{06E08003-B4FA-4174-9457-526713134702}" type="presParOf" srcId="{39CA54BE-D499-4632-B039-4B51B1F06A58}" destId="{DD034A94-4CD2-411C-946B-5F3105DD6AC2}" srcOrd="5" destOrd="0" presId="urn:microsoft.com/office/officeart/2008/layout/VerticalAccentList"/>
    <dgm:cxn modelId="{0E4551CE-B152-42B0-A2A6-D82626DA316F}" type="presParOf" srcId="{39CA54BE-D499-4632-B039-4B51B1F06A58}" destId="{F9333082-901A-41BA-BB3B-E0E7D54016BB}"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C2B8A3-F545-4BA2-BF60-C22C01B63E0B}" type="doc">
      <dgm:prSet loTypeId="urn:microsoft.com/office/officeart/2005/8/layout/arrow6" loCatId="process" qsTypeId="urn:microsoft.com/office/officeart/2005/8/quickstyle/simple3" qsCatId="simple" csTypeId="urn:microsoft.com/office/officeart/2005/8/colors/accent1_2" csCatId="accent1" phldr="1"/>
      <dgm:spPr/>
      <dgm:t>
        <a:bodyPr/>
        <a:lstStyle/>
        <a:p>
          <a:endParaRPr lang="es-MX"/>
        </a:p>
      </dgm:t>
    </dgm:pt>
    <dgm:pt modelId="{F0C7F936-D1E2-444E-9C12-2085731C3F27}">
      <dgm:prSet phldrT="[Texto]" custT="1"/>
      <dgm:spPr/>
      <dgm:t>
        <a:bodyPr/>
        <a:lstStyle/>
        <a:p>
          <a:r>
            <a:rPr lang="es-MX" sz="1400" dirty="0" smtClean="0"/>
            <a:t>Los efectos directos del proyecto sobre el balance de pagos provienen de las transacciones con el exterior originadas al comprar o vender bienes o servicios directamente relacionados con el proyecto.</a:t>
          </a:r>
          <a:endParaRPr lang="es-MX" sz="1400" dirty="0"/>
        </a:p>
      </dgm:t>
    </dgm:pt>
    <dgm:pt modelId="{055D4D5B-F594-41AD-AF18-6F048C1F1401}" type="parTrans" cxnId="{47033B43-60DB-4314-9818-061958D39FB3}">
      <dgm:prSet/>
      <dgm:spPr/>
      <dgm:t>
        <a:bodyPr/>
        <a:lstStyle/>
        <a:p>
          <a:endParaRPr lang="es-MX" sz="1800"/>
        </a:p>
      </dgm:t>
    </dgm:pt>
    <dgm:pt modelId="{C884ACB6-5FBA-4508-A2C7-A321C12AD2D7}" type="sibTrans" cxnId="{47033B43-60DB-4314-9818-061958D39FB3}">
      <dgm:prSet/>
      <dgm:spPr/>
      <dgm:t>
        <a:bodyPr/>
        <a:lstStyle/>
        <a:p>
          <a:endParaRPr lang="es-MX" sz="1800"/>
        </a:p>
      </dgm:t>
    </dgm:pt>
    <dgm:pt modelId="{5F611390-C008-4D09-8319-89F59BE4E42C}">
      <dgm:prSet phldrT="[Texto]" custT="1"/>
      <dgm:spPr/>
      <dgm:t>
        <a:bodyPr/>
        <a:lstStyle/>
        <a:p>
          <a:r>
            <a:rPr lang="es-MX" sz="1400" dirty="0" smtClean="0"/>
            <a:t>Los efectos indirectos provienen del componente de divisas de las demás transacciones que, como se ha explicado, se originan hacia atrás o hacia el origen y hacia adelante o hacia el destino del proyecto.</a:t>
          </a:r>
          <a:endParaRPr lang="es-MX" sz="1400" dirty="0"/>
        </a:p>
      </dgm:t>
    </dgm:pt>
    <dgm:pt modelId="{1733CE20-5A02-454F-B3AF-4DC72480D476}" type="parTrans" cxnId="{54EBD5FE-149F-4A20-B18F-0CAA6762D6B8}">
      <dgm:prSet/>
      <dgm:spPr/>
      <dgm:t>
        <a:bodyPr/>
        <a:lstStyle/>
        <a:p>
          <a:endParaRPr lang="es-MX" sz="1800"/>
        </a:p>
      </dgm:t>
    </dgm:pt>
    <dgm:pt modelId="{441B9BCE-0F7D-4719-A915-D1808B599A56}" type="sibTrans" cxnId="{54EBD5FE-149F-4A20-B18F-0CAA6762D6B8}">
      <dgm:prSet/>
      <dgm:spPr/>
      <dgm:t>
        <a:bodyPr/>
        <a:lstStyle/>
        <a:p>
          <a:endParaRPr lang="es-MX" sz="1800"/>
        </a:p>
      </dgm:t>
    </dgm:pt>
    <dgm:pt modelId="{91C98821-BE95-4CB6-95D6-9EE015F6548D}" type="pres">
      <dgm:prSet presAssocID="{64C2B8A3-F545-4BA2-BF60-C22C01B63E0B}" presName="compositeShape" presStyleCnt="0">
        <dgm:presLayoutVars>
          <dgm:chMax val="2"/>
          <dgm:dir/>
          <dgm:resizeHandles val="exact"/>
        </dgm:presLayoutVars>
      </dgm:prSet>
      <dgm:spPr/>
      <dgm:t>
        <a:bodyPr/>
        <a:lstStyle/>
        <a:p>
          <a:endParaRPr lang="es-MX"/>
        </a:p>
      </dgm:t>
    </dgm:pt>
    <dgm:pt modelId="{C26ED2A2-D278-4B49-892C-365EFC703F8B}" type="pres">
      <dgm:prSet presAssocID="{64C2B8A3-F545-4BA2-BF60-C22C01B63E0B}" presName="ribbon" presStyleLbl="node1" presStyleIdx="0" presStyleCnt="1"/>
      <dgm:spPr/>
    </dgm:pt>
    <dgm:pt modelId="{68705F2B-FA6A-49C6-9951-5258B0208B02}" type="pres">
      <dgm:prSet presAssocID="{64C2B8A3-F545-4BA2-BF60-C22C01B63E0B}" presName="leftArrowText" presStyleLbl="node1" presStyleIdx="0" presStyleCnt="1">
        <dgm:presLayoutVars>
          <dgm:chMax val="0"/>
          <dgm:bulletEnabled val="1"/>
        </dgm:presLayoutVars>
      </dgm:prSet>
      <dgm:spPr/>
      <dgm:t>
        <a:bodyPr/>
        <a:lstStyle/>
        <a:p>
          <a:endParaRPr lang="es-MX"/>
        </a:p>
      </dgm:t>
    </dgm:pt>
    <dgm:pt modelId="{20F772F4-66EC-4AD3-89F8-B862AEA49532}" type="pres">
      <dgm:prSet presAssocID="{64C2B8A3-F545-4BA2-BF60-C22C01B63E0B}" presName="rightArrowText" presStyleLbl="node1" presStyleIdx="0" presStyleCnt="1">
        <dgm:presLayoutVars>
          <dgm:chMax val="0"/>
          <dgm:bulletEnabled val="1"/>
        </dgm:presLayoutVars>
      </dgm:prSet>
      <dgm:spPr/>
      <dgm:t>
        <a:bodyPr/>
        <a:lstStyle/>
        <a:p>
          <a:endParaRPr lang="es-MX"/>
        </a:p>
      </dgm:t>
    </dgm:pt>
  </dgm:ptLst>
  <dgm:cxnLst>
    <dgm:cxn modelId="{2010C9BD-90CC-461D-AA99-C0E3691B7B26}" type="presOf" srcId="{F0C7F936-D1E2-444E-9C12-2085731C3F27}" destId="{68705F2B-FA6A-49C6-9951-5258B0208B02}" srcOrd="0" destOrd="0" presId="urn:microsoft.com/office/officeart/2005/8/layout/arrow6"/>
    <dgm:cxn modelId="{54EBD5FE-149F-4A20-B18F-0CAA6762D6B8}" srcId="{64C2B8A3-F545-4BA2-BF60-C22C01B63E0B}" destId="{5F611390-C008-4D09-8319-89F59BE4E42C}" srcOrd="1" destOrd="0" parTransId="{1733CE20-5A02-454F-B3AF-4DC72480D476}" sibTransId="{441B9BCE-0F7D-4719-A915-D1808B599A56}"/>
    <dgm:cxn modelId="{47033B43-60DB-4314-9818-061958D39FB3}" srcId="{64C2B8A3-F545-4BA2-BF60-C22C01B63E0B}" destId="{F0C7F936-D1E2-444E-9C12-2085731C3F27}" srcOrd="0" destOrd="0" parTransId="{055D4D5B-F594-41AD-AF18-6F048C1F1401}" sibTransId="{C884ACB6-5FBA-4508-A2C7-A321C12AD2D7}"/>
    <dgm:cxn modelId="{11D66C33-F235-4FC3-99DC-FB585016AF8F}" type="presOf" srcId="{64C2B8A3-F545-4BA2-BF60-C22C01B63E0B}" destId="{91C98821-BE95-4CB6-95D6-9EE015F6548D}" srcOrd="0" destOrd="0" presId="urn:microsoft.com/office/officeart/2005/8/layout/arrow6"/>
    <dgm:cxn modelId="{BEBC3330-F6B9-4344-86AD-C00A164663AC}" type="presOf" srcId="{5F611390-C008-4D09-8319-89F59BE4E42C}" destId="{20F772F4-66EC-4AD3-89F8-B862AEA49532}" srcOrd="0" destOrd="0" presId="urn:microsoft.com/office/officeart/2005/8/layout/arrow6"/>
    <dgm:cxn modelId="{83FB8C1B-56DB-4D21-9B00-13DEE7B1C916}" type="presParOf" srcId="{91C98821-BE95-4CB6-95D6-9EE015F6548D}" destId="{C26ED2A2-D278-4B49-892C-365EFC703F8B}" srcOrd="0" destOrd="0" presId="urn:microsoft.com/office/officeart/2005/8/layout/arrow6"/>
    <dgm:cxn modelId="{DB26AD10-4368-46F1-B3A1-5CB3D25CEAFF}" type="presParOf" srcId="{91C98821-BE95-4CB6-95D6-9EE015F6548D}" destId="{68705F2B-FA6A-49C6-9951-5258B0208B02}" srcOrd="1" destOrd="0" presId="urn:microsoft.com/office/officeart/2005/8/layout/arrow6"/>
    <dgm:cxn modelId="{5851045E-A260-415A-9E26-E784E2E37F77}" type="presParOf" srcId="{91C98821-BE95-4CB6-95D6-9EE015F6548D}" destId="{20F772F4-66EC-4AD3-89F8-B862AEA4953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5BBD7EF-4A0E-4EFA-AB1A-65AB7CF0B2BE}"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MX"/>
        </a:p>
      </dgm:t>
    </dgm:pt>
    <dgm:pt modelId="{09F14FFE-3018-4E93-AB51-BC25C985C398}">
      <dgm:prSet phldrT="[Texto]" custT="1"/>
      <dgm:spPr/>
      <dgm:t>
        <a:bodyPr/>
        <a:lstStyle/>
        <a:p>
          <a:r>
            <a:rPr lang="es-MX" sz="3200" b="0" dirty="0" smtClean="0"/>
            <a:t>(+) Efectos Directos</a:t>
          </a:r>
          <a:endParaRPr lang="es-MX" sz="3200" b="0" dirty="0"/>
        </a:p>
      </dgm:t>
    </dgm:pt>
    <dgm:pt modelId="{E7B9266F-BED3-49E4-BE2B-74924C0E90EB}" type="parTrans" cxnId="{6EFE58A8-34FE-4B38-8915-FAD0A5FC853E}">
      <dgm:prSet/>
      <dgm:spPr/>
      <dgm:t>
        <a:bodyPr/>
        <a:lstStyle/>
        <a:p>
          <a:endParaRPr lang="es-MX" sz="1200"/>
        </a:p>
      </dgm:t>
    </dgm:pt>
    <dgm:pt modelId="{6D0602B9-16D3-40C3-B184-07E57A5A2F7B}" type="sibTrans" cxnId="{6EFE58A8-34FE-4B38-8915-FAD0A5FC853E}">
      <dgm:prSet/>
      <dgm:spPr/>
      <dgm:t>
        <a:bodyPr/>
        <a:lstStyle/>
        <a:p>
          <a:endParaRPr lang="es-MX" sz="1200"/>
        </a:p>
      </dgm:t>
    </dgm:pt>
    <dgm:pt modelId="{6B41E605-9F92-4040-B06E-29278FC3A03D}">
      <dgm:prSet phldrT="[Texto]" custT="1"/>
      <dgm:spPr/>
      <dgm:t>
        <a:bodyPr/>
        <a:lstStyle/>
        <a:p>
          <a:r>
            <a:rPr lang="es-MX" sz="1800" dirty="0" smtClean="0"/>
            <a:t>En el cálculo de los efectos directos sobre el balance de pagos, se considerarán los efectos positivos originados por la posible sustitución de importaciones y </a:t>
          </a:r>
          <a:endParaRPr lang="es-MX" sz="1800" dirty="0"/>
        </a:p>
      </dgm:t>
    </dgm:pt>
    <dgm:pt modelId="{B78E0186-8919-4DE8-8444-7E8A037AD2FF}" type="parTrans" cxnId="{84FCDD51-BCF7-47A9-8F9F-AE27EE2FBF14}">
      <dgm:prSet/>
      <dgm:spPr/>
      <dgm:t>
        <a:bodyPr/>
        <a:lstStyle/>
        <a:p>
          <a:endParaRPr lang="es-MX" sz="1200"/>
        </a:p>
      </dgm:t>
    </dgm:pt>
    <dgm:pt modelId="{C879AC7B-0E16-456C-8C7B-8984122D4F1A}" type="sibTrans" cxnId="{84FCDD51-BCF7-47A9-8F9F-AE27EE2FBF14}">
      <dgm:prSet/>
      <dgm:spPr/>
      <dgm:t>
        <a:bodyPr/>
        <a:lstStyle/>
        <a:p>
          <a:endParaRPr lang="es-MX" sz="1200"/>
        </a:p>
      </dgm:t>
    </dgm:pt>
    <dgm:pt modelId="{E825A9D5-D170-47AF-A7E0-5EA24E4E8E6B}">
      <dgm:prSet phldrT="[Texto]" custT="1"/>
      <dgm:spPr/>
      <dgm:t>
        <a:bodyPr/>
        <a:lstStyle/>
        <a:p>
          <a:r>
            <a:rPr lang="es-MX" sz="3200" b="0" dirty="0" smtClean="0"/>
            <a:t>(-) Efectos Directos</a:t>
          </a:r>
          <a:endParaRPr lang="es-MX" sz="3200" b="0" dirty="0"/>
        </a:p>
      </dgm:t>
    </dgm:pt>
    <dgm:pt modelId="{6544FB2D-689F-42BB-B296-B1E5E8F020F7}" type="parTrans" cxnId="{B5C488BD-CD32-47D7-92AF-EE04138AD79B}">
      <dgm:prSet/>
      <dgm:spPr/>
      <dgm:t>
        <a:bodyPr/>
        <a:lstStyle/>
        <a:p>
          <a:endParaRPr lang="es-MX" sz="1200"/>
        </a:p>
      </dgm:t>
    </dgm:pt>
    <dgm:pt modelId="{6E02FD1E-1CB1-4177-8AA1-746CD567AD3D}" type="sibTrans" cxnId="{B5C488BD-CD32-47D7-92AF-EE04138AD79B}">
      <dgm:prSet/>
      <dgm:spPr/>
      <dgm:t>
        <a:bodyPr/>
        <a:lstStyle/>
        <a:p>
          <a:endParaRPr lang="es-MX" sz="1200"/>
        </a:p>
      </dgm:t>
    </dgm:pt>
    <dgm:pt modelId="{B2417746-1525-4BB4-A590-6DAEB302FC11}">
      <dgm:prSet phldrT="[Texto]" custT="1"/>
      <dgm:spPr/>
      <dgm:t>
        <a:bodyPr/>
        <a:lstStyle/>
        <a:p>
          <a:r>
            <a:rPr lang="es-MX" sz="1800" dirty="0" smtClean="0"/>
            <a:t>Los negativos que derivan primero de la instalación de la industria y después de la compara de materiales o servicios al exterior durante el funcionamiento de la empresa.</a:t>
          </a:r>
          <a:endParaRPr lang="es-MX" sz="1800" dirty="0"/>
        </a:p>
      </dgm:t>
    </dgm:pt>
    <dgm:pt modelId="{A09F7296-C7BE-4F21-A6AD-99B17CBFDDD8}" type="parTrans" cxnId="{1300A995-58F8-4317-806B-38EF64B5F8C5}">
      <dgm:prSet/>
      <dgm:spPr/>
      <dgm:t>
        <a:bodyPr/>
        <a:lstStyle/>
        <a:p>
          <a:endParaRPr lang="es-MX" sz="1200"/>
        </a:p>
      </dgm:t>
    </dgm:pt>
    <dgm:pt modelId="{8B57E7B3-C595-4BF7-B0FF-F891FE25E410}" type="sibTrans" cxnId="{1300A995-58F8-4317-806B-38EF64B5F8C5}">
      <dgm:prSet/>
      <dgm:spPr/>
      <dgm:t>
        <a:bodyPr/>
        <a:lstStyle/>
        <a:p>
          <a:endParaRPr lang="es-MX" sz="1200"/>
        </a:p>
      </dgm:t>
    </dgm:pt>
    <dgm:pt modelId="{CCD4C224-8861-4ACC-A547-5C1B78D6CD9C}" type="pres">
      <dgm:prSet presAssocID="{25BBD7EF-4A0E-4EFA-AB1A-65AB7CF0B2BE}" presName="Name0" presStyleCnt="0">
        <dgm:presLayoutVars>
          <dgm:dir/>
          <dgm:animLvl val="lvl"/>
          <dgm:resizeHandles/>
        </dgm:presLayoutVars>
      </dgm:prSet>
      <dgm:spPr/>
      <dgm:t>
        <a:bodyPr/>
        <a:lstStyle/>
        <a:p>
          <a:endParaRPr lang="es-MX"/>
        </a:p>
      </dgm:t>
    </dgm:pt>
    <dgm:pt modelId="{45FE7709-C4B1-427B-B47A-A36C3025DACA}" type="pres">
      <dgm:prSet presAssocID="{09F14FFE-3018-4E93-AB51-BC25C985C398}" presName="linNode" presStyleCnt="0"/>
      <dgm:spPr/>
    </dgm:pt>
    <dgm:pt modelId="{BF19916A-DF16-4A7D-947C-9D2F217193A4}" type="pres">
      <dgm:prSet presAssocID="{09F14FFE-3018-4E93-AB51-BC25C985C398}" presName="parentShp" presStyleLbl="node1" presStyleIdx="0" presStyleCnt="2">
        <dgm:presLayoutVars>
          <dgm:bulletEnabled val="1"/>
        </dgm:presLayoutVars>
      </dgm:prSet>
      <dgm:spPr/>
      <dgm:t>
        <a:bodyPr/>
        <a:lstStyle/>
        <a:p>
          <a:endParaRPr lang="es-MX"/>
        </a:p>
      </dgm:t>
    </dgm:pt>
    <dgm:pt modelId="{2E6F7471-27B5-4AF7-B306-E5329837EB74}" type="pres">
      <dgm:prSet presAssocID="{09F14FFE-3018-4E93-AB51-BC25C985C398}" presName="childShp" presStyleLbl="bgAccFollowNode1" presStyleIdx="0" presStyleCnt="2">
        <dgm:presLayoutVars>
          <dgm:bulletEnabled val="1"/>
        </dgm:presLayoutVars>
      </dgm:prSet>
      <dgm:spPr/>
      <dgm:t>
        <a:bodyPr/>
        <a:lstStyle/>
        <a:p>
          <a:endParaRPr lang="es-MX"/>
        </a:p>
      </dgm:t>
    </dgm:pt>
    <dgm:pt modelId="{08DEC42A-82B0-4E0C-97D2-BBEE68DE05DF}" type="pres">
      <dgm:prSet presAssocID="{6D0602B9-16D3-40C3-B184-07E57A5A2F7B}" presName="spacing" presStyleCnt="0"/>
      <dgm:spPr/>
    </dgm:pt>
    <dgm:pt modelId="{BE984676-FC1F-44D6-97E7-F58E60110EBC}" type="pres">
      <dgm:prSet presAssocID="{E825A9D5-D170-47AF-A7E0-5EA24E4E8E6B}" presName="linNode" presStyleCnt="0"/>
      <dgm:spPr/>
    </dgm:pt>
    <dgm:pt modelId="{6C9E8454-8EBA-46FE-AD1F-132BE06438A9}" type="pres">
      <dgm:prSet presAssocID="{E825A9D5-D170-47AF-A7E0-5EA24E4E8E6B}" presName="parentShp" presStyleLbl="node1" presStyleIdx="1" presStyleCnt="2">
        <dgm:presLayoutVars>
          <dgm:bulletEnabled val="1"/>
        </dgm:presLayoutVars>
      </dgm:prSet>
      <dgm:spPr/>
      <dgm:t>
        <a:bodyPr/>
        <a:lstStyle/>
        <a:p>
          <a:endParaRPr lang="es-MX"/>
        </a:p>
      </dgm:t>
    </dgm:pt>
    <dgm:pt modelId="{ABC30EFB-69B2-497B-AB9D-808171D527B4}" type="pres">
      <dgm:prSet presAssocID="{E825A9D5-D170-47AF-A7E0-5EA24E4E8E6B}" presName="childShp" presStyleLbl="bgAccFollowNode1" presStyleIdx="1" presStyleCnt="2">
        <dgm:presLayoutVars>
          <dgm:bulletEnabled val="1"/>
        </dgm:presLayoutVars>
      </dgm:prSet>
      <dgm:spPr/>
      <dgm:t>
        <a:bodyPr/>
        <a:lstStyle/>
        <a:p>
          <a:endParaRPr lang="es-MX"/>
        </a:p>
      </dgm:t>
    </dgm:pt>
  </dgm:ptLst>
  <dgm:cxnLst>
    <dgm:cxn modelId="{1300A995-58F8-4317-806B-38EF64B5F8C5}" srcId="{E825A9D5-D170-47AF-A7E0-5EA24E4E8E6B}" destId="{B2417746-1525-4BB4-A590-6DAEB302FC11}" srcOrd="0" destOrd="0" parTransId="{A09F7296-C7BE-4F21-A6AD-99B17CBFDDD8}" sibTransId="{8B57E7B3-C595-4BF7-B0FF-F891FE25E410}"/>
    <dgm:cxn modelId="{C513E8A5-1B15-4F37-9235-75EF392BC822}" type="presOf" srcId="{B2417746-1525-4BB4-A590-6DAEB302FC11}" destId="{ABC30EFB-69B2-497B-AB9D-808171D527B4}" srcOrd="0" destOrd="0" presId="urn:microsoft.com/office/officeart/2005/8/layout/vList6"/>
    <dgm:cxn modelId="{4649B049-87DD-4232-89FD-497402410C6A}" type="presOf" srcId="{6B41E605-9F92-4040-B06E-29278FC3A03D}" destId="{2E6F7471-27B5-4AF7-B306-E5329837EB74}" srcOrd="0" destOrd="0" presId="urn:microsoft.com/office/officeart/2005/8/layout/vList6"/>
    <dgm:cxn modelId="{E0E37FA9-A7C9-40DD-BCEA-8EF440944867}" type="presOf" srcId="{E825A9D5-D170-47AF-A7E0-5EA24E4E8E6B}" destId="{6C9E8454-8EBA-46FE-AD1F-132BE06438A9}" srcOrd="0" destOrd="0" presId="urn:microsoft.com/office/officeart/2005/8/layout/vList6"/>
    <dgm:cxn modelId="{84FCDD51-BCF7-47A9-8F9F-AE27EE2FBF14}" srcId="{09F14FFE-3018-4E93-AB51-BC25C985C398}" destId="{6B41E605-9F92-4040-B06E-29278FC3A03D}" srcOrd="0" destOrd="0" parTransId="{B78E0186-8919-4DE8-8444-7E8A037AD2FF}" sibTransId="{C879AC7B-0E16-456C-8C7B-8984122D4F1A}"/>
    <dgm:cxn modelId="{B1B6B62E-944D-4EDF-800F-C5BE0D87B48E}" type="presOf" srcId="{09F14FFE-3018-4E93-AB51-BC25C985C398}" destId="{BF19916A-DF16-4A7D-947C-9D2F217193A4}" srcOrd="0" destOrd="0" presId="urn:microsoft.com/office/officeart/2005/8/layout/vList6"/>
    <dgm:cxn modelId="{B5C488BD-CD32-47D7-92AF-EE04138AD79B}" srcId="{25BBD7EF-4A0E-4EFA-AB1A-65AB7CF0B2BE}" destId="{E825A9D5-D170-47AF-A7E0-5EA24E4E8E6B}" srcOrd="1" destOrd="0" parTransId="{6544FB2D-689F-42BB-B296-B1E5E8F020F7}" sibTransId="{6E02FD1E-1CB1-4177-8AA1-746CD567AD3D}"/>
    <dgm:cxn modelId="{B5419B42-4F2A-4D64-BEC5-065897D3CA1B}" type="presOf" srcId="{25BBD7EF-4A0E-4EFA-AB1A-65AB7CF0B2BE}" destId="{CCD4C224-8861-4ACC-A547-5C1B78D6CD9C}" srcOrd="0" destOrd="0" presId="urn:microsoft.com/office/officeart/2005/8/layout/vList6"/>
    <dgm:cxn modelId="{6EFE58A8-34FE-4B38-8915-FAD0A5FC853E}" srcId="{25BBD7EF-4A0E-4EFA-AB1A-65AB7CF0B2BE}" destId="{09F14FFE-3018-4E93-AB51-BC25C985C398}" srcOrd="0" destOrd="0" parTransId="{E7B9266F-BED3-49E4-BE2B-74924C0E90EB}" sibTransId="{6D0602B9-16D3-40C3-B184-07E57A5A2F7B}"/>
    <dgm:cxn modelId="{D05B69BF-775B-4BEC-949A-42D3953A8E02}" type="presParOf" srcId="{CCD4C224-8861-4ACC-A547-5C1B78D6CD9C}" destId="{45FE7709-C4B1-427B-B47A-A36C3025DACA}" srcOrd="0" destOrd="0" presId="urn:microsoft.com/office/officeart/2005/8/layout/vList6"/>
    <dgm:cxn modelId="{2CDB682A-BB12-4C5F-BB36-08A3F5942679}" type="presParOf" srcId="{45FE7709-C4B1-427B-B47A-A36C3025DACA}" destId="{BF19916A-DF16-4A7D-947C-9D2F217193A4}" srcOrd="0" destOrd="0" presId="urn:microsoft.com/office/officeart/2005/8/layout/vList6"/>
    <dgm:cxn modelId="{C8BE705C-70FB-42F2-9128-661C4E475485}" type="presParOf" srcId="{45FE7709-C4B1-427B-B47A-A36C3025DACA}" destId="{2E6F7471-27B5-4AF7-B306-E5329837EB74}" srcOrd="1" destOrd="0" presId="urn:microsoft.com/office/officeart/2005/8/layout/vList6"/>
    <dgm:cxn modelId="{E0003999-F1DE-4A3D-9885-7088541261EE}" type="presParOf" srcId="{CCD4C224-8861-4ACC-A547-5C1B78D6CD9C}" destId="{08DEC42A-82B0-4E0C-97D2-BBEE68DE05DF}" srcOrd="1" destOrd="0" presId="urn:microsoft.com/office/officeart/2005/8/layout/vList6"/>
    <dgm:cxn modelId="{77A179A9-437F-4D86-98D0-714786EC7BE8}" type="presParOf" srcId="{CCD4C224-8861-4ACC-A547-5C1B78D6CD9C}" destId="{BE984676-FC1F-44D6-97E7-F58E60110EBC}" srcOrd="2" destOrd="0" presId="urn:microsoft.com/office/officeart/2005/8/layout/vList6"/>
    <dgm:cxn modelId="{A2A45D10-7AE0-412A-A01D-29CE20966ADB}" type="presParOf" srcId="{BE984676-FC1F-44D6-97E7-F58E60110EBC}" destId="{6C9E8454-8EBA-46FE-AD1F-132BE06438A9}" srcOrd="0" destOrd="0" presId="urn:microsoft.com/office/officeart/2005/8/layout/vList6"/>
    <dgm:cxn modelId="{A2413E54-C149-4E24-AB1E-2EF010D6BD66}" type="presParOf" srcId="{BE984676-FC1F-44D6-97E7-F58E60110EBC}" destId="{ABC30EFB-69B2-497B-AB9D-808171D527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5B9E23-06C6-4F98-859B-E43C619B2970}" type="doc">
      <dgm:prSet loTypeId="urn:microsoft.com/office/officeart/2008/layout/VerticalAccentList" loCatId="list" qsTypeId="urn:microsoft.com/office/officeart/2005/8/quickstyle/simple4" qsCatId="simple" csTypeId="urn:microsoft.com/office/officeart/2005/8/colors/accent2_2" csCatId="accent2" phldr="1"/>
      <dgm:spPr/>
      <dgm:t>
        <a:bodyPr/>
        <a:lstStyle/>
        <a:p>
          <a:endParaRPr lang="es-MX"/>
        </a:p>
      </dgm:t>
    </dgm:pt>
    <dgm:pt modelId="{A6CA44D7-CC9D-4AC8-8F5C-1EA907903AF0}">
      <dgm:prSet phldrT="[Texto]"/>
      <dgm:spPr/>
      <dgm:t>
        <a:bodyPr/>
        <a:lstStyle/>
        <a:p>
          <a:r>
            <a:rPr lang="es-MX" dirty="0" smtClean="0"/>
            <a:t>Si se consideran los efectos indirectos, habrá que tener en cuenta</a:t>
          </a:r>
          <a:endParaRPr lang="es-MX" dirty="0"/>
        </a:p>
      </dgm:t>
    </dgm:pt>
    <dgm:pt modelId="{03F144A4-9C70-494D-92D1-15AABE38DD41}" type="parTrans" cxnId="{1CD91B5D-D414-46A8-8EF5-7701B1DB72FF}">
      <dgm:prSet/>
      <dgm:spPr/>
      <dgm:t>
        <a:bodyPr/>
        <a:lstStyle/>
        <a:p>
          <a:endParaRPr lang="es-MX"/>
        </a:p>
      </dgm:t>
    </dgm:pt>
    <dgm:pt modelId="{EEDEEC75-D707-44F5-BBBC-6841DE6CC5CF}" type="sibTrans" cxnId="{1CD91B5D-D414-46A8-8EF5-7701B1DB72FF}">
      <dgm:prSet/>
      <dgm:spPr/>
      <dgm:t>
        <a:bodyPr/>
        <a:lstStyle/>
        <a:p>
          <a:endParaRPr lang="es-MX"/>
        </a:p>
      </dgm:t>
    </dgm:pt>
    <dgm:pt modelId="{BE367E8B-CA9F-463D-B455-94E4C293237D}">
      <dgm:prSet phldrT="[Texto]"/>
      <dgm:spPr/>
      <dgm:t>
        <a:bodyPr/>
        <a:lstStyle/>
        <a:p>
          <a:r>
            <a:rPr lang="es-MX" dirty="0" smtClean="0"/>
            <a:t>Por ejemplo, que la satisfacción del aumento de la demanda de carbón provocada por la siderúrgica puede requerir inversiones adicionales</a:t>
          </a:r>
          <a:endParaRPr lang="es-MX" dirty="0"/>
        </a:p>
      </dgm:t>
    </dgm:pt>
    <dgm:pt modelId="{88D9AAC3-F07C-4C92-A9BD-349B10F876D9}" type="parTrans" cxnId="{F8AB51C3-21A8-4323-AD45-8895AB3A3475}">
      <dgm:prSet/>
      <dgm:spPr/>
      <dgm:t>
        <a:bodyPr/>
        <a:lstStyle/>
        <a:p>
          <a:endParaRPr lang="es-MX"/>
        </a:p>
      </dgm:t>
    </dgm:pt>
    <dgm:pt modelId="{72460C63-0B14-4CB4-BC36-314BCCBD6A97}" type="sibTrans" cxnId="{F8AB51C3-21A8-4323-AD45-8895AB3A3475}">
      <dgm:prSet/>
      <dgm:spPr/>
      <dgm:t>
        <a:bodyPr/>
        <a:lstStyle/>
        <a:p>
          <a:endParaRPr lang="es-MX"/>
        </a:p>
      </dgm:t>
    </dgm:pt>
    <dgm:pt modelId="{9E57BA99-6BC5-45EB-BD98-5216C0A597EC}">
      <dgm:prSet phldrT="[Texto]"/>
      <dgm:spPr/>
      <dgm:t>
        <a:bodyPr/>
        <a:lstStyle/>
        <a:p>
          <a:r>
            <a:rPr lang="es-MX" dirty="0" smtClean="0"/>
            <a:t>En las que habrá seguramente un componente de divisas, y que la producción misma del carbón nacional también requiere algún consumo de divisas.</a:t>
          </a:r>
          <a:endParaRPr lang="es-MX" dirty="0"/>
        </a:p>
      </dgm:t>
    </dgm:pt>
    <dgm:pt modelId="{7A3457CF-50BA-4C1D-BDC1-67D8D0229DA7}" type="parTrans" cxnId="{9500685B-5A80-459E-A4D8-B3CB20C58356}">
      <dgm:prSet/>
      <dgm:spPr/>
      <dgm:t>
        <a:bodyPr/>
        <a:lstStyle/>
        <a:p>
          <a:endParaRPr lang="es-MX"/>
        </a:p>
      </dgm:t>
    </dgm:pt>
    <dgm:pt modelId="{658123F8-135D-49DF-9959-0F4CD09135B0}" type="sibTrans" cxnId="{9500685B-5A80-459E-A4D8-B3CB20C58356}">
      <dgm:prSet/>
      <dgm:spPr/>
      <dgm:t>
        <a:bodyPr/>
        <a:lstStyle/>
        <a:p>
          <a:endParaRPr lang="es-MX"/>
        </a:p>
      </dgm:t>
    </dgm:pt>
    <dgm:pt modelId="{E0152402-1C9D-4476-84BD-70146B9A5E4D}">
      <dgm:prSet phldrT="[Texto]"/>
      <dgm:spPr/>
      <dgm:t>
        <a:bodyPr/>
        <a:lstStyle/>
        <a:p>
          <a:r>
            <a:rPr lang="es-MX" dirty="0" smtClean="0"/>
            <a:t>Similarmente, si se contaba con una producción, exportable de minerales de hierro, esta disminuirá y será necesario incluir esta disminución los efectos negativas indirectos.</a:t>
          </a:r>
          <a:endParaRPr lang="es-MX" dirty="0"/>
        </a:p>
      </dgm:t>
    </dgm:pt>
    <dgm:pt modelId="{D0C8B06D-8513-43A9-968F-8A972482ECDB}" type="parTrans" cxnId="{B5A516D2-EF57-423D-B7A1-690582602527}">
      <dgm:prSet/>
      <dgm:spPr/>
      <dgm:t>
        <a:bodyPr/>
        <a:lstStyle/>
        <a:p>
          <a:endParaRPr lang="es-MX"/>
        </a:p>
      </dgm:t>
    </dgm:pt>
    <dgm:pt modelId="{1958BFC3-248E-43FE-B7FC-988DFCEF18EC}" type="sibTrans" cxnId="{B5A516D2-EF57-423D-B7A1-690582602527}">
      <dgm:prSet/>
      <dgm:spPr/>
      <dgm:t>
        <a:bodyPr/>
        <a:lstStyle/>
        <a:p>
          <a:endParaRPr lang="es-MX"/>
        </a:p>
      </dgm:t>
    </dgm:pt>
    <dgm:pt modelId="{243A88CA-F48A-424A-9E63-D8DE4FF34B87}">
      <dgm:prSet phldrT="[Texto]" phldr="1"/>
      <dgm:spPr/>
      <dgm:t>
        <a:bodyPr/>
        <a:lstStyle/>
        <a:p>
          <a:endParaRPr lang="es-MX" dirty="0"/>
        </a:p>
      </dgm:t>
    </dgm:pt>
    <dgm:pt modelId="{DD062B96-8326-486B-B75F-0303AACC73E1}" type="sibTrans" cxnId="{B8495E95-3039-4991-A299-785967BF934A}">
      <dgm:prSet/>
      <dgm:spPr/>
      <dgm:t>
        <a:bodyPr/>
        <a:lstStyle/>
        <a:p>
          <a:endParaRPr lang="es-MX"/>
        </a:p>
      </dgm:t>
    </dgm:pt>
    <dgm:pt modelId="{5051215E-F4D5-49D5-AABC-1338769AFA56}" type="parTrans" cxnId="{B8495E95-3039-4991-A299-785967BF934A}">
      <dgm:prSet/>
      <dgm:spPr/>
      <dgm:t>
        <a:bodyPr/>
        <a:lstStyle/>
        <a:p>
          <a:endParaRPr lang="es-MX"/>
        </a:p>
      </dgm:t>
    </dgm:pt>
    <dgm:pt modelId="{C23B8718-2296-4C5C-BACA-04A4BA4F8419}">
      <dgm:prSet phldrT="[Texto]" phldr="1"/>
      <dgm:spPr/>
      <dgm:t>
        <a:bodyPr/>
        <a:lstStyle/>
        <a:p>
          <a:endParaRPr lang="es-MX" dirty="0"/>
        </a:p>
      </dgm:t>
    </dgm:pt>
    <dgm:pt modelId="{F2D1E154-DEF8-4A0C-8388-15A3423754ED}" type="sibTrans" cxnId="{6B319575-C5EE-4347-B0C6-9D56D34D4286}">
      <dgm:prSet/>
      <dgm:spPr/>
      <dgm:t>
        <a:bodyPr/>
        <a:lstStyle/>
        <a:p>
          <a:endParaRPr lang="es-MX"/>
        </a:p>
      </dgm:t>
    </dgm:pt>
    <dgm:pt modelId="{4D18D3F3-14F1-42B7-A476-78D4ADE7A5C0}" type="parTrans" cxnId="{6B319575-C5EE-4347-B0C6-9D56D34D4286}">
      <dgm:prSet/>
      <dgm:spPr/>
      <dgm:t>
        <a:bodyPr/>
        <a:lstStyle/>
        <a:p>
          <a:endParaRPr lang="es-MX"/>
        </a:p>
      </dgm:t>
    </dgm:pt>
    <dgm:pt modelId="{4EAFE201-61FA-4719-93EA-EBAD35EE7CDD}" type="pres">
      <dgm:prSet presAssocID="{D35B9E23-06C6-4F98-859B-E43C619B2970}" presName="Name0" presStyleCnt="0">
        <dgm:presLayoutVars>
          <dgm:chMax/>
          <dgm:chPref/>
          <dgm:dir/>
        </dgm:presLayoutVars>
      </dgm:prSet>
      <dgm:spPr/>
      <dgm:t>
        <a:bodyPr/>
        <a:lstStyle/>
        <a:p>
          <a:endParaRPr lang="es-MX"/>
        </a:p>
      </dgm:t>
    </dgm:pt>
    <dgm:pt modelId="{1950F1BC-E3B9-45BE-B54C-CF4AB6E1151A}" type="pres">
      <dgm:prSet presAssocID="{A6CA44D7-CC9D-4AC8-8F5C-1EA907903AF0}" presName="parenttextcomposite" presStyleCnt="0"/>
      <dgm:spPr/>
    </dgm:pt>
    <dgm:pt modelId="{C2D2CF6E-7141-4992-8928-1CF238408B37}" type="pres">
      <dgm:prSet presAssocID="{A6CA44D7-CC9D-4AC8-8F5C-1EA907903AF0}" presName="parenttext" presStyleLbl="revTx" presStyleIdx="0" presStyleCnt="3">
        <dgm:presLayoutVars>
          <dgm:chMax/>
          <dgm:chPref val="2"/>
          <dgm:bulletEnabled val="1"/>
        </dgm:presLayoutVars>
      </dgm:prSet>
      <dgm:spPr/>
      <dgm:t>
        <a:bodyPr/>
        <a:lstStyle/>
        <a:p>
          <a:endParaRPr lang="es-MX"/>
        </a:p>
      </dgm:t>
    </dgm:pt>
    <dgm:pt modelId="{B901929F-09C2-4B7A-919E-5FDD0299B7C8}" type="pres">
      <dgm:prSet presAssocID="{A6CA44D7-CC9D-4AC8-8F5C-1EA907903AF0}" presName="composite" presStyleCnt="0"/>
      <dgm:spPr/>
    </dgm:pt>
    <dgm:pt modelId="{160E30E1-EE08-4C09-9DFC-A4EEAD654D80}" type="pres">
      <dgm:prSet presAssocID="{A6CA44D7-CC9D-4AC8-8F5C-1EA907903AF0}" presName="chevron1" presStyleLbl="alignNode1" presStyleIdx="0" presStyleCnt="21"/>
      <dgm:spPr/>
    </dgm:pt>
    <dgm:pt modelId="{F476B06A-E155-479C-AD35-B683ACD6F0A8}" type="pres">
      <dgm:prSet presAssocID="{A6CA44D7-CC9D-4AC8-8F5C-1EA907903AF0}" presName="chevron2" presStyleLbl="alignNode1" presStyleIdx="1" presStyleCnt="21"/>
      <dgm:spPr/>
    </dgm:pt>
    <dgm:pt modelId="{C819BD01-73C8-42A6-9F04-4E87C0795A40}" type="pres">
      <dgm:prSet presAssocID="{A6CA44D7-CC9D-4AC8-8F5C-1EA907903AF0}" presName="chevron3" presStyleLbl="alignNode1" presStyleIdx="2" presStyleCnt="21"/>
      <dgm:spPr/>
    </dgm:pt>
    <dgm:pt modelId="{9061C842-A082-4BE0-94C7-1C556ADA427C}" type="pres">
      <dgm:prSet presAssocID="{A6CA44D7-CC9D-4AC8-8F5C-1EA907903AF0}" presName="chevron4" presStyleLbl="alignNode1" presStyleIdx="3" presStyleCnt="21"/>
      <dgm:spPr/>
    </dgm:pt>
    <dgm:pt modelId="{2E962E6A-6ECF-47D4-920D-8016C6EB803F}" type="pres">
      <dgm:prSet presAssocID="{A6CA44D7-CC9D-4AC8-8F5C-1EA907903AF0}" presName="chevron5" presStyleLbl="alignNode1" presStyleIdx="4" presStyleCnt="21"/>
      <dgm:spPr/>
    </dgm:pt>
    <dgm:pt modelId="{40F6134D-6A62-49D0-AD0D-F0C4D62F8B0C}" type="pres">
      <dgm:prSet presAssocID="{A6CA44D7-CC9D-4AC8-8F5C-1EA907903AF0}" presName="chevron6" presStyleLbl="alignNode1" presStyleIdx="5" presStyleCnt="21"/>
      <dgm:spPr/>
    </dgm:pt>
    <dgm:pt modelId="{3B3F3DED-3BD1-4348-8CB2-2DA0439B6E1E}" type="pres">
      <dgm:prSet presAssocID="{A6CA44D7-CC9D-4AC8-8F5C-1EA907903AF0}" presName="chevron7" presStyleLbl="alignNode1" presStyleIdx="6" presStyleCnt="21"/>
      <dgm:spPr/>
    </dgm:pt>
    <dgm:pt modelId="{1090AB88-7423-4706-BAED-B6237E3C0921}" type="pres">
      <dgm:prSet presAssocID="{A6CA44D7-CC9D-4AC8-8F5C-1EA907903AF0}" presName="childtext" presStyleLbl="solidFgAcc1" presStyleIdx="0" presStyleCnt="3">
        <dgm:presLayoutVars>
          <dgm:chMax/>
          <dgm:chPref val="0"/>
          <dgm:bulletEnabled val="1"/>
        </dgm:presLayoutVars>
      </dgm:prSet>
      <dgm:spPr/>
      <dgm:t>
        <a:bodyPr/>
        <a:lstStyle/>
        <a:p>
          <a:endParaRPr lang="es-MX"/>
        </a:p>
      </dgm:t>
    </dgm:pt>
    <dgm:pt modelId="{44069A52-8049-4982-A8EC-B66425363C73}" type="pres">
      <dgm:prSet presAssocID="{EEDEEC75-D707-44F5-BBBC-6841DE6CC5CF}" presName="sibTrans" presStyleCnt="0"/>
      <dgm:spPr/>
    </dgm:pt>
    <dgm:pt modelId="{E42D4DFC-C330-41EA-AED8-7F26707BABE2}" type="pres">
      <dgm:prSet presAssocID="{C23B8718-2296-4C5C-BACA-04A4BA4F8419}" presName="parenttextcomposite" presStyleCnt="0"/>
      <dgm:spPr/>
    </dgm:pt>
    <dgm:pt modelId="{1C2A6829-EC93-4F0A-AD4D-004735F4DD68}" type="pres">
      <dgm:prSet presAssocID="{C23B8718-2296-4C5C-BACA-04A4BA4F8419}" presName="parenttext" presStyleLbl="revTx" presStyleIdx="1" presStyleCnt="3">
        <dgm:presLayoutVars>
          <dgm:chMax/>
          <dgm:chPref val="2"/>
          <dgm:bulletEnabled val="1"/>
        </dgm:presLayoutVars>
      </dgm:prSet>
      <dgm:spPr/>
      <dgm:t>
        <a:bodyPr/>
        <a:lstStyle/>
        <a:p>
          <a:endParaRPr lang="es-MX"/>
        </a:p>
      </dgm:t>
    </dgm:pt>
    <dgm:pt modelId="{B4F6D15D-74FF-471D-AB5B-6D22CC952B61}" type="pres">
      <dgm:prSet presAssocID="{C23B8718-2296-4C5C-BACA-04A4BA4F8419}" presName="composite" presStyleCnt="0"/>
      <dgm:spPr/>
    </dgm:pt>
    <dgm:pt modelId="{09961AB0-DCE1-4600-8C7A-9F9C11AD473E}" type="pres">
      <dgm:prSet presAssocID="{C23B8718-2296-4C5C-BACA-04A4BA4F8419}" presName="chevron1" presStyleLbl="alignNode1" presStyleIdx="7" presStyleCnt="21"/>
      <dgm:spPr/>
    </dgm:pt>
    <dgm:pt modelId="{B4C3D7FF-4B4F-4B34-A51F-2F311BEE852E}" type="pres">
      <dgm:prSet presAssocID="{C23B8718-2296-4C5C-BACA-04A4BA4F8419}" presName="chevron2" presStyleLbl="alignNode1" presStyleIdx="8" presStyleCnt="21"/>
      <dgm:spPr/>
    </dgm:pt>
    <dgm:pt modelId="{FAF83801-A4DB-4913-9386-2D79DC20792B}" type="pres">
      <dgm:prSet presAssocID="{C23B8718-2296-4C5C-BACA-04A4BA4F8419}" presName="chevron3" presStyleLbl="alignNode1" presStyleIdx="9" presStyleCnt="21"/>
      <dgm:spPr/>
    </dgm:pt>
    <dgm:pt modelId="{2E4C8470-17B8-4DBC-9ED3-29264804ADB5}" type="pres">
      <dgm:prSet presAssocID="{C23B8718-2296-4C5C-BACA-04A4BA4F8419}" presName="chevron4" presStyleLbl="alignNode1" presStyleIdx="10" presStyleCnt="21"/>
      <dgm:spPr/>
    </dgm:pt>
    <dgm:pt modelId="{5CBBB4B9-7E9B-48E8-A0F9-553DC6F38D25}" type="pres">
      <dgm:prSet presAssocID="{C23B8718-2296-4C5C-BACA-04A4BA4F8419}" presName="chevron5" presStyleLbl="alignNode1" presStyleIdx="11" presStyleCnt="21"/>
      <dgm:spPr/>
    </dgm:pt>
    <dgm:pt modelId="{5F5C1369-E3E3-4D8F-82FC-6D7979F99CB6}" type="pres">
      <dgm:prSet presAssocID="{C23B8718-2296-4C5C-BACA-04A4BA4F8419}" presName="chevron6" presStyleLbl="alignNode1" presStyleIdx="12" presStyleCnt="21"/>
      <dgm:spPr/>
    </dgm:pt>
    <dgm:pt modelId="{1B2335AC-AD6B-490E-B103-DB102798D0BA}" type="pres">
      <dgm:prSet presAssocID="{C23B8718-2296-4C5C-BACA-04A4BA4F8419}" presName="chevron7" presStyleLbl="alignNode1" presStyleIdx="13" presStyleCnt="21"/>
      <dgm:spPr/>
    </dgm:pt>
    <dgm:pt modelId="{C879C3E1-B286-447E-9B44-3626781FD93D}" type="pres">
      <dgm:prSet presAssocID="{C23B8718-2296-4C5C-BACA-04A4BA4F8419}" presName="childtext" presStyleLbl="solidFgAcc1" presStyleIdx="1" presStyleCnt="3">
        <dgm:presLayoutVars>
          <dgm:chMax/>
          <dgm:chPref val="0"/>
          <dgm:bulletEnabled val="1"/>
        </dgm:presLayoutVars>
      </dgm:prSet>
      <dgm:spPr/>
      <dgm:t>
        <a:bodyPr/>
        <a:lstStyle/>
        <a:p>
          <a:endParaRPr lang="es-MX"/>
        </a:p>
      </dgm:t>
    </dgm:pt>
    <dgm:pt modelId="{7BF4A5B8-76C8-47F1-B7D8-17ED49BE98B3}" type="pres">
      <dgm:prSet presAssocID="{F2D1E154-DEF8-4A0C-8388-15A3423754ED}" presName="sibTrans" presStyleCnt="0"/>
      <dgm:spPr/>
    </dgm:pt>
    <dgm:pt modelId="{FF83EA75-365C-4E94-8BAE-58BC9130D550}" type="pres">
      <dgm:prSet presAssocID="{243A88CA-F48A-424A-9E63-D8DE4FF34B87}" presName="parenttextcomposite" presStyleCnt="0"/>
      <dgm:spPr/>
    </dgm:pt>
    <dgm:pt modelId="{9BC72B46-5FDE-46A5-9170-38C64D832099}" type="pres">
      <dgm:prSet presAssocID="{243A88CA-F48A-424A-9E63-D8DE4FF34B87}" presName="parenttext" presStyleLbl="revTx" presStyleIdx="2" presStyleCnt="3">
        <dgm:presLayoutVars>
          <dgm:chMax/>
          <dgm:chPref val="2"/>
          <dgm:bulletEnabled val="1"/>
        </dgm:presLayoutVars>
      </dgm:prSet>
      <dgm:spPr/>
      <dgm:t>
        <a:bodyPr/>
        <a:lstStyle/>
        <a:p>
          <a:endParaRPr lang="es-MX"/>
        </a:p>
      </dgm:t>
    </dgm:pt>
    <dgm:pt modelId="{83852255-CB62-4C7D-BE71-89F92CDBDDFD}" type="pres">
      <dgm:prSet presAssocID="{243A88CA-F48A-424A-9E63-D8DE4FF34B87}" presName="composite" presStyleCnt="0"/>
      <dgm:spPr/>
    </dgm:pt>
    <dgm:pt modelId="{A2938CF4-0F2B-4A4D-B26E-C023D878172C}" type="pres">
      <dgm:prSet presAssocID="{243A88CA-F48A-424A-9E63-D8DE4FF34B87}" presName="chevron1" presStyleLbl="alignNode1" presStyleIdx="14" presStyleCnt="21"/>
      <dgm:spPr/>
    </dgm:pt>
    <dgm:pt modelId="{C7B1F344-DA63-415D-B2F3-DA9ABEB0231C}" type="pres">
      <dgm:prSet presAssocID="{243A88CA-F48A-424A-9E63-D8DE4FF34B87}" presName="chevron2" presStyleLbl="alignNode1" presStyleIdx="15" presStyleCnt="21"/>
      <dgm:spPr/>
    </dgm:pt>
    <dgm:pt modelId="{DEA63B78-76A6-4FD9-95CB-9E1025CF92B8}" type="pres">
      <dgm:prSet presAssocID="{243A88CA-F48A-424A-9E63-D8DE4FF34B87}" presName="chevron3" presStyleLbl="alignNode1" presStyleIdx="16" presStyleCnt="21"/>
      <dgm:spPr/>
    </dgm:pt>
    <dgm:pt modelId="{7A701801-BBF7-447F-8B1E-196CE2E003D4}" type="pres">
      <dgm:prSet presAssocID="{243A88CA-F48A-424A-9E63-D8DE4FF34B87}" presName="chevron4" presStyleLbl="alignNode1" presStyleIdx="17" presStyleCnt="21"/>
      <dgm:spPr/>
    </dgm:pt>
    <dgm:pt modelId="{1A5DEE0B-0D98-499A-960A-E5ECF4FABE23}" type="pres">
      <dgm:prSet presAssocID="{243A88CA-F48A-424A-9E63-D8DE4FF34B87}" presName="chevron5" presStyleLbl="alignNode1" presStyleIdx="18" presStyleCnt="21"/>
      <dgm:spPr/>
    </dgm:pt>
    <dgm:pt modelId="{BB12781C-35C5-4048-AE4E-BB7DAA3B96D7}" type="pres">
      <dgm:prSet presAssocID="{243A88CA-F48A-424A-9E63-D8DE4FF34B87}" presName="chevron6" presStyleLbl="alignNode1" presStyleIdx="19" presStyleCnt="21"/>
      <dgm:spPr/>
    </dgm:pt>
    <dgm:pt modelId="{A43B3588-7C0A-4A1D-8DC5-C2789C2D2294}" type="pres">
      <dgm:prSet presAssocID="{243A88CA-F48A-424A-9E63-D8DE4FF34B87}" presName="chevron7" presStyleLbl="alignNode1" presStyleIdx="20" presStyleCnt="21"/>
      <dgm:spPr/>
    </dgm:pt>
    <dgm:pt modelId="{D3C860FD-3BFF-4AAF-BDE2-AA8EB1D8FF13}" type="pres">
      <dgm:prSet presAssocID="{243A88CA-F48A-424A-9E63-D8DE4FF34B87}" presName="childtext" presStyleLbl="solidFgAcc1" presStyleIdx="2" presStyleCnt="3">
        <dgm:presLayoutVars>
          <dgm:chMax/>
          <dgm:chPref val="0"/>
          <dgm:bulletEnabled val="1"/>
        </dgm:presLayoutVars>
      </dgm:prSet>
      <dgm:spPr/>
      <dgm:t>
        <a:bodyPr/>
        <a:lstStyle/>
        <a:p>
          <a:endParaRPr lang="es-MX"/>
        </a:p>
      </dgm:t>
    </dgm:pt>
  </dgm:ptLst>
  <dgm:cxnLst>
    <dgm:cxn modelId="{B5A516D2-EF57-423D-B7A1-690582602527}" srcId="{243A88CA-F48A-424A-9E63-D8DE4FF34B87}" destId="{E0152402-1C9D-4476-84BD-70146B9A5E4D}" srcOrd="0" destOrd="0" parTransId="{D0C8B06D-8513-43A9-968F-8A972482ECDB}" sibTransId="{1958BFC3-248E-43FE-B7FC-988DFCEF18EC}"/>
    <dgm:cxn modelId="{E2D884FA-0709-4C32-9241-3A19ED30F9DB}" type="presOf" srcId="{9E57BA99-6BC5-45EB-BD98-5216C0A597EC}" destId="{C879C3E1-B286-447E-9B44-3626781FD93D}" srcOrd="0" destOrd="0" presId="urn:microsoft.com/office/officeart/2008/layout/VerticalAccentList"/>
    <dgm:cxn modelId="{6B319575-C5EE-4347-B0C6-9D56D34D4286}" srcId="{D35B9E23-06C6-4F98-859B-E43C619B2970}" destId="{C23B8718-2296-4C5C-BACA-04A4BA4F8419}" srcOrd="1" destOrd="0" parTransId="{4D18D3F3-14F1-42B7-A476-78D4ADE7A5C0}" sibTransId="{F2D1E154-DEF8-4A0C-8388-15A3423754ED}"/>
    <dgm:cxn modelId="{CF6ED958-E4F9-4150-81C9-EE0A3EC0AA13}" type="presOf" srcId="{BE367E8B-CA9F-463D-B455-94E4C293237D}" destId="{1090AB88-7423-4706-BAED-B6237E3C0921}" srcOrd="0" destOrd="0" presId="urn:microsoft.com/office/officeart/2008/layout/VerticalAccentList"/>
    <dgm:cxn modelId="{B8495E95-3039-4991-A299-785967BF934A}" srcId="{D35B9E23-06C6-4F98-859B-E43C619B2970}" destId="{243A88CA-F48A-424A-9E63-D8DE4FF34B87}" srcOrd="2" destOrd="0" parTransId="{5051215E-F4D5-49D5-AABC-1338769AFA56}" sibTransId="{DD062B96-8326-486B-B75F-0303AACC73E1}"/>
    <dgm:cxn modelId="{4FD5E79A-9F0F-40F8-8F49-A28972178CB4}" type="presOf" srcId="{D35B9E23-06C6-4F98-859B-E43C619B2970}" destId="{4EAFE201-61FA-4719-93EA-EBAD35EE7CDD}" srcOrd="0" destOrd="0" presId="urn:microsoft.com/office/officeart/2008/layout/VerticalAccentList"/>
    <dgm:cxn modelId="{F8AB51C3-21A8-4323-AD45-8895AB3A3475}" srcId="{A6CA44D7-CC9D-4AC8-8F5C-1EA907903AF0}" destId="{BE367E8B-CA9F-463D-B455-94E4C293237D}" srcOrd="0" destOrd="0" parTransId="{88D9AAC3-F07C-4C92-A9BD-349B10F876D9}" sibTransId="{72460C63-0B14-4CB4-BC36-314BCCBD6A97}"/>
    <dgm:cxn modelId="{1CD91B5D-D414-46A8-8EF5-7701B1DB72FF}" srcId="{D35B9E23-06C6-4F98-859B-E43C619B2970}" destId="{A6CA44D7-CC9D-4AC8-8F5C-1EA907903AF0}" srcOrd="0" destOrd="0" parTransId="{03F144A4-9C70-494D-92D1-15AABE38DD41}" sibTransId="{EEDEEC75-D707-44F5-BBBC-6841DE6CC5CF}"/>
    <dgm:cxn modelId="{6BF18F6C-167C-4863-AF26-AA1A52C643A1}" type="presOf" srcId="{243A88CA-F48A-424A-9E63-D8DE4FF34B87}" destId="{9BC72B46-5FDE-46A5-9170-38C64D832099}" srcOrd="0" destOrd="0" presId="urn:microsoft.com/office/officeart/2008/layout/VerticalAccentList"/>
    <dgm:cxn modelId="{1FCF340C-3CAB-4F6E-AD87-3736D28EE59A}" type="presOf" srcId="{E0152402-1C9D-4476-84BD-70146B9A5E4D}" destId="{D3C860FD-3BFF-4AAF-BDE2-AA8EB1D8FF13}" srcOrd="0" destOrd="0" presId="urn:microsoft.com/office/officeart/2008/layout/VerticalAccentList"/>
    <dgm:cxn modelId="{02648AAF-A5CC-459A-9708-8D1D746F529D}" type="presOf" srcId="{A6CA44D7-CC9D-4AC8-8F5C-1EA907903AF0}" destId="{C2D2CF6E-7141-4992-8928-1CF238408B37}" srcOrd="0" destOrd="0" presId="urn:microsoft.com/office/officeart/2008/layout/VerticalAccentList"/>
    <dgm:cxn modelId="{7D2B20BA-4814-4159-B060-40F378358E7D}" type="presOf" srcId="{C23B8718-2296-4C5C-BACA-04A4BA4F8419}" destId="{1C2A6829-EC93-4F0A-AD4D-004735F4DD68}" srcOrd="0" destOrd="0" presId="urn:microsoft.com/office/officeart/2008/layout/VerticalAccentList"/>
    <dgm:cxn modelId="{9500685B-5A80-459E-A4D8-B3CB20C58356}" srcId="{C23B8718-2296-4C5C-BACA-04A4BA4F8419}" destId="{9E57BA99-6BC5-45EB-BD98-5216C0A597EC}" srcOrd="0" destOrd="0" parTransId="{7A3457CF-50BA-4C1D-BDC1-67D8D0229DA7}" sibTransId="{658123F8-135D-49DF-9959-0F4CD09135B0}"/>
    <dgm:cxn modelId="{EE046B2B-6129-43F9-8A14-6118391003DF}" type="presParOf" srcId="{4EAFE201-61FA-4719-93EA-EBAD35EE7CDD}" destId="{1950F1BC-E3B9-45BE-B54C-CF4AB6E1151A}" srcOrd="0" destOrd="0" presId="urn:microsoft.com/office/officeart/2008/layout/VerticalAccentList"/>
    <dgm:cxn modelId="{698723BD-7C49-409B-8556-270808D8D9F8}" type="presParOf" srcId="{1950F1BC-E3B9-45BE-B54C-CF4AB6E1151A}" destId="{C2D2CF6E-7141-4992-8928-1CF238408B37}" srcOrd="0" destOrd="0" presId="urn:microsoft.com/office/officeart/2008/layout/VerticalAccentList"/>
    <dgm:cxn modelId="{14812153-9355-47CC-B088-66B0638DC9C2}" type="presParOf" srcId="{4EAFE201-61FA-4719-93EA-EBAD35EE7CDD}" destId="{B901929F-09C2-4B7A-919E-5FDD0299B7C8}" srcOrd="1" destOrd="0" presId="urn:microsoft.com/office/officeart/2008/layout/VerticalAccentList"/>
    <dgm:cxn modelId="{C3D3FD5E-3CB2-4262-9D27-AD3236FD569A}" type="presParOf" srcId="{B901929F-09C2-4B7A-919E-5FDD0299B7C8}" destId="{160E30E1-EE08-4C09-9DFC-A4EEAD654D80}" srcOrd="0" destOrd="0" presId="urn:microsoft.com/office/officeart/2008/layout/VerticalAccentList"/>
    <dgm:cxn modelId="{F4F94129-5C4A-46CD-AE95-B20F98AC87DD}" type="presParOf" srcId="{B901929F-09C2-4B7A-919E-5FDD0299B7C8}" destId="{F476B06A-E155-479C-AD35-B683ACD6F0A8}" srcOrd="1" destOrd="0" presId="urn:microsoft.com/office/officeart/2008/layout/VerticalAccentList"/>
    <dgm:cxn modelId="{C0EBADF4-F644-4455-9BE3-3BE10E84A18E}" type="presParOf" srcId="{B901929F-09C2-4B7A-919E-5FDD0299B7C8}" destId="{C819BD01-73C8-42A6-9F04-4E87C0795A40}" srcOrd="2" destOrd="0" presId="urn:microsoft.com/office/officeart/2008/layout/VerticalAccentList"/>
    <dgm:cxn modelId="{22C6C6BA-3ECD-4267-B315-D4A4842F8697}" type="presParOf" srcId="{B901929F-09C2-4B7A-919E-5FDD0299B7C8}" destId="{9061C842-A082-4BE0-94C7-1C556ADA427C}" srcOrd="3" destOrd="0" presId="urn:microsoft.com/office/officeart/2008/layout/VerticalAccentList"/>
    <dgm:cxn modelId="{22A827F7-0244-45BA-934F-83CDCFB5A2BC}" type="presParOf" srcId="{B901929F-09C2-4B7A-919E-5FDD0299B7C8}" destId="{2E962E6A-6ECF-47D4-920D-8016C6EB803F}" srcOrd="4" destOrd="0" presId="urn:microsoft.com/office/officeart/2008/layout/VerticalAccentList"/>
    <dgm:cxn modelId="{E0B88E1A-1E20-4448-8FDA-84346EDF4730}" type="presParOf" srcId="{B901929F-09C2-4B7A-919E-5FDD0299B7C8}" destId="{40F6134D-6A62-49D0-AD0D-F0C4D62F8B0C}" srcOrd="5" destOrd="0" presId="urn:microsoft.com/office/officeart/2008/layout/VerticalAccentList"/>
    <dgm:cxn modelId="{919A30AC-E55B-4E0E-BE60-138581386EC9}" type="presParOf" srcId="{B901929F-09C2-4B7A-919E-5FDD0299B7C8}" destId="{3B3F3DED-3BD1-4348-8CB2-2DA0439B6E1E}" srcOrd="6" destOrd="0" presId="urn:microsoft.com/office/officeart/2008/layout/VerticalAccentList"/>
    <dgm:cxn modelId="{68BD293F-09AD-47B7-9949-D8BE63B2DF71}" type="presParOf" srcId="{B901929F-09C2-4B7A-919E-5FDD0299B7C8}" destId="{1090AB88-7423-4706-BAED-B6237E3C0921}" srcOrd="7" destOrd="0" presId="urn:microsoft.com/office/officeart/2008/layout/VerticalAccentList"/>
    <dgm:cxn modelId="{8E38B770-DA0B-4DD6-9168-E0362D8D14FE}" type="presParOf" srcId="{4EAFE201-61FA-4719-93EA-EBAD35EE7CDD}" destId="{44069A52-8049-4982-A8EC-B66425363C73}" srcOrd="2" destOrd="0" presId="urn:microsoft.com/office/officeart/2008/layout/VerticalAccentList"/>
    <dgm:cxn modelId="{2CAB1C94-FD51-4B2E-A6A1-C0DB18D1033A}" type="presParOf" srcId="{4EAFE201-61FA-4719-93EA-EBAD35EE7CDD}" destId="{E42D4DFC-C330-41EA-AED8-7F26707BABE2}" srcOrd="3" destOrd="0" presId="urn:microsoft.com/office/officeart/2008/layout/VerticalAccentList"/>
    <dgm:cxn modelId="{415821C6-BA44-4BE9-A784-6B255049A6EB}" type="presParOf" srcId="{E42D4DFC-C330-41EA-AED8-7F26707BABE2}" destId="{1C2A6829-EC93-4F0A-AD4D-004735F4DD68}" srcOrd="0" destOrd="0" presId="urn:microsoft.com/office/officeart/2008/layout/VerticalAccentList"/>
    <dgm:cxn modelId="{CACCD348-96C2-4136-8A86-D0A047C5E4EA}" type="presParOf" srcId="{4EAFE201-61FA-4719-93EA-EBAD35EE7CDD}" destId="{B4F6D15D-74FF-471D-AB5B-6D22CC952B61}" srcOrd="4" destOrd="0" presId="urn:microsoft.com/office/officeart/2008/layout/VerticalAccentList"/>
    <dgm:cxn modelId="{1184E64C-7DBE-4031-BBAA-E06F8FC6DC37}" type="presParOf" srcId="{B4F6D15D-74FF-471D-AB5B-6D22CC952B61}" destId="{09961AB0-DCE1-4600-8C7A-9F9C11AD473E}" srcOrd="0" destOrd="0" presId="urn:microsoft.com/office/officeart/2008/layout/VerticalAccentList"/>
    <dgm:cxn modelId="{CE1718AE-6AD6-425F-84F7-FD098CDE563F}" type="presParOf" srcId="{B4F6D15D-74FF-471D-AB5B-6D22CC952B61}" destId="{B4C3D7FF-4B4F-4B34-A51F-2F311BEE852E}" srcOrd="1" destOrd="0" presId="urn:microsoft.com/office/officeart/2008/layout/VerticalAccentList"/>
    <dgm:cxn modelId="{FCC5A2F1-04B9-4898-8818-DF34580EE53B}" type="presParOf" srcId="{B4F6D15D-74FF-471D-AB5B-6D22CC952B61}" destId="{FAF83801-A4DB-4913-9386-2D79DC20792B}" srcOrd="2" destOrd="0" presId="urn:microsoft.com/office/officeart/2008/layout/VerticalAccentList"/>
    <dgm:cxn modelId="{6DE8F036-4363-40C3-B043-1DFF384E791B}" type="presParOf" srcId="{B4F6D15D-74FF-471D-AB5B-6D22CC952B61}" destId="{2E4C8470-17B8-4DBC-9ED3-29264804ADB5}" srcOrd="3" destOrd="0" presId="urn:microsoft.com/office/officeart/2008/layout/VerticalAccentList"/>
    <dgm:cxn modelId="{6EC0E487-A94B-48BF-9635-26C1C76FCB2A}" type="presParOf" srcId="{B4F6D15D-74FF-471D-AB5B-6D22CC952B61}" destId="{5CBBB4B9-7E9B-48E8-A0F9-553DC6F38D25}" srcOrd="4" destOrd="0" presId="urn:microsoft.com/office/officeart/2008/layout/VerticalAccentList"/>
    <dgm:cxn modelId="{D39073CD-BC5D-45E9-AE5B-4ED3BF15120B}" type="presParOf" srcId="{B4F6D15D-74FF-471D-AB5B-6D22CC952B61}" destId="{5F5C1369-E3E3-4D8F-82FC-6D7979F99CB6}" srcOrd="5" destOrd="0" presId="urn:microsoft.com/office/officeart/2008/layout/VerticalAccentList"/>
    <dgm:cxn modelId="{78EC7F10-1FE5-4650-9A94-3F68363DE1AE}" type="presParOf" srcId="{B4F6D15D-74FF-471D-AB5B-6D22CC952B61}" destId="{1B2335AC-AD6B-490E-B103-DB102798D0BA}" srcOrd="6" destOrd="0" presId="urn:microsoft.com/office/officeart/2008/layout/VerticalAccentList"/>
    <dgm:cxn modelId="{6AF09340-6C71-404A-A7AD-A49F6F5D9049}" type="presParOf" srcId="{B4F6D15D-74FF-471D-AB5B-6D22CC952B61}" destId="{C879C3E1-B286-447E-9B44-3626781FD93D}" srcOrd="7" destOrd="0" presId="urn:microsoft.com/office/officeart/2008/layout/VerticalAccentList"/>
    <dgm:cxn modelId="{578DD7B9-A7E2-4C01-AAF7-32753C2E4E79}" type="presParOf" srcId="{4EAFE201-61FA-4719-93EA-EBAD35EE7CDD}" destId="{7BF4A5B8-76C8-47F1-B7D8-17ED49BE98B3}" srcOrd="5" destOrd="0" presId="urn:microsoft.com/office/officeart/2008/layout/VerticalAccentList"/>
    <dgm:cxn modelId="{320ED67B-D448-4DE5-9B5D-32046C9C424C}" type="presParOf" srcId="{4EAFE201-61FA-4719-93EA-EBAD35EE7CDD}" destId="{FF83EA75-365C-4E94-8BAE-58BC9130D550}" srcOrd="6" destOrd="0" presId="urn:microsoft.com/office/officeart/2008/layout/VerticalAccentList"/>
    <dgm:cxn modelId="{581F91FB-2CBD-43A2-951C-C5330B04A392}" type="presParOf" srcId="{FF83EA75-365C-4E94-8BAE-58BC9130D550}" destId="{9BC72B46-5FDE-46A5-9170-38C64D832099}" srcOrd="0" destOrd="0" presId="urn:microsoft.com/office/officeart/2008/layout/VerticalAccentList"/>
    <dgm:cxn modelId="{9D2D5FDB-F127-4210-BA38-F570E7026FC1}" type="presParOf" srcId="{4EAFE201-61FA-4719-93EA-EBAD35EE7CDD}" destId="{83852255-CB62-4C7D-BE71-89F92CDBDDFD}" srcOrd="7" destOrd="0" presId="urn:microsoft.com/office/officeart/2008/layout/VerticalAccentList"/>
    <dgm:cxn modelId="{E2976F6C-D97B-4BE8-8F7C-3070F6E8D813}" type="presParOf" srcId="{83852255-CB62-4C7D-BE71-89F92CDBDDFD}" destId="{A2938CF4-0F2B-4A4D-B26E-C023D878172C}" srcOrd="0" destOrd="0" presId="urn:microsoft.com/office/officeart/2008/layout/VerticalAccentList"/>
    <dgm:cxn modelId="{32880F53-77CA-4C0C-A4F5-8BCB0B79B9FC}" type="presParOf" srcId="{83852255-CB62-4C7D-BE71-89F92CDBDDFD}" destId="{C7B1F344-DA63-415D-B2F3-DA9ABEB0231C}" srcOrd="1" destOrd="0" presId="urn:microsoft.com/office/officeart/2008/layout/VerticalAccentList"/>
    <dgm:cxn modelId="{0F666ADE-90F1-4E19-B370-541008615AE6}" type="presParOf" srcId="{83852255-CB62-4C7D-BE71-89F92CDBDDFD}" destId="{DEA63B78-76A6-4FD9-95CB-9E1025CF92B8}" srcOrd="2" destOrd="0" presId="urn:microsoft.com/office/officeart/2008/layout/VerticalAccentList"/>
    <dgm:cxn modelId="{B03C1C2F-8F0A-42D1-BC41-75CFE4C760FE}" type="presParOf" srcId="{83852255-CB62-4C7D-BE71-89F92CDBDDFD}" destId="{7A701801-BBF7-447F-8B1E-196CE2E003D4}" srcOrd="3" destOrd="0" presId="urn:microsoft.com/office/officeart/2008/layout/VerticalAccentList"/>
    <dgm:cxn modelId="{90FFC8BA-5B3F-4278-9361-12AC1FFDB98D}" type="presParOf" srcId="{83852255-CB62-4C7D-BE71-89F92CDBDDFD}" destId="{1A5DEE0B-0D98-499A-960A-E5ECF4FABE23}" srcOrd="4" destOrd="0" presId="urn:microsoft.com/office/officeart/2008/layout/VerticalAccentList"/>
    <dgm:cxn modelId="{F2146546-CB1B-4BF0-BA70-F36C314DF703}" type="presParOf" srcId="{83852255-CB62-4C7D-BE71-89F92CDBDDFD}" destId="{BB12781C-35C5-4048-AE4E-BB7DAA3B96D7}" srcOrd="5" destOrd="0" presId="urn:microsoft.com/office/officeart/2008/layout/VerticalAccentList"/>
    <dgm:cxn modelId="{66F44CA8-F0F1-4CB2-A471-A86F03D70C0C}" type="presParOf" srcId="{83852255-CB62-4C7D-BE71-89F92CDBDDFD}" destId="{A43B3588-7C0A-4A1D-8DC5-C2789C2D2294}" srcOrd="6" destOrd="0" presId="urn:microsoft.com/office/officeart/2008/layout/VerticalAccentList"/>
    <dgm:cxn modelId="{B29E407F-5127-4097-B3CB-1B6FB95B5A05}" type="presParOf" srcId="{83852255-CB62-4C7D-BE71-89F92CDBDDFD}" destId="{D3C860FD-3BFF-4AAF-BDE2-AA8EB1D8FF13}"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F60C5ECC-CF4A-4EC5-AA6B-7801D8FB2A61}" type="doc">
      <dgm:prSet loTypeId="urn:microsoft.com/office/officeart/2005/8/layout/vProcess5" loCatId="process" qsTypeId="urn:microsoft.com/office/officeart/2005/8/quickstyle/3d1" qsCatId="3D" csTypeId="urn:microsoft.com/office/officeart/2005/8/colors/accent2_2" csCatId="accent2" phldr="1"/>
      <dgm:spPr/>
      <dgm:t>
        <a:bodyPr/>
        <a:lstStyle/>
        <a:p>
          <a:endParaRPr lang="es-MX"/>
        </a:p>
      </dgm:t>
    </dgm:pt>
    <dgm:pt modelId="{06723662-97D0-4DE6-8E7D-747F8F8F8049}">
      <dgm:prSet phldrT="[Texto]" custT="1"/>
      <dgm:spPr>
        <a:blipFill rotWithShape="1">
          <a:blip xmlns:r="http://schemas.openxmlformats.org/officeDocument/2006/relationships" r:embed="rId1"/>
          <a:stretch>
            <a:fillRect/>
          </a:stretch>
        </a:blipFill>
      </dgm:spPr>
      <dgm:t>
        <a:bodyPr/>
        <a:lstStyle/>
        <a:p>
          <a:r>
            <a:rPr lang="es-MX">
              <a:noFill/>
            </a:rPr>
            <a:t> </a:t>
          </a:r>
        </a:p>
      </dgm:t>
    </dgm:pt>
    <dgm:pt modelId="{099E19F3-D586-4954-B2FB-1F0B4B66C7C7}" type="parTrans" cxnId="{EDF0B8E9-1A9A-428A-A5C9-03A37494E0B7}">
      <dgm:prSet/>
      <dgm:spPr/>
      <dgm:t>
        <a:bodyPr/>
        <a:lstStyle/>
        <a:p>
          <a:pPr algn="ctr"/>
          <a:endParaRPr lang="es-MX" sz="2800">
            <a:solidFill>
              <a:schemeClr val="bg1"/>
            </a:solidFill>
          </a:endParaRPr>
        </a:p>
      </dgm:t>
    </dgm:pt>
    <dgm:pt modelId="{96480238-0A4F-4639-B9E5-38BE55E086B1}" type="sibTrans" cxnId="{EDF0B8E9-1A9A-428A-A5C9-03A37494E0B7}">
      <dgm:prSet custT="1"/>
      <dgm:spPr/>
      <dgm:t>
        <a:bodyPr/>
        <a:lstStyle/>
        <a:p>
          <a:pPr algn="ctr"/>
          <a:endParaRPr lang="es-MX" sz="3600">
            <a:solidFill>
              <a:schemeClr val="bg1"/>
            </a:solidFill>
          </a:endParaRPr>
        </a:p>
      </dgm:t>
    </dgm:pt>
    <dgm:pt modelId="{CE97953C-5BFA-4625-BF00-BD5184FCC04E}">
      <dgm:prSet phldrT="[Texto]" custT="1"/>
      <dgm:spPr/>
      <dgm:t>
        <a:bodyPr/>
        <a:lstStyle/>
        <a:p>
          <a:pPr algn="ctr"/>
          <a:r>
            <a:rPr lang="es-MX" sz="1800" smtClean="0"/>
            <a:t>2.- (Y – C) * FSA; (Y – C) * FA; = (FNE)</a:t>
          </a:r>
          <a:r>
            <a:rPr lang="es-MX" sz="1800" baseline="-25000" smtClean="0"/>
            <a:t>Act</a:t>
          </a:r>
          <a:endParaRPr lang="es-MX" sz="1800" dirty="0"/>
        </a:p>
      </dgm:t>
    </dgm:pt>
    <dgm:pt modelId="{B2772318-B618-4948-AC88-5BD7AF28F9D8}" type="parTrans" cxnId="{319873D0-B59C-4015-AE8D-0AB27C1D6523}">
      <dgm:prSet/>
      <dgm:spPr/>
      <dgm:t>
        <a:bodyPr/>
        <a:lstStyle/>
        <a:p>
          <a:pPr algn="ctr"/>
          <a:endParaRPr lang="es-MX" sz="2800">
            <a:solidFill>
              <a:schemeClr val="bg1"/>
            </a:solidFill>
          </a:endParaRPr>
        </a:p>
      </dgm:t>
    </dgm:pt>
    <dgm:pt modelId="{9880E1B4-B9B9-4DD0-86B5-3A511FBEC5CD}" type="sibTrans" cxnId="{319873D0-B59C-4015-AE8D-0AB27C1D6523}">
      <dgm:prSet custT="1"/>
      <dgm:spPr/>
      <dgm:t>
        <a:bodyPr/>
        <a:lstStyle/>
        <a:p>
          <a:pPr algn="ctr"/>
          <a:endParaRPr lang="es-MX" sz="3600">
            <a:solidFill>
              <a:schemeClr val="bg1"/>
            </a:solidFill>
          </a:endParaRPr>
        </a:p>
      </dgm:t>
    </dgm:pt>
    <dgm:pt modelId="{60C52B75-2FD3-434A-BA9A-A5532F7094F8}">
      <dgm:prSet phldrT="[Texto]" custT="1"/>
      <dgm:spPr>
        <a:blipFill rotWithShape="1">
          <a:blip xmlns:r="http://schemas.openxmlformats.org/officeDocument/2006/relationships" r:embed="rId2"/>
          <a:stretch>
            <a:fillRect/>
          </a:stretch>
        </a:blipFill>
      </dgm:spPr>
      <dgm:t>
        <a:bodyPr/>
        <a:lstStyle/>
        <a:p>
          <a:r>
            <a:rPr lang="es-MX">
              <a:noFill/>
            </a:rPr>
            <a:t> </a:t>
          </a:r>
        </a:p>
      </dgm:t>
    </dgm:pt>
    <dgm:pt modelId="{C3C7D363-4433-458F-8058-59FBBB056A0E}" type="parTrans" cxnId="{785258FB-5A1E-47FE-BADA-86C9E47EEBA8}">
      <dgm:prSet/>
      <dgm:spPr/>
      <dgm:t>
        <a:bodyPr/>
        <a:lstStyle/>
        <a:p>
          <a:pPr algn="ctr"/>
          <a:endParaRPr lang="es-MX" sz="2800">
            <a:solidFill>
              <a:schemeClr val="bg1"/>
            </a:solidFill>
          </a:endParaRPr>
        </a:p>
      </dgm:t>
    </dgm:pt>
    <dgm:pt modelId="{EDD32B68-A3B8-404F-B4E5-DC1484F5CE4F}" type="sibTrans" cxnId="{785258FB-5A1E-47FE-BADA-86C9E47EEBA8}">
      <dgm:prSet custT="1"/>
      <dgm:spPr/>
      <dgm:t>
        <a:bodyPr/>
        <a:lstStyle/>
        <a:p>
          <a:pPr algn="ctr"/>
          <a:endParaRPr lang="es-MX" sz="3600">
            <a:solidFill>
              <a:schemeClr val="bg1"/>
            </a:solidFill>
          </a:endParaRPr>
        </a:p>
      </dgm:t>
    </dgm:pt>
    <dgm:pt modelId="{CB92BC0E-E77D-4D6B-9FD5-E119ABE7E965}">
      <dgm:prSet phldrT="[Texto]" custT="1"/>
      <dgm:spPr/>
      <dgm:t>
        <a:bodyPr/>
        <a:lstStyle/>
        <a:p>
          <a:pPr algn="ctr"/>
          <a:r>
            <a:rPr lang="es-MX" sz="1800" smtClean="0"/>
            <a:t>4.- Y * FA = Serie de valores = (IBA)</a:t>
          </a:r>
          <a:r>
            <a:rPr lang="es-MX" sz="1800" baseline="-25000" smtClean="0"/>
            <a:t>Act</a:t>
          </a:r>
          <a:endParaRPr lang="es-MX" sz="1800" dirty="0"/>
        </a:p>
      </dgm:t>
    </dgm:pt>
    <dgm:pt modelId="{854A767D-4F18-4150-B909-F144FF5FD6D5}" type="parTrans" cxnId="{DC31F9EA-4646-4829-BA63-EAC09441C2DB}">
      <dgm:prSet/>
      <dgm:spPr/>
      <dgm:t>
        <a:bodyPr/>
        <a:lstStyle/>
        <a:p>
          <a:pPr algn="ctr"/>
          <a:endParaRPr lang="es-MX" sz="2800">
            <a:solidFill>
              <a:schemeClr val="bg1"/>
            </a:solidFill>
          </a:endParaRPr>
        </a:p>
      </dgm:t>
    </dgm:pt>
    <dgm:pt modelId="{6E72B8D9-6FF8-47E2-ABDC-81FF92BEF878}" type="sibTrans" cxnId="{DC31F9EA-4646-4829-BA63-EAC09441C2DB}">
      <dgm:prSet custT="1"/>
      <dgm:spPr/>
      <dgm:t>
        <a:bodyPr/>
        <a:lstStyle/>
        <a:p>
          <a:pPr algn="ctr"/>
          <a:endParaRPr lang="es-MX" sz="3600">
            <a:solidFill>
              <a:schemeClr val="bg1"/>
            </a:solidFill>
          </a:endParaRPr>
        </a:p>
      </dgm:t>
    </dgm:pt>
    <dgm:pt modelId="{FC61FA8D-B725-4ADD-91BB-A95116D37D4E}">
      <dgm:prSet phldrT="[Texto]" custT="1"/>
      <dgm:spPr/>
      <dgm:t>
        <a:bodyPr/>
        <a:lstStyle/>
        <a:p>
          <a:pPr algn="ctr"/>
          <a:r>
            <a:rPr lang="es-MX" sz="1800" smtClean="0"/>
            <a:t>5.- C * FA = Serie de valores = (Ins)</a:t>
          </a:r>
          <a:r>
            <a:rPr lang="es-MX" sz="1800" baseline="-25000" smtClean="0"/>
            <a:t>Act</a:t>
          </a:r>
          <a:endParaRPr lang="es-MX" sz="1800" dirty="0"/>
        </a:p>
      </dgm:t>
    </dgm:pt>
    <dgm:pt modelId="{EA3FA890-A0D7-4E20-B1B2-D6D26460942C}" type="parTrans" cxnId="{CAF21A02-A65F-46CB-9E39-59B18AE66FDB}">
      <dgm:prSet/>
      <dgm:spPr/>
      <dgm:t>
        <a:bodyPr/>
        <a:lstStyle/>
        <a:p>
          <a:pPr algn="ctr"/>
          <a:endParaRPr lang="es-MX" sz="2800">
            <a:solidFill>
              <a:schemeClr val="bg1"/>
            </a:solidFill>
          </a:endParaRPr>
        </a:p>
      </dgm:t>
    </dgm:pt>
    <dgm:pt modelId="{E8299669-76C0-4621-B197-F720F90A66EC}" type="sibTrans" cxnId="{CAF21A02-A65F-46CB-9E39-59B18AE66FDB}">
      <dgm:prSet/>
      <dgm:spPr/>
      <dgm:t>
        <a:bodyPr/>
        <a:lstStyle/>
        <a:p>
          <a:pPr algn="ctr"/>
          <a:endParaRPr lang="es-MX" sz="2800">
            <a:solidFill>
              <a:schemeClr val="bg1"/>
            </a:solidFill>
          </a:endParaRPr>
        </a:p>
      </dgm:t>
    </dgm:pt>
    <dgm:pt modelId="{EA872BD3-2B50-4F88-9A17-AEB4AC448139}" type="pres">
      <dgm:prSet presAssocID="{F60C5ECC-CF4A-4EC5-AA6B-7801D8FB2A61}" presName="outerComposite" presStyleCnt="0">
        <dgm:presLayoutVars>
          <dgm:chMax val="5"/>
          <dgm:dir/>
          <dgm:resizeHandles val="exact"/>
        </dgm:presLayoutVars>
      </dgm:prSet>
      <dgm:spPr/>
    </dgm:pt>
    <dgm:pt modelId="{4854DA69-A3E6-47A8-A816-675339132549}" type="pres">
      <dgm:prSet presAssocID="{F60C5ECC-CF4A-4EC5-AA6B-7801D8FB2A61}" presName="dummyMaxCanvas" presStyleCnt="0">
        <dgm:presLayoutVars/>
      </dgm:prSet>
      <dgm:spPr/>
    </dgm:pt>
    <dgm:pt modelId="{901671C1-8FBB-443F-919B-B1AF3362F11A}" type="pres">
      <dgm:prSet presAssocID="{F60C5ECC-CF4A-4EC5-AA6B-7801D8FB2A61}" presName="FiveNodes_1" presStyleLbl="node1" presStyleIdx="0" presStyleCnt="5">
        <dgm:presLayoutVars>
          <dgm:bulletEnabled val="1"/>
        </dgm:presLayoutVars>
      </dgm:prSet>
      <dgm:spPr/>
    </dgm:pt>
    <dgm:pt modelId="{806C716B-EE41-4DBC-B7FC-735F04B79FCE}" type="pres">
      <dgm:prSet presAssocID="{F60C5ECC-CF4A-4EC5-AA6B-7801D8FB2A61}" presName="FiveNodes_2" presStyleLbl="node1" presStyleIdx="1" presStyleCnt="5" custLinFactNeighborX="25" custLinFactNeighborY="3630">
        <dgm:presLayoutVars>
          <dgm:bulletEnabled val="1"/>
        </dgm:presLayoutVars>
      </dgm:prSet>
      <dgm:spPr/>
    </dgm:pt>
    <dgm:pt modelId="{04BE7F1D-DA54-4E99-A238-BF878BCE7A10}" type="pres">
      <dgm:prSet presAssocID="{F60C5ECC-CF4A-4EC5-AA6B-7801D8FB2A61}" presName="FiveNodes_3" presStyleLbl="node1" presStyleIdx="2" presStyleCnt="5">
        <dgm:presLayoutVars>
          <dgm:bulletEnabled val="1"/>
        </dgm:presLayoutVars>
      </dgm:prSet>
      <dgm:spPr/>
    </dgm:pt>
    <dgm:pt modelId="{30717AB2-041F-4DB8-AEE1-C8174C20A31F}" type="pres">
      <dgm:prSet presAssocID="{F60C5ECC-CF4A-4EC5-AA6B-7801D8FB2A61}" presName="FiveNodes_4" presStyleLbl="node1" presStyleIdx="3" presStyleCnt="5">
        <dgm:presLayoutVars>
          <dgm:bulletEnabled val="1"/>
        </dgm:presLayoutVars>
      </dgm:prSet>
      <dgm:spPr/>
    </dgm:pt>
    <dgm:pt modelId="{A5694D58-54DE-42F1-BC24-54A464DB6ACF}" type="pres">
      <dgm:prSet presAssocID="{F60C5ECC-CF4A-4EC5-AA6B-7801D8FB2A61}" presName="FiveNodes_5" presStyleLbl="node1" presStyleIdx="4" presStyleCnt="5">
        <dgm:presLayoutVars>
          <dgm:bulletEnabled val="1"/>
        </dgm:presLayoutVars>
      </dgm:prSet>
      <dgm:spPr/>
      <dgm:t>
        <a:bodyPr/>
        <a:lstStyle/>
        <a:p>
          <a:endParaRPr lang="es-MX"/>
        </a:p>
      </dgm:t>
    </dgm:pt>
    <dgm:pt modelId="{6D6B7041-D476-48FF-87D0-2E377426C851}" type="pres">
      <dgm:prSet presAssocID="{F60C5ECC-CF4A-4EC5-AA6B-7801D8FB2A61}" presName="FiveConn_1-2" presStyleLbl="fgAccFollowNode1" presStyleIdx="0" presStyleCnt="4">
        <dgm:presLayoutVars>
          <dgm:bulletEnabled val="1"/>
        </dgm:presLayoutVars>
      </dgm:prSet>
      <dgm:spPr/>
    </dgm:pt>
    <dgm:pt modelId="{D94C88BB-814A-4F81-9398-83432100E5C5}" type="pres">
      <dgm:prSet presAssocID="{F60C5ECC-CF4A-4EC5-AA6B-7801D8FB2A61}" presName="FiveConn_2-3" presStyleLbl="fgAccFollowNode1" presStyleIdx="1" presStyleCnt="4">
        <dgm:presLayoutVars>
          <dgm:bulletEnabled val="1"/>
        </dgm:presLayoutVars>
      </dgm:prSet>
      <dgm:spPr/>
    </dgm:pt>
    <dgm:pt modelId="{C76E8FC5-1750-48F4-A693-21F9D10B2E7B}" type="pres">
      <dgm:prSet presAssocID="{F60C5ECC-CF4A-4EC5-AA6B-7801D8FB2A61}" presName="FiveConn_3-4" presStyleLbl="fgAccFollowNode1" presStyleIdx="2" presStyleCnt="4">
        <dgm:presLayoutVars>
          <dgm:bulletEnabled val="1"/>
        </dgm:presLayoutVars>
      </dgm:prSet>
      <dgm:spPr/>
    </dgm:pt>
    <dgm:pt modelId="{F09E92CA-5103-482A-96F9-EE52D706942A}" type="pres">
      <dgm:prSet presAssocID="{F60C5ECC-CF4A-4EC5-AA6B-7801D8FB2A61}" presName="FiveConn_4-5" presStyleLbl="fgAccFollowNode1" presStyleIdx="3" presStyleCnt="4">
        <dgm:presLayoutVars>
          <dgm:bulletEnabled val="1"/>
        </dgm:presLayoutVars>
      </dgm:prSet>
      <dgm:spPr/>
    </dgm:pt>
    <dgm:pt modelId="{39076CAA-F391-40F2-9D97-8A34A5AF0B19}" type="pres">
      <dgm:prSet presAssocID="{F60C5ECC-CF4A-4EC5-AA6B-7801D8FB2A61}" presName="FiveNodes_1_text" presStyleLbl="node1" presStyleIdx="4" presStyleCnt="5">
        <dgm:presLayoutVars>
          <dgm:bulletEnabled val="1"/>
        </dgm:presLayoutVars>
      </dgm:prSet>
      <dgm:spPr/>
    </dgm:pt>
    <dgm:pt modelId="{23767999-D5EB-4F97-9947-E1A0FF3ACF38}" type="pres">
      <dgm:prSet presAssocID="{F60C5ECC-CF4A-4EC5-AA6B-7801D8FB2A61}" presName="FiveNodes_2_text" presStyleLbl="node1" presStyleIdx="4" presStyleCnt="5">
        <dgm:presLayoutVars>
          <dgm:bulletEnabled val="1"/>
        </dgm:presLayoutVars>
      </dgm:prSet>
      <dgm:spPr/>
    </dgm:pt>
    <dgm:pt modelId="{B8755278-063F-496A-A93D-E407996DC647}" type="pres">
      <dgm:prSet presAssocID="{F60C5ECC-CF4A-4EC5-AA6B-7801D8FB2A61}" presName="FiveNodes_3_text" presStyleLbl="node1" presStyleIdx="4" presStyleCnt="5">
        <dgm:presLayoutVars>
          <dgm:bulletEnabled val="1"/>
        </dgm:presLayoutVars>
      </dgm:prSet>
      <dgm:spPr/>
    </dgm:pt>
    <dgm:pt modelId="{745877BA-6A22-4C2A-9BF8-B9A82C53CAB6}" type="pres">
      <dgm:prSet presAssocID="{F60C5ECC-CF4A-4EC5-AA6B-7801D8FB2A61}" presName="FiveNodes_4_text" presStyleLbl="node1" presStyleIdx="4" presStyleCnt="5">
        <dgm:presLayoutVars>
          <dgm:bulletEnabled val="1"/>
        </dgm:presLayoutVars>
      </dgm:prSet>
      <dgm:spPr/>
    </dgm:pt>
    <dgm:pt modelId="{A7B6BF03-46D3-475B-9797-C4C70FE8A52D}" type="pres">
      <dgm:prSet presAssocID="{F60C5ECC-CF4A-4EC5-AA6B-7801D8FB2A61}" presName="FiveNodes_5_text" presStyleLbl="node1" presStyleIdx="4" presStyleCnt="5">
        <dgm:presLayoutVars>
          <dgm:bulletEnabled val="1"/>
        </dgm:presLayoutVars>
      </dgm:prSet>
      <dgm:spPr/>
      <dgm:t>
        <a:bodyPr/>
        <a:lstStyle/>
        <a:p>
          <a:endParaRPr lang="es-MX"/>
        </a:p>
      </dgm:t>
    </dgm:pt>
  </dgm:ptLst>
  <dgm:cxnLst>
    <dgm:cxn modelId="{94505BCA-331F-4308-819B-C87B5E56EB3B}" type="presOf" srcId="{CB92BC0E-E77D-4D6B-9FD5-E119ABE7E965}" destId="{745877BA-6A22-4C2A-9BF8-B9A82C53CAB6}" srcOrd="1" destOrd="0" presId="urn:microsoft.com/office/officeart/2005/8/layout/vProcess5"/>
    <dgm:cxn modelId="{36C3C282-F691-4B7F-BDC7-20E083EE7BCE}" type="presOf" srcId="{6E72B8D9-6FF8-47E2-ABDC-81FF92BEF878}" destId="{F09E92CA-5103-482A-96F9-EE52D706942A}" srcOrd="0" destOrd="0" presId="urn:microsoft.com/office/officeart/2005/8/layout/vProcess5"/>
    <dgm:cxn modelId="{3EA1BF1D-6A14-453B-8F0B-19C3D24AF0C2}" type="presOf" srcId="{06723662-97D0-4DE6-8E7D-747F8F8F8049}" destId="{901671C1-8FBB-443F-919B-B1AF3362F11A}" srcOrd="0" destOrd="0" presId="urn:microsoft.com/office/officeart/2005/8/layout/vProcess5"/>
    <dgm:cxn modelId="{71F9B141-DF0D-4832-A36C-0A1E2D2BFFE3}" type="presOf" srcId="{CE97953C-5BFA-4625-BF00-BD5184FCC04E}" destId="{806C716B-EE41-4DBC-B7FC-735F04B79FCE}" srcOrd="0" destOrd="0" presId="urn:microsoft.com/office/officeart/2005/8/layout/vProcess5"/>
    <dgm:cxn modelId="{B95909EC-00B7-4F71-859A-C6E37274994D}" type="presOf" srcId="{CE97953C-5BFA-4625-BF00-BD5184FCC04E}" destId="{23767999-D5EB-4F97-9947-E1A0FF3ACF38}" srcOrd="1" destOrd="0" presId="urn:microsoft.com/office/officeart/2005/8/layout/vProcess5"/>
    <dgm:cxn modelId="{F552EA69-7FDA-4B75-914E-5F5E73152F29}" type="presOf" srcId="{EDD32B68-A3B8-404F-B4E5-DC1484F5CE4F}" destId="{C76E8FC5-1750-48F4-A693-21F9D10B2E7B}" srcOrd="0" destOrd="0" presId="urn:microsoft.com/office/officeart/2005/8/layout/vProcess5"/>
    <dgm:cxn modelId="{101901C5-755E-4CB0-95A2-1351A9FF6042}" type="presOf" srcId="{F60C5ECC-CF4A-4EC5-AA6B-7801D8FB2A61}" destId="{EA872BD3-2B50-4F88-9A17-AEB4AC448139}" srcOrd="0" destOrd="0" presId="urn:microsoft.com/office/officeart/2005/8/layout/vProcess5"/>
    <dgm:cxn modelId="{C641B722-04EE-42E0-8447-FE99C8D0A573}" type="presOf" srcId="{FC61FA8D-B725-4ADD-91BB-A95116D37D4E}" destId="{A7B6BF03-46D3-475B-9797-C4C70FE8A52D}" srcOrd="1" destOrd="0" presId="urn:microsoft.com/office/officeart/2005/8/layout/vProcess5"/>
    <dgm:cxn modelId="{15E48E64-FC38-4ED3-945D-41B2E8506AFB}" type="presOf" srcId="{96480238-0A4F-4639-B9E5-38BE55E086B1}" destId="{6D6B7041-D476-48FF-87D0-2E377426C851}" srcOrd="0" destOrd="0" presId="urn:microsoft.com/office/officeart/2005/8/layout/vProcess5"/>
    <dgm:cxn modelId="{EDF0B8E9-1A9A-428A-A5C9-03A37494E0B7}" srcId="{F60C5ECC-CF4A-4EC5-AA6B-7801D8FB2A61}" destId="{06723662-97D0-4DE6-8E7D-747F8F8F8049}" srcOrd="0" destOrd="0" parTransId="{099E19F3-D586-4954-B2FB-1F0B4B66C7C7}" sibTransId="{96480238-0A4F-4639-B9E5-38BE55E086B1}"/>
    <dgm:cxn modelId="{785258FB-5A1E-47FE-BADA-86C9E47EEBA8}" srcId="{F60C5ECC-CF4A-4EC5-AA6B-7801D8FB2A61}" destId="{60C52B75-2FD3-434A-BA9A-A5532F7094F8}" srcOrd="2" destOrd="0" parTransId="{C3C7D363-4433-458F-8058-59FBBB056A0E}" sibTransId="{EDD32B68-A3B8-404F-B4E5-DC1484F5CE4F}"/>
    <dgm:cxn modelId="{CAF21A02-A65F-46CB-9E39-59B18AE66FDB}" srcId="{F60C5ECC-CF4A-4EC5-AA6B-7801D8FB2A61}" destId="{FC61FA8D-B725-4ADD-91BB-A95116D37D4E}" srcOrd="4" destOrd="0" parTransId="{EA3FA890-A0D7-4E20-B1B2-D6D26460942C}" sibTransId="{E8299669-76C0-4621-B197-F720F90A66EC}"/>
    <dgm:cxn modelId="{2BBA25D2-7B47-496D-9074-74BF50620084}" type="presOf" srcId="{9880E1B4-B9B9-4DD0-86B5-3A511FBEC5CD}" destId="{D94C88BB-814A-4F81-9398-83432100E5C5}" srcOrd="0" destOrd="0" presId="urn:microsoft.com/office/officeart/2005/8/layout/vProcess5"/>
    <dgm:cxn modelId="{BC04605A-1838-4342-9B6E-AD9E32D6DF21}" type="presOf" srcId="{CB92BC0E-E77D-4D6B-9FD5-E119ABE7E965}" destId="{30717AB2-041F-4DB8-AEE1-C8174C20A31F}" srcOrd="0" destOrd="0" presId="urn:microsoft.com/office/officeart/2005/8/layout/vProcess5"/>
    <dgm:cxn modelId="{DC31F9EA-4646-4829-BA63-EAC09441C2DB}" srcId="{F60C5ECC-CF4A-4EC5-AA6B-7801D8FB2A61}" destId="{CB92BC0E-E77D-4D6B-9FD5-E119ABE7E965}" srcOrd="3" destOrd="0" parTransId="{854A767D-4F18-4150-B909-F144FF5FD6D5}" sibTransId="{6E72B8D9-6FF8-47E2-ABDC-81FF92BEF878}"/>
    <dgm:cxn modelId="{01BE9239-01F0-4529-A144-F3B27CC10385}" type="presOf" srcId="{60C52B75-2FD3-434A-BA9A-A5532F7094F8}" destId="{B8755278-063F-496A-A93D-E407996DC647}" srcOrd="1" destOrd="0" presId="urn:microsoft.com/office/officeart/2005/8/layout/vProcess5"/>
    <dgm:cxn modelId="{A259A535-01AC-456A-8EA0-BBA0E2757811}" type="presOf" srcId="{06723662-97D0-4DE6-8E7D-747F8F8F8049}" destId="{39076CAA-F391-40F2-9D97-8A34A5AF0B19}" srcOrd="1" destOrd="0" presId="urn:microsoft.com/office/officeart/2005/8/layout/vProcess5"/>
    <dgm:cxn modelId="{7A99F98B-6475-4AAB-BF50-3C124B574A6C}" type="presOf" srcId="{60C52B75-2FD3-434A-BA9A-A5532F7094F8}" destId="{04BE7F1D-DA54-4E99-A238-BF878BCE7A10}" srcOrd="0" destOrd="0" presId="urn:microsoft.com/office/officeart/2005/8/layout/vProcess5"/>
    <dgm:cxn modelId="{4B5C4FF5-92AD-41ED-94A4-D6204A4FF443}" type="presOf" srcId="{FC61FA8D-B725-4ADD-91BB-A95116D37D4E}" destId="{A5694D58-54DE-42F1-BC24-54A464DB6ACF}" srcOrd="0" destOrd="0" presId="urn:microsoft.com/office/officeart/2005/8/layout/vProcess5"/>
    <dgm:cxn modelId="{319873D0-B59C-4015-AE8D-0AB27C1D6523}" srcId="{F60C5ECC-CF4A-4EC5-AA6B-7801D8FB2A61}" destId="{CE97953C-5BFA-4625-BF00-BD5184FCC04E}" srcOrd="1" destOrd="0" parTransId="{B2772318-B618-4948-AC88-5BD7AF28F9D8}" sibTransId="{9880E1B4-B9B9-4DD0-86B5-3A511FBEC5CD}"/>
    <dgm:cxn modelId="{05CD3C89-FA0B-4F88-9E09-5B902D17A938}" type="presParOf" srcId="{EA872BD3-2B50-4F88-9A17-AEB4AC448139}" destId="{4854DA69-A3E6-47A8-A816-675339132549}" srcOrd="0" destOrd="0" presId="urn:microsoft.com/office/officeart/2005/8/layout/vProcess5"/>
    <dgm:cxn modelId="{A6F59579-20AF-45B0-BE57-FDC012C70BFC}" type="presParOf" srcId="{EA872BD3-2B50-4F88-9A17-AEB4AC448139}" destId="{901671C1-8FBB-443F-919B-B1AF3362F11A}" srcOrd="1" destOrd="0" presId="urn:microsoft.com/office/officeart/2005/8/layout/vProcess5"/>
    <dgm:cxn modelId="{016CC834-3CEC-4C5A-8AA2-CB58EF257676}" type="presParOf" srcId="{EA872BD3-2B50-4F88-9A17-AEB4AC448139}" destId="{806C716B-EE41-4DBC-B7FC-735F04B79FCE}" srcOrd="2" destOrd="0" presId="urn:microsoft.com/office/officeart/2005/8/layout/vProcess5"/>
    <dgm:cxn modelId="{FC087508-CAE0-4999-97F8-12996AE5BC7E}" type="presParOf" srcId="{EA872BD3-2B50-4F88-9A17-AEB4AC448139}" destId="{04BE7F1D-DA54-4E99-A238-BF878BCE7A10}" srcOrd="3" destOrd="0" presId="urn:microsoft.com/office/officeart/2005/8/layout/vProcess5"/>
    <dgm:cxn modelId="{B6268064-8EA2-4246-9A4E-2FC1589ACE69}" type="presParOf" srcId="{EA872BD3-2B50-4F88-9A17-AEB4AC448139}" destId="{30717AB2-041F-4DB8-AEE1-C8174C20A31F}" srcOrd="4" destOrd="0" presId="urn:microsoft.com/office/officeart/2005/8/layout/vProcess5"/>
    <dgm:cxn modelId="{2F7F8607-DBB1-4D62-9C7D-AF0E492E1C7F}" type="presParOf" srcId="{EA872BD3-2B50-4F88-9A17-AEB4AC448139}" destId="{A5694D58-54DE-42F1-BC24-54A464DB6ACF}" srcOrd="5" destOrd="0" presId="urn:microsoft.com/office/officeart/2005/8/layout/vProcess5"/>
    <dgm:cxn modelId="{8A7210B2-0037-4040-8653-BDE488C7D6EC}" type="presParOf" srcId="{EA872BD3-2B50-4F88-9A17-AEB4AC448139}" destId="{6D6B7041-D476-48FF-87D0-2E377426C851}" srcOrd="6" destOrd="0" presId="urn:microsoft.com/office/officeart/2005/8/layout/vProcess5"/>
    <dgm:cxn modelId="{0EAE31BF-B8DA-442B-9BDB-291EF597AACC}" type="presParOf" srcId="{EA872BD3-2B50-4F88-9A17-AEB4AC448139}" destId="{D94C88BB-814A-4F81-9398-83432100E5C5}" srcOrd="7" destOrd="0" presId="urn:microsoft.com/office/officeart/2005/8/layout/vProcess5"/>
    <dgm:cxn modelId="{D9BFA81E-3D92-4CCC-8448-4B511E54721D}" type="presParOf" srcId="{EA872BD3-2B50-4F88-9A17-AEB4AC448139}" destId="{C76E8FC5-1750-48F4-A693-21F9D10B2E7B}" srcOrd="8" destOrd="0" presId="urn:microsoft.com/office/officeart/2005/8/layout/vProcess5"/>
    <dgm:cxn modelId="{2D402D4E-FEF6-4F7A-90C0-9607DEFA4661}" type="presParOf" srcId="{EA872BD3-2B50-4F88-9A17-AEB4AC448139}" destId="{F09E92CA-5103-482A-96F9-EE52D706942A}" srcOrd="9" destOrd="0" presId="urn:microsoft.com/office/officeart/2005/8/layout/vProcess5"/>
    <dgm:cxn modelId="{DD19F4C0-F15F-429A-830F-55A574DFB70D}" type="presParOf" srcId="{EA872BD3-2B50-4F88-9A17-AEB4AC448139}" destId="{39076CAA-F391-40F2-9D97-8A34A5AF0B19}" srcOrd="10" destOrd="0" presId="urn:microsoft.com/office/officeart/2005/8/layout/vProcess5"/>
    <dgm:cxn modelId="{A2019368-AE1A-417E-AD75-A54A53629B2B}" type="presParOf" srcId="{EA872BD3-2B50-4F88-9A17-AEB4AC448139}" destId="{23767999-D5EB-4F97-9947-E1A0FF3ACF38}" srcOrd="11" destOrd="0" presId="urn:microsoft.com/office/officeart/2005/8/layout/vProcess5"/>
    <dgm:cxn modelId="{61E89B5E-7DA0-427C-A960-7AEF0E8B57A5}" type="presParOf" srcId="{EA872BD3-2B50-4F88-9A17-AEB4AC448139}" destId="{B8755278-063F-496A-A93D-E407996DC647}" srcOrd="12" destOrd="0" presId="urn:microsoft.com/office/officeart/2005/8/layout/vProcess5"/>
    <dgm:cxn modelId="{168610DF-8992-45F4-8C01-990E969D4E66}" type="presParOf" srcId="{EA872BD3-2B50-4F88-9A17-AEB4AC448139}" destId="{745877BA-6A22-4C2A-9BF8-B9A82C53CAB6}" srcOrd="13" destOrd="0" presId="urn:microsoft.com/office/officeart/2005/8/layout/vProcess5"/>
    <dgm:cxn modelId="{EA3B1086-F7F6-46DB-BD4C-E4696C988792}" type="presParOf" srcId="{EA872BD3-2B50-4F88-9A17-AEB4AC448139}" destId="{A7B6BF03-46D3-475B-9797-C4C70FE8A52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C22C8D-DB42-4763-8CBC-4D9C78759611}" type="doc">
      <dgm:prSet loTypeId="urn:microsoft.com/office/officeart/2005/8/layout/hList3" loCatId="list" qsTypeId="urn:microsoft.com/office/officeart/2005/8/quickstyle/simple5" qsCatId="simple" csTypeId="urn:microsoft.com/office/officeart/2005/8/colors/accent4_3" csCatId="accent4" phldr="1"/>
      <dgm:spPr/>
      <dgm:t>
        <a:bodyPr/>
        <a:lstStyle/>
        <a:p>
          <a:endParaRPr lang="es-MX"/>
        </a:p>
      </dgm:t>
    </dgm:pt>
    <dgm:pt modelId="{0B5B5070-DE1A-4D5E-A200-D7999C92338C}">
      <dgm:prSet phldrT="[Texto]" custT="1"/>
      <dgm:spPr/>
      <dgm:t>
        <a:bodyPr/>
        <a:lstStyle/>
        <a:p>
          <a:r>
            <a:rPr lang="es-MX" sz="2000" dirty="0" smtClean="0">
              <a:solidFill>
                <a:schemeClr val="accent5">
                  <a:lumMod val="50000"/>
                </a:schemeClr>
              </a:solidFill>
            </a:rPr>
            <a:t>También es posible que hagan efectos indirectos sobre el balance de pagos desde el punto de vista de los productos.</a:t>
          </a:r>
          <a:endParaRPr lang="es-MX" sz="2000" dirty="0">
            <a:solidFill>
              <a:schemeClr val="accent5">
                <a:lumMod val="50000"/>
              </a:schemeClr>
            </a:solidFill>
          </a:endParaRPr>
        </a:p>
      </dgm:t>
    </dgm:pt>
    <dgm:pt modelId="{55B54190-657D-49F5-AF16-DE0C61754A7E}" type="parTrans" cxnId="{D85C8706-4160-4E7D-8F5F-60FD986D2428}">
      <dgm:prSet/>
      <dgm:spPr/>
      <dgm:t>
        <a:bodyPr/>
        <a:lstStyle/>
        <a:p>
          <a:endParaRPr lang="es-MX">
            <a:solidFill>
              <a:schemeClr val="accent5">
                <a:lumMod val="50000"/>
              </a:schemeClr>
            </a:solidFill>
          </a:endParaRPr>
        </a:p>
      </dgm:t>
    </dgm:pt>
    <dgm:pt modelId="{1F3241F9-1471-41CF-B41E-FE93039C439C}" type="sibTrans" cxnId="{D85C8706-4160-4E7D-8F5F-60FD986D2428}">
      <dgm:prSet/>
      <dgm:spPr/>
      <dgm:t>
        <a:bodyPr/>
        <a:lstStyle/>
        <a:p>
          <a:endParaRPr lang="es-MX">
            <a:solidFill>
              <a:schemeClr val="accent5">
                <a:lumMod val="50000"/>
              </a:schemeClr>
            </a:solidFill>
          </a:endParaRPr>
        </a:p>
      </dgm:t>
    </dgm:pt>
    <dgm:pt modelId="{2EE164E4-16D4-4EF6-B04F-892F60136113}">
      <dgm:prSet phldrT="[Texto]"/>
      <dgm:spPr/>
      <dgm:t>
        <a:bodyPr/>
        <a:lstStyle/>
        <a:p>
          <a:r>
            <a:rPr lang="es-MX" dirty="0" smtClean="0">
              <a:solidFill>
                <a:schemeClr val="accent5">
                  <a:lumMod val="50000"/>
                </a:schemeClr>
              </a:solidFill>
            </a:rPr>
            <a:t>Por ejemplo, los servicios de distribución y transporte de los productos de sustitución pueden requerir cantidades adicionales de divisas.</a:t>
          </a:r>
          <a:endParaRPr lang="es-MX" dirty="0">
            <a:solidFill>
              <a:schemeClr val="accent5">
                <a:lumMod val="50000"/>
              </a:schemeClr>
            </a:solidFill>
          </a:endParaRPr>
        </a:p>
      </dgm:t>
    </dgm:pt>
    <dgm:pt modelId="{E2FB3D11-22D2-4827-BF79-5C37A9D8A4E8}" type="parTrans" cxnId="{03231F79-9ACA-4A1A-8BF0-A1475B30F1B4}">
      <dgm:prSet/>
      <dgm:spPr/>
      <dgm:t>
        <a:bodyPr/>
        <a:lstStyle/>
        <a:p>
          <a:endParaRPr lang="es-MX">
            <a:solidFill>
              <a:schemeClr val="accent5">
                <a:lumMod val="50000"/>
              </a:schemeClr>
            </a:solidFill>
          </a:endParaRPr>
        </a:p>
      </dgm:t>
    </dgm:pt>
    <dgm:pt modelId="{FF95BD0C-898D-4FA8-914C-1AB4FFBBA196}" type="sibTrans" cxnId="{03231F79-9ACA-4A1A-8BF0-A1475B30F1B4}">
      <dgm:prSet/>
      <dgm:spPr/>
      <dgm:t>
        <a:bodyPr/>
        <a:lstStyle/>
        <a:p>
          <a:endParaRPr lang="es-MX">
            <a:solidFill>
              <a:schemeClr val="accent5">
                <a:lumMod val="50000"/>
              </a:schemeClr>
            </a:solidFill>
          </a:endParaRPr>
        </a:p>
      </dgm:t>
    </dgm:pt>
    <dgm:pt modelId="{EB72A8E6-AC97-44DC-866D-E950CFC9EB08}">
      <dgm:prSet phldrT="[Texto]"/>
      <dgm:spPr/>
      <dgm:t>
        <a:bodyPr/>
        <a:lstStyle/>
        <a:p>
          <a:r>
            <a:rPr lang="es-MX" dirty="0" smtClean="0">
              <a:solidFill>
                <a:schemeClr val="accent5">
                  <a:lumMod val="50000"/>
                </a:schemeClr>
              </a:solidFill>
            </a:rPr>
            <a:t>Por encima de las que se utilizaban cuando los productos eran importados.</a:t>
          </a:r>
          <a:endParaRPr lang="es-MX" dirty="0">
            <a:solidFill>
              <a:schemeClr val="accent5">
                <a:lumMod val="50000"/>
              </a:schemeClr>
            </a:solidFill>
          </a:endParaRPr>
        </a:p>
      </dgm:t>
    </dgm:pt>
    <dgm:pt modelId="{E5A32ACA-99BB-4D2B-9D7C-290BAA576072}" type="parTrans" cxnId="{D6D38C2B-955A-4ED3-9DB2-60E4961EE936}">
      <dgm:prSet/>
      <dgm:spPr/>
      <dgm:t>
        <a:bodyPr/>
        <a:lstStyle/>
        <a:p>
          <a:endParaRPr lang="es-MX">
            <a:solidFill>
              <a:schemeClr val="accent5">
                <a:lumMod val="50000"/>
              </a:schemeClr>
            </a:solidFill>
          </a:endParaRPr>
        </a:p>
      </dgm:t>
    </dgm:pt>
    <dgm:pt modelId="{F29E480F-5BAD-43EA-ACBE-C8259880CAD5}" type="sibTrans" cxnId="{D6D38C2B-955A-4ED3-9DB2-60E4961EE936}">
      <dgm:prSet/>
      <dgm:spPr/>
      <dgm:t>
        <a:bodyPr/>
        <a:lstStyle/>
        <a:p>
          <a:endParaRPr lang="es-MX">
            <a:solidFill>
              <a:schemeClr val="accent5">
                <a:lumMod val="50000"/>
              </a:schemeClr>
            </a:solidFill>
          </a:endParaRPr>
        </a:p>
      </dgm:t>
    </dgm:pt>
    <dgm:pt modelId="{73FF53B5-9758-4185-ACA1-6C5127F89C53}">
      <dgm:prSet phldrT="[Texto]"/>
      <dgm:spPr/>
      <dgm:t>
        <a:bodyPr/>
        <a:lstStyle/>
        <a:p>
          <a:r>
            <a:rPr lang="es-MX" dirty="0" smtClean="0">
              <a:solidFill>
                <a:schemeClr val="accent5">
                  <a:lumMod val="50000"/>
                </a:schemeClr>
              </a:solidFill>
            </a:rPr>
            <a:t>Lo mismo puede decirse de los productos de exportación.</a:t>
          </a:r>
          <a:endParaRPr lang="es-MX" dirty="0">
            <a:solidFill>
              <a:schemeClr val="accent5">
                <a:lumMod val="50000"/>
              </a:schemeClr>
            </a:solidFill>
          </a:endParaRPr>
        </a:p>
      </dgm:t>
    </dgm:pt>
    <dgm:pt modelId="{1DFB6C5B-48A4-41E6-BFBB-3F1067FE82B9}" type="parTrans" cxnId="{847069BF-ED73-4BFF-AE86-3B4315A3C202}">
      <dgm:prSet/>
      <dgm:spPr/>
      <dgm:t>
        <a:bodyPr/>
        <a:lstStyle/>
        <a:p>
          <a:endParaRPr lang="es-MX">
            <a:solidFill>
              <a:schemeClr val="accent5">
                <a:lumMod val="50000"/>
              </a:schemeClr>
            </a:solidFill>
          </a:endParaRPr>
        </a:p>
      </dgm:t>
    </dgm:pt>
    <dgm:pt modelId="{5C00253E-174C-4C1E-A437-F74DE0BAB8DF}" type="sibTrans" cxnId="{847069BF-ED73-4BFF-AE86-3B4315A3C202}">
      <dgm:prSet/>
      <dgm:spPr/>
      <dgm:t>
        <a:bodyPr/>
        <a:lstStyle/>
        <a:p>
          <a:endParaRPr lang="es-MX">
            <a:solidFill>
              <a:schemeClr val="accent5">
                <a:lumMod val="50000"/>
              </a:schemeClr>
            </a:solidFill>
          </a:endParaRPr>
        </a:p>
      </dgm:t>
    </dgm:pt>
    <dgm:pt modelId="{2BE71AF2-697C-49E9-BB50-872EF6A1706A}" type="pres">
      <dgm:prSet presAssocID="{86C22C8D-DB42-4763-8CBC-4D9C78759611}" presName="composite" presStyleCnt="0">
        <dgm:presLayoutVars>
          <dgm:chMax val="1"/>
          <dgm:dir/>
          <dgm:resizeHandles val="exact"/>
        </dgm:presLayoutVars>
      </dgm:prSet>
      <dgm:spPr/>
      <dgm:t>
        <a:bodyPr/>
        <a:lstStyle/>
        <a:p>
          <a:endParaRPr lang="es-MX"/>
        </a:p>
      </dgm:t>
    </dgm:pt>
    <dgm:pt modelId="{DD1C8EAE-6CC6-462C-ADC0-C972485BFF44}" type="pres">
      <dgm:prSet presAssocID="{0B5B5070-DE1A-4D5E-A200-D7999C92338C}" presName="roof" presStyleLbl="dkBgShp" presStyleIdx="0" presStyleCnt="2"/>
      <dgm:spPr/>
      <dgm:t>
        <a:bodyPr/>
        <a:lstStyle/>
        <a:p>
          <a:endParaRPr lang="es-MX"/>
        </a:p>
      </dgm:t>
    </dgm:pt>
    <dgm:pt modelId="{3CE0A98C-76F8-4C77-8871-E984573734B0}" type="pres">
      <dgm:prSet presAssocID="{0B5B5070-DE1A-4D5E-A200-D7999C92338C}" presName="pillars" presStyleCnt="0"/>
      <dgm:spPr/>
    </dgm:pt>
    <dgm:pt modelId="{5F547D98-4EAF-42DA-AB53-4213FC4710AF}" type="pres">
      <dgm:prSet presAssocID="{0B5B5070-DE1A-4D5E-A200-D7999C92338C}" presName="pillar1" presStyleLbl="node1" presStyleIdx="0" presStyleCnt="3">
        <dgm:presLayoutVars>
          <dgm:bulletEnabled val="1"/>
        </dgm:presLayoutVars>
      </dgm:prSet>
      <dgm:spPr/>
      <dgm:t>
        <a:bodyPr/>
        <a:lstStyle/>
        <a:p>
          <a:endParaRPr lang="es-MX"/>
        </a:p>
      </dgm:t>
    </dgm:pt>
    <dgm:pt modelId="{68DA62B2-E3BC-4F0E-BCD7-E2DF91A5B6B3}" type="pres">
      <dgm:prSet presAssocID="{EB72A8E6-AC97-44DC-866D-E950CFC9EB08}" presName="pillarX" presStyleLbl="node1" presStyleIdx="1" presStyleCnt="3">
        <dgm:presLayoutVars>
          <dgm:bulletEnabled val="1"/>
        </dgm:presLayoutVars>
      </dgm:prSet>
      <dgm:spPr/>
      <dgm:t>
        <a:bodyPr/>
        <a:lstStyle/>
        <a:p>
          <a:endParaRPr lang="es-MX"/>
        </a:p>
      </dgm:t>
    </dgm:pt>
    <dgm:pt modelId="{2FF03543-8109-4FFB-8F3E-505168293898}" type="pres">
      <dgm:prSet presAssocID="{73FF53B5-9758-4185-ACA1-6C5127F89C53}" presName="pillarX" presStyleLbl="node1" presStyleIdx="2" presStyleCnt="3">
        <dgm:presLayoutVars>
          <dgm:bulletEnabled val="1"/>
        </dgm:presLayoutVars>
      </dgm:prSet>
      <dgm:spPr/>
      <dgm:t>
        <a:bodyPr/>
        <a:lstStyle/>
        <a:p>
          <a:endParaRPr lang="es-MX"/>
        </a:p>
      </dgm:t>
    </dgm:pt>
    <dgm:pt modelId="{A8FE49AB-8103-433F-B934-14461BA56086}" type="pres">
      <dgm:prSet presAssocID="{0B5B5070-DE1A-4D5E-A200-D7999C92338C}" presName="base" presStyleLbl="dkBgShp" presStyleIdx="1" presStyleCnt="2"/>
      <dgm:spPr/>
    </dgm:pt>
  </dgm:ptLst>
  <dgm:cxnLst>
    <dgm:cxn modelId="{EF5821CC-B6EE-4DE3-98CA-6B597100F06C}" type="presOf" srcId="{EB72A8E6-AC97-44DC-866D-E950CFC9EB08}" destId="{68DA62B2-E3BC-4F0E-BCD7-E2DF91A5B6B3}" srcOrd="0" destOrd="0" presId="urn:microsoft.com/office/officeart/2005/8/layout/hList3"/>
    <dgm:cxn modelId="{847069BF-ED73-4BFF-AE86-3B4315A3C202}" srcId="{0B5B5070-DE1A-4D5E-A200-D7999C92338C}" destId="{73FF53B5-9758-4185-ACA1-6C5127F89C53}" srcOrd="2" destOrd="0" parTransId="{1DFB6C5B-48A4-41E6-BFBB-3F1067FE82B9}" sibTransId="{5C00253E-174C-4C1E-A437-F74DE0BAB8DF}"/>
    <dgm:cxn modelId="{03231F79-9ACA-4A1A-8BF0-A1475B30F1B4}" srcId="{0B5B5070-DE1A-4D5E-A200-D7999C92338C}" destId="{2EE164E4-16D4-4EF6-B04F-892F60136113}" srcOrd="0" destOrd="0" parTransId="{E2FB3D11-22D2-4827-BF79-5C37A9D8A4E8}" sibTransId="{FF95BD0C-898D-4FA8-914C-1AB4FFBBA196}"/>
    <dgm:cxn modelId="{CF2F6CA0-32D9-4B05-B85A-CDE330662E4E}" type="presOf" srcId="{0B5B5070-DE1A-4D5E-A200-D7999C92338C}" destId="{DD1C8EAE-6CC6-462C-ADC0-C972485BFF44}" srcOrd="0" destOrd="0" presId="urn:microsoft.com/office/officeart/2005/8/layout/hList3"/>
    <dgm:cxn modelId="{D85C8706-4160-4E7D-8F5F-60FD986D2428}" srcId="{86C22C8D-DB42-4763-8CBC-4D9C78759611}" destId="{0B5B5070-DE1A-4D5E-A200-D7999C92338C}" srcOrd="0" destOrd="0" parTransId="{55B54190-657D-49F5-AF16-DE0C61754A7E}" sibTransId="{1F3241F9-1471-41CF-B41E-FE93039C439C}"/>
    <dgm:cxn modelId="{CA0D5AF2-1B31-4D42-9AF1-5E50FE8D0F03}" type="presOf" srcId="{86C22C8D-DB42-4763-8CBC-4D9C78759611}" destId="{2BE71AF2-697C-49E9-BB50-872EF6A1706A}" srcOrd="0" destOrd="0" presId="urn:microsoft.com/office/officeart/2005/8/layout/hList3"/>
    <dgm:cxn modelId="{C6549E14-AE70-4E94-BBF1-DF1A9E5A7029}" type="presOf" srcId="{2EE164E4-16D4-4EF6-B04F-892F60136113}" destId="{5F547D98-4EAF-42DA-AB53-4213FC4710AF}" srcOrd="0" destOrd="0" presId="urn:microsoft.com/office/officeart/2005/8/layout/hList3"/>
    <dgm:cxn modelId="{D6D38C2B-955A-4ED3-9DB2-60E4961EE936}" srcId="{0B5B5070-DE1A-4D5E-A200-D7999C92338C}" destId="{EB72A8E6-AC97-44DC-866D-E950CFC9EB08}" srcOrd="1" destOrd="0" parTransId="{E5A32ACA-99BB-4D2B-9D7C-290BAA576072}" sibTransId="{F29E480F-5BAD-43EA-ACBE-C8259880CAD5}"/>
    <dgm:cxn modelId="{F1F46E5F-916F-4741-B724-789537DEB84D}" type="presOf" srcId="{73FF53B5-9758-4185-ACA1-6C5127F89C53}" destId="{2FF03543-8109-4FFB-8F3E-505168293898}" srcOrd="0" destOrd="0" presId="urn:microsoft.com/office/officeart/2005/8/layout/hList3"/>
    <dgm:cxn modelId="{621A2D20-1E7C-4A63-BFBB-2D6AB4E861D1}" type="presParOf" srcId="{2BE71AF2-697C-49E9-BB50-872EF6A1706A}" destId="{DD1C8EAE-6CC6-462C-ADC0-C972485BFF44}" srcOrd="0" destOrd="0" presId="urn:microsoft.com/office/officeart/2005/8/layout/hList3"/>
    <dgm:cxn modelId="{64DED698-05C1-415E-90B9-6D7EE90BF9C4}" type="presParOf" srcId="{2BE71AF2-697C-49E9-BB50-872EF6A1706A}" destId="{3CE0A98C-76F8-4C77-8871-E984573734B0}" srcOrd="1" destOrd="0" presId="urn:microsoft.com/office/officeart/2005/8/layout/hList3"/>
    <dgm:cxn modelId="{2595DAEF-492D-4809-86A4-4E4E19152395}" type="presParOf" srcId="{3CE0A98C-76F8-4C77-8871-E984573734B0}" destId="{5F547D98-4EAF-42DA-AB53-4213FC4710AF}" srcOrd="0" destOrd="0" presId="urn:microsoft.com/office/officeart/2005/8/layout/hList3"/>
    <dgm:cxn modelId="{E76E051D-C39E-4E12-BB11-3B526B14C626}" type="presParOf" srcId="{3CE0A98C-76F8-4C77-8871-E984573734B0}" destId="{68DA62B2-E3BC-4F0E-BCD7-E2DF91A5B6B3}" srcOrd="1" destOrd="0" presId="urn:microsoft.com/office/officeart/2005/8/layout/hList3"/>
    <dgm:cxn modelId="{D3C136C6-185F-4E5F-B090-A5F3A5A6F6EB}" type="presParOf" srcId="{3CE0A98C-76F8-4C77-8871-E984573734B0}" destId="{2FF03543-8109-4FFB-8F3E-505168293898}" srcOrd="2" destOrd="0" presId="urn:microsoft.com/office/officeart/2005/8/layout/hList3"/>
    <dgm:cxn modelId="{AA9DD105-8713-494A-8E3B-000C815D6146}" type="presParOf" srcId="{2BE71AF2-697C-49E9-BB50-872EF6A1706A}" destId="{A8FE49AB-8103-433F-B934-14461BA5608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BA4B7C-3ECC-4608-B9C7-558C430463EC}" type="doc">
      <dgm:prSet loTypeId="urn:microsoft.com/office/officeart/2005/8/layout/matrix3" loCatId="matrix" qsTypeId="urn:microsoft.com/office/officeart/2005/8/quickstyle/simple5" qsCatId="simple" csTypeId="urn:microsoft.com/office/officeart/2005/8/colors/accent5_5" csCatId="accent5" phldr="1"/>
      <dgm:spPr/>
      <dgm:t>
        <a:bodyPr/>
        <a:lstStyle/>
        <a:p>
          <a:endParaRPr lang="es-MX"/>
        </a:p>
      </dgm:t>
    </dgm:pt>
    <dgm:pt modelId="{2A847851-6671-4AED-8BE2-B19E0AE0F573}">
      <dgm:prSet phldrT="[Texto]"/>
      <dgm:spPr/>
      <dgm:t>
        <a:bodyPr/>
        <a:lstStyle/>
        <a:p>
          <a:r>
            <a:rPr lang="es-MX" dirty="0" smtClean="0"/>
            <a:t>Los ahorros de divisas que se podrían obtener usando el producto nacional sustitutivo también son obtenibles con el producto importado sustituido.</a:t>
          </a:r>
          <a:endParaRPr lang="es-MX" dirty="0"/>
        </a:p>
      </dgm:t>
    </dgm:pt>
    <dgm:pt modelId="{52B9F16D-2598-47AD-AF97-90F487208E11}" type="parTrans" cxnId="{0F4146BB-1C0D-4224-8967-E3EA90E6F46E}">
      <dgm:prSet/>
      <dgm:spPr/>
      <dgm:t>
        <a:bodyPr/>
        <a:lstStyle/>
        <a:p>
          <a:endParaRPr lang="es-MX"/>
        </a:p>
      </dgm:t>
    </dgm:pt>
    <dgm:pt modelId="{91B3A832-CA61-4BAA-B4EE-A4438AB4463A}" type="sibTrans" cxnId="{0F4146BB-1C0D-4224-8967-E3EA90E6F46E}">
      <dgm:prSet/>
      <dgm:spPr/>
      <dgm:t>
        <a:bodyPr/>
        <a:lstStyle/>
        <a:p>
          <a:endParaRPr lang="es-MX"/>
        </a:p>
      </dgm:t>
    </dgm:pt>
    <dgm:pt modelId="{E0521523-E88B-4171-88B1-85B0C7544FB8}">
      <dgm:prSet phldrT="[Texto]"/>
      <dgm:spPr/>
      <dgm:t>
        <a:bodyPr/>
        <a:lstStyle/>
        <a:p>
          <a:r>
            <a:rPr lang="es-MX" dirty="0" smtClean="0"/>
            <a:t>Así, por ejemplo, la industria de transformación del acero que se base en los productos de una empresa siderúrgica nacional puede funcionar importando sus insumos.</a:t>
          </a:r>
          <a:endParaRPr lang="es-MX" dirty="0"/>
        </a:p>
      </dgm:t>
    </dgm:pt>
    <dgm:pt modelId="{2E675809-2FE4-448D-89E6-F0A6D938AF67}" type="parTrans" cxnId="{3210B1AF-7597-42F8-BF42-8FBBDBDA1D13}">
      <dgm:prSet/>
      <dgm:spPr/>
      <dgm:t>
        <a:bodyPr/>
        <a:lstStyle/>
        <a:p>
          <a:endParaRPr lang="es-MX"/>
        </a:p>
      </dgm:t>
    </dgm:pt>
    <dgm:pt modelId="{940424C9-B609-4405-9BC5-529C2892A650}" type="sibTrans" cxnId="{3210B1AF-7597-42F8-BF42-8FBBDBDA1D13}">
      <dgm:prSet/>
      <dgm:spPr/>
      <dgm:t>
        <a:bodyPr/>
        <a:lstStyle/>
        <a:p>
          <a:endParaRPr lang="es-MX"/>
        </a:p>
      </dgm:t>
    </dgm:pt>
    <dgm:pt modelId="{B9FA6020-6E6F-4E0E-A394-38958279E872}">
      <dgm:prSet phldrT="[Texto]"/>
      <dgm:spPr/>
      <dgm:t>
        <a:bodyPr/>
        <a:lstStyle/>
        <a:p>
          <a:r>
            <a:rPr lang="es-MX" dirty="0" smtClean="0"/>
            <a:t>El efecto positivo termina con la sustitución de las materias primas que ahora proporcionará la siderúrgica.</a:t>
          </a:r>
          <a:endParaRPr lang="es-MX" dirty="0"/>
        </a:p>
      </dgm:t>
    </dgm:pt>
    <dgm:pt modelId="{88868608-1523-4BA7-928F-8DCBBD14CD09}" type="parTrans" cxnId="{42EBAF33-23F8-4E20-B4E5-0976669A6F04}">
      <dgm:prSet/>
      <dgm:spPr/>
      <dgm:t>
        <a:bodyPr/>
        <a:lstStyle/>
        <a:p>
          <a:endParaRPr lang="es-MX"/>
        </a:p>
      </dgm:t>
    </dgm:pt>
    <dgm:pt modelId="{F0560D89-41C9-4D7F-89C5-B3C651A4E53B}" type="sibTrans" cxnId="{42EBAF33-23F8-4E20-B4E5-0976669A6F04}">
      <dgm:prSet/>
      <dgm:spPr/>
      <dgm:t>
        <a:bodyPr/>
        <a:lstStyle/>
        <a:p>
          <a:endParaRPr lang="es-MX"/>
        </a:p>
      </dgm:t>
    </dgm:pt>
    <dgm:pt modelId="{274E0013-FD4C-4BB6-B052-1CCDF1544F6C}">
      <dgm:prSet phldrT="[Texto]"/>
      <dgm:spPr/>
      <dgm:t>
        <a:bodyPr/>
        <a:lstStyle/>
        <a:p>
          <a:r>
            <a:rPr lang="es-MX" dirty="0" smtClean="0"/>
            <a:t>Sin embargo, al producir determinados </a:t>
          </a:r>
          <a:r>
            <a:rPr lang="es-MX" dirty="0" err="1" smtClean="0"/>
            <a:t>semiproductos</a:t>
          </a:r>
          <a:r>
            <a:rPr lang="es-MX" dirty="0" smtClean="0"/>
            <a:t>, la industria nacional ha facilitado el desarrollo de la industria derivada de ellos, lo que implicaría ahorros adicionales de divisas.</a:t>
          </a:r>
          <a:endParaRPr lang="es-MX" dirty="0"/>
        </a:p>
      </dgm:t>
    </dgm:pt>
    <dgm:pt modelId="{BB0F7451-311A-415A-8849-268AEC9286AC}" type="parTrans" cxnId="{A74CD5A3-1FEF-42A3-81DD-656827B7771E}">
      <dgm:prSet/>
      <dgm:spPr/>
      <dgm:t>
        <a:bodyPr/>
        <a:lstStyle/>
        <a:p>
          <a:endParaRPr lang="es-MX"/>
        </a:p>
      </dgm:t>
    </dgm:pt>
    <dgm:pt modelId="{85A83541-B0BF-4E11-BABE-D577CC52C463}" type="sibTrans" cxnId="{A74CD5A3-1FEF-42A3-81DD-656827B7771E}">
      <dgm:prSet/>
      <dgm:spPr/>
      <dgm:t>
        <a:bodyPr/>
        <a:lstStyle/>
        <a:p>
          <a:endParaRPr lang="es-MX"/>
        </a:p>
      </dgm:t>
    </dgm:pt>
    <dgm:pt modelId="{69C9E8FD-C6A1-4093-97B1-78936D8D1B13}" type="pres">
      <dgm:prSet presAssocID="{E8BA4B7C-3ECC-4608-B9C7-558C430463EC}" presName="matrix" presStyleCnt="0">
        <dgm:presLayoutVars>
          <dgm:chMax val="1"/>
          <dgm:dir/>
          <dgm:resizeHandles val="exact"/>
        </dgm:presLayoutVars>
      </dgm:prSet>
      <dgm:spPr/>
      <dgm:t>
        <a:bodyPr/>
        <a:lstStyle/>
        <a:p>
          <a:endParaRPr lang="es-MX"/>
        </a:p>
      </dgm:t>
    </dgm:pt>
    <dgm:pt modelId="{5BEB83DA-A1A3-41E0-A153-895D51CDE547}" type="pres">
      <dgm:prSet presAssocID="{E8BA4B7C-3ECC-4608-B9C7-558C430463EC}" presName="diamond" presStyleLbl="bgShp" presStyleIdx="0" presStyleCnt="1" custScaleX="115730"/>
      <dgm:spPr/>
    </dgm:pt>
    <dgm:pt modelId="{6F914D38-71AE-4B7D-84FE-9EA7E57439A2}" type="pres">
      <dgm:prSet presAssocID="{E8BA4B7C-3ECC-4608-B9C7-558C430463EC}" presName="quad1" presStyleLbl="node1" presStyleIdx="0" presStyleCnt="4">
        <dgm:presLayoutVars>
          <dgm:chMax val="0"/>
          <dgm:chPref val="0"/>
          <dgm:bulletEnabled val="1"/>
        </dgm:presLayoutVars>
      </dgm:prSet>
      <dgm:spPr/>
      <dgm:t>
        <a:bodyPr/>
        <a:lstStyle/>
        <a:p>
          <a:endParaRPr lang="es-MX"/>
        </a:p>
      </dgm:t>
    </dgm:pt>
    <dgm:pt modelId="{A6CED61B-3F92-4FAE-A55A-CBCA46CA311E}" type="pres">
      <dgm:prSet presAssocID="{E8BA4B7C-3ECC-4608-B9C7-558C430463EC}" presName="quad2" presStyleLbl="node1" presStyleIdx="1" presStyleCnt="4">
        <dgm:presLayoutVars>
          <dgm:chMax val="0"/>
          <dgm:chPref val="0"/>
          <dgm:bulletEnabled val="1"/>
        </dgm:presLayoutVars>
      </dgm:prSet>
      <dgm:spPr/>
      <dgm:t>
        <a:bodyPr/>
        <a:lstStyle/>
        <a:p>
          <a:endParaRPr lang="es-MX"/>
        </a:p>
      </dgm:t>
    </dgm:pt>
    <dgm:pt modelId="{FDDE6D85-F353-426C-94B3-7BC624698CBF}" type="pres">
      <dgm:prSet presAssocID="{E8BA4B7C-3ECC-4608-B9C7-558C430463EC}" presName="quad3" presStyleLbl="node1" presStyleIdx="2" presStyleCnt="4">
        <dgm:presLayoutVars>
          <dgm:chMax val="0"/>
          <dgm:chPref val="0"/>
          <dgm:bulletEnabled val="1"/>
        </dgm:presLayoutVars>
      </dgm:prSet>
      <dgm:spPr/>
      <dgm:t>
        <a:bodyPr/>
        <a:lstStyle/>
        <a:p>
          <a:endParaRPr lang="es-MX"/>
        </a:p>
      </dgm:t>
    </dgm:pt>
    <dgm:pt modelId="{1080681A-46CF-4968-B449-68A1514F95C3}" type="pres">
      <dgm:prSet presAssocID="{E8BA4B7C-3ECC-4608-B9C7-558C430463EC}" presName="quad4" presStyleLbl="node1" presStyleIdx="3" presStyleCnt="4">
        <dgm:presLayoutVars>
          <dgm:chMax val="0"/>
          <dgm:chPref val="0"/>
          <dgm:bulletEnabled val="1"/>
        </dgm:presLayoutVars>
      </dgm:prSet>
      <dgm:spPr/>
      <dgm:t>
        <a:bodyPr/>
        <a:lstStyle/>
        <a:p>
          <a:endParaRPr lang="es-MX"/>
        </a:p>
      </dgm:t>
    </dgm:pt>
  </dgm:ptLst>
  <dgm:cxnLst>
    <dgm:cxn modelId="{B25BEA5F-CD4B-4B3B-9215-58B7B4E32349}" type="presOf" srcId="{E8BA4B7C-3ECC-4608-B9C7-558C430463EC}" destId="{69C9E8FD-C6A1-4093-97B1-78936D8D1B13}" srcOrd="0" destOrd="0" presId="urn:microsoft.com/office/officeart/2005/8/layout/matrix3"/>
    <dgm:cxn modelId="{8130C1CF-DD99-46C6-A6F8-065ADA7CCFEF}" type="presOf" srcId="{E0521523-E88B-4171-88B1-85B0C7544FB8}" destId="{A6CED61B-3F92-4FAE-A55A-CBCA46CA311E}" srcOrd="0" destOrd="0" presId="urn:microsoft.com/office/officeart/2005/8/layout/matrix3"/>
    <dgm:cxn modelId="{A74CD5A3-1FEF-42A3-81DD-656827B7771E}" srcId="{E8BA4B7C-3ECC-4608-B9C7-558C430463EC}" destId="{274E0013-FD4C-4BB6-B052-1CCDF1544F6C}" srcOrd="3" destOrd="0" parTransId="{BB0F7451-311A-415A-8849-268AEC9286AC}" sibTransId="{85A83541-B0BF-4E11-BABE-D577CC52C463}"/>
    <dgm:cxn modelId="{EFF004F9-59E2-4C71-99AF-62FEFD8B3B9E}" type="presOf" srcId="{274E0013-FD4C-4BB6-B052-1CCDF1544F6C}" destId="{1080681A-46CF-4968-B449-68A1514F95C3}" srcOrd="0" destOrd="0" presId="urn:microsoft.com/office/officeart/2005/8/layout/matrix3"/>
    <dgm:cxn modelId="{42EBAF33-23F8-4E20-B4E5-0976669A6F04}" srcId="{E8BA4B7C-3ECC-4608-B9C7-558C430463EC}" destId="{B9FA6020-6E6F-4E0E-A394-38958279E872}" srcOrd="2" destOrd="0" parTransId="{88868608-1523-4BA7-928F-8DCBBD14CD09}" sibTransId="{F0560D89-41C9-4D7F-89C5-B3C651A4E53B}"/>
    <dgm:cxn modelId="{0F4146BB-1C0D-4224-8967-E3EA90E6F46E}" srcId="{E8BA4B7C-3ECC-4608-B9C7-558C430463EC}" destId="{2A847851-6671-4AED-8BE2-B19E0AE0F573}" srcOrd="0" destOrd="0" parTransId="{52B9F16D-2598-47AD-AF97-90F487208E11}" sibTransId="{91B3A832-CA61-4BAA-B4EE-A4438AB4463A}"/>
    <dgm:cxn modelId="{B056EED3-FAE5-43C8-B720-C4A282E81BE1}" type="presOf" srcId="{B9FA6020-6E6F-4E0E-A394-38958279E872}" destId="{FDDE6D85-F353-426C-94B3-7BC624698CBF}" srcOrd="0" destOrd="0" presId="urn:microsoft.com/office/officeart/2005/8/layout/matrix3"/>
    <dgm:cxn modelId="{28626AAE-8480-442D-8557-9902D07F7CA7}" type="presOf" srcId="{2A847851-6671-4AED-8BE2-B19E0AE0F573}" destId="{6F914D38-71AE-4B7D-84FE-9EA7E57439A2}" srcOrd="0" destOrd="0" presId="urn:microsoft.com/office/officeart/2005/8/layout/matrix3"/>
    <dgm:cxn modelId="{3210B1AF-7597-42F8-BF42-8FBBDBDA1D13}" srcId="{E8BA4B7C-3ECC-4608-B9C7-558C430463EC}" destId="{E0521523-E88B-4171-88B1-85B0C7544FB8}" srcOrd="1" destOrd="0" parTransId="{2E675809-2FE4-448D-89E6-F0A6D938AF67}" sibTransId="{940424C9-B609-4405-9BC5-529C2892A650}"/>
    <dgm:cxn modelId="{B92670C2-8443-45A5-85C0-F5E581EA09BA}" type="presParOf" srcId="{69C9E8FD-C6A1-4093-97B1-78936D8D1B13}" destId="{5BEB83DA-A1A3-41E0-A153-895D51CDE547}" srcOrd="0" destOrd="0" presId="urn:microsoft.com/office/officeart/2005/8/layout/matrix3"/>
    <dgm:cxn modelId="{A81334C1-FB52-4525-9402-745B3C7D0895}" type="presParOf" srcId="{69C9E8FD-C6A1-4093-97B1-78936D8D1B13}" destId="{6F914D38-71AE-4B7D-84FE-9EA7E57439A2}" srcOrd="1" destOrd="0" presId="urn:microsoft.com/office/officeart/2005/8/layout/matrix3"/>
    <dgm:cxn modelId="{620E93EC-FA8F-4BD2-B535-CDA582C6B1B3}" type="presParOf" srcId="{69C9E8FD-C6A1-4093-97B1-78936D8D1B13}" destId="{A6CED61B-3F92-4FAE-A55A-CBCA46CA311E}" srcOrd="2" destOrd="0" presId="urn:microsoft.com/office/officeart/2005/8/layout/matrix3"/>
    <dgm:cxn modelId="{24032A4F-7FDC-4A91-9FA5-35B621308357}" type="presParOf" srcId="{69C9E8FD-C6A1-4093-97B1-78936D8D1B13}" destId="{FDDE6D85-F353-426C-94B3-7BC624698CBF}" srcOrd="3" destOrd="0" presId="urn:microsoft.com/office/officeart/2005/8/layout/matrix3"/>
    <dgm:cxn modelId="{51CFBF2F-E016-4CBC-934A-4A9BBB741ED8}" type="presParOf" srcId="{69C9E8FD-C6A1-4093-97B1-78936D8D1B13}" destId="{1080681A-46CF-4968-B449-68A1514F95C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C84A5C7-0E03-4779-B3AD-5C3159ECD5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38DFA94-D2B7-4C2E-83F4-905BAB2DAE13}">
      <dgm:prSet phldrT="[Texto]" custT="1"/>
      <dgm:spPr/>
      <dgm:t>
        <a:bodyPr/>
        <a:lstStyle/>
        <a:p>
          <a:r>
            <a:rPr lang="es-MX" sz="2000" dirty="0" smtClean="0"/>
            <a:t>Lo que ocurre es que, aunque en rigor la industria derivada podría desarrollarse también con materias primas importadas</a:t>
          </a:r>
          <a:endParaRPr lang="es-MX" sz="2000" dirty="0"/>
        </a:p>
      </dgm:t>
    </dgm:pt>
    <dgm:pt modelId="{CAA3D6CC-661F-4A87-84F3-9D930D0E239D}" type="parTrans" cxnId="{41A38D5D-2386-466B-AD0E-5F0AE146C7E7}">
      <dgm:prSet/>
      <dgm:spPr/>
      <dgm:t>
        <a:bodyPr/>
        <a:lstStyle/>
        <a:p>
          <a:endParaRPr lang="es-MX"/>
        </a:p>
      </dgm:t>
    </dgm:pt>
    <dgm:pt modelId="{FF6FA424-C435-4533-854D-40B93C96EA73}" type="sibTrans" cxnId="{41A38D5D-2386-466B-AD0E-5F0AE146C7E7}">
      <dgm:prSet/>
      <dgm:spPr/>
      <dgm:t>
        <a:bodyPr/>
        <a:lstStyle/>
        <a:p>
          <a:endParaRPr lang="es-MX"/>
        </a:p>
      </dgm:t>
    </dgm:pt>
    <dgm:pt modelId="{D55C12B6-EE5B-411A-BC97-FBA1730A9BA7}">
      <dgm:prSet phldrT="[Texto]" custT="1"/>
      <dgm:spPr/>
      <dgm:t>
        <a:bodyPr/>
        <a:lstStyle/>
        <a:p>
          <a:r>
            <a:rPr lang="es-MX" sz="1800" dirty="0" smtClean="0"/>
            <a:t>Como ocurre en las etapas iniciales del desarrollo, en un gran número de casos la instalación de la industria matriz puede ser un estímulo decisivo para la instalación de las industrias periféricas.</a:t>
          </a:r>
          <a:endParaRPr lang="es-MX" sz="1800" dirty="0"/>
        </a:p>
      </dgm:t>
    </dgm:pt>
    <dgm:pt modelId="{A3D9BFCC-BCCC-4774-8A50-1FD4D3827B55}" type="parTrans" cxnId="{8561DECE-A18E-40A2-B353-24302256D007}">
      <dgm:prSet/>
      <dgm:spPr/>
      <dgm:t>
        <a:bodyPr/>
        <a:lstStyle/>
        <a:p>
          <a:endParaRPr lang="es-MX"/>
        </a:p>
      </dgm:t>
    </dgm:pt>
    <dgm:pt modelId="{27717A26-A7F5-4C32-96BD-BEF3D6915DE8}" type="sibTrans" cxnId="{8561DECE-A18E-40A2-B353-24302256D007}">
      <dgm:prSet/>
      <dgm:spPr/>
      <dgm:t>
        <a:bodyPr/>
        <a:lstStyle/>
        <a:p>
          <a:endParaRPr lang="es-MX"/>
        </a:p>
      </dgm:t>
    </dgm:pt>
    <dgm:pt modelId="{CF396DA0-0899-4C95-8BC9-65C96DF474A0}">
      <dgm:prSet phldrT="[Texto]" custT="1"/>
      <dgm:spPr/>
      <dgm:t>
        <a:bodyPr/>
        <a:lstStyle/>
        <a:p>
          <a:r>
            <a:rPr lang="es-MX" sz="2000" dirty="0" smtClean="0"/>
            <a:t>La estrechez en el balance de pagos trae consigo cierta incertidumbre respecto a la futura disponibilidad de materias primas importadas e inhibe muchas iniciativas</a:t>
          </a:r>
          <a:endParaRPr lang="es-MX" sz="2000" dirty="0"/>
        </a:p>
      </dgm:t>
    </dgm:pt>
    <dgm:pt modelId="{3E23FECF-E7FE-422C-83A4-6C433001857E}" type="parTrans" cxnId="{CEECE02A-B090-4F4B-A042-495C9B795F0E}">
      <dgm:prSet/>
      <dgm:spPr/>
      <dgm:t>
        <a:bodyPr/>
        <a:lstStyle/>
        <a:p>
          <a:endParaRPr lang="es-MX"/>
        </a:p>
      </dgm:t>
    </dgm:pt>
    <dgm:pt modelId="{28901892-EE19-49FB-A623-D3DEBCE70EED}" type="sibTrans" cxnId="{CEECE02A-B090-4F4B-A042-495C9B795F0E}">
      <dgm:prSet/>
      <dgm:spPr/>
      <dgm:t>
        <a:bodyPr/>
        <a:lstStyle/>
        <a:p>
          <a:endParaRPr lang="es-MX"/>
        </a:p>
      </dgm:t>
    </dgm:pt>
    <dgm:pt modelId="{87D002D2-3AD9-4710-9021-C43C1AAE440F}">
      <dgm:prSet phldrT="[Texto]" custT="1"/>
      <dgm:spPr/>
      <dgm:t>
        <a:bodyPr/>
        <a:lstStyle/>
        <a:p>
          <a:r>
            <a:rPr lang="es-MX" sz="1800" dirty="0" smtClean="0"/>
            <a:t>Las estimula, en cambio, la certeza de contar con la materia prima básica.</a:t>
          </a:r>
          <a:endParaRPr lang="es-MX" sz="1800" dirty="0"/>
        </a:p>
      </dgm:t>
    </dgm:pt>
    <dgm:pt modelId="{2160F9A2-377B-4CAC-811B-10059D83E589}" type="parTrans" cxnId="{10E7F237-9876-4207-9248-C1C345CD3F70}">
      <dgm:prSet/>
      <dgm:spPr/>
      <dgm:t>
        <a:bodyPr/>
        <a:lstStyle/>
        <a:p>
          <a:endParaRPr lang="es-MX"/>
        </a:p>
      </dgm:t>
    </dgm:pt>
    <dgm:pt modelId="{8048AFFA-DBFA-4E3E-89E7-C1B75743967F}" type="sibTrans" cxnId="{10E7F237-9876-4207-9248-C1C345CD3F70}">
      <dgm:prSet/>
      <dgm:spPr/>
      <dgm:t>
        <a:bodyPr/>
        <a:lstStyle/>
        <a:p>
          <a:endParaRPr lang="es-MX"/>
        </a:p>
      </dgm:t>
    </dgm:pt>
    <dgm:pt modelId="{628D0BA3-4B5C-48FF-B186-AD0E03CDAB48}" type="pres">
      <dgm:prSet presAssocID="{FC84A5C7-0E03-4779-B3AD-5C3159ECD515}" presName="linear" presStyleCnt="0">
        <dgm:presLayoutVars>
          <dgm:animLvl val="lvl"/>
          <dgm:resizeHandles val="exact"/>
        </dgm:presLayoutVars>
      </dgm:prSet>
      <dgm:spPr/>
      <dgm:t>
        <a:bodyPr/>
        <a:lstStyle/>
        <a:p>
          <a:endParaRPr lang="es-MX"/>
        </a:p>
      </dgm:t>
    </dgm:pt>
    <dgm:pt modelId="{13060522-836F-4D36-99EC-11A4A801F62D}" type="pres">
      <dgm:prSet presAssocID="{038DFA94-D2B7-4C2E-83F4-905BAB2DAE13}" presName="parentText" presStyleLbl="node1" presStyleIdx="0" presStyleCnt="2">
        <dgm:presLayoutVars>
          <dgm:chMax val="0"/>
          <dgm:bulletEnabled val="1"/>
        </dgm:presLayoutVars>
      </dgm:prSet>
      <dgm:spPr/>
      <dgm:t>
        <a:bodyPr/>
        <a:lstStyle/>
        <a:p>
          <a:endParaRPr lang="es-MX"/>
        </a:p>
      </dgm:t>
    </dgm:pt>
    <dgm:pt modelId="{98035747-FA6A-4FA5-BEAA-20CEE37721C1}" type="pres">
      <dgm:prSet presAssocID="{038DFA94-D2B7-4C2E-83F4-905BAB2DAE13}" presName="childText" presStyleLbl="revTx" presStyleIdx="0" presStyleCnt="2">
        <dgm:presLayoutVars>
          <dgm:bulletEnabled val="1"/>
        </dgm:presLayoutVars>
      </dgm:prSet>
      <dgm:spPr/>
      <dgm:t>
        <a:bodyPr/>
        <a:lstStyle/>
        <a:p>
          <a:endParaRPr lang="es-MX"/>
        </a:p>
      </dgm:t>
    </dgm:pt>
    <dgm:pt modelId="{A2EB5BA5-CDC2-436F-A008-9784BDEF2BE5}" type="pres">
      <dgm:prSet presAssocID="{CF396DA0-0899-4C95-8BC9-65C96DF474A0}" presName="parentText" presStyleLbl="node1" presStyleIdx="1" presStyleCnt="2">
        <dgm:presLayoutVars>
          <dgm:chMax val="0"/>
          <dgm:bulletEnabled val="1"/>
        </dgm:presLayoutVars>
      </dgm:prSet>
      <dgm:spPr/>
      <dgm:t>
        <a:bodyPr/>
        <a:lstStyle/>
        <a:p>
          <a:endParaRPr lang="es-MX"/>
        </a:p>
      </dgm:t>
    </dgm:pt>
    <dgm:pt modelId="{B310173A-9CE1-42C8-872C-5AF1792FA089}" type="pres">
      <dgm:prSet presAssocID="{CF396DA0-0899-4C95-8BC9-65C96DF474A0}" presName="childText" presStyleLbl="revTx" presStyleIdx="1" presStyleCnt="2">
        <dgm:presLayoutVars>
          <dgm:bulletEnabled val="1"/>
        </dgm:presLayoutVars>
      </dgm:prSet>
      <dgm:spPr/>
      <dgm:t>
        <a:bodyPr/>
        <a:lstStyle/>
        <a:p>
          <a:endParaRPr lang="es-MX"/>
        </a:p>
      </dgm:t>
    </dgm:pt>
  </dgm:ptLst>
  <dgm:cxnLst>
    <dgm:cxn modelId="{E32D9FD1-55E9-4AE5-A08C-74E677EFD7B1}" type="presOf" srcId="{FC84A5C7-0E03-4779-B3AD-5C3159ECD515}" destId="{628D0BA3-4B5C-48FF-B186-AD0E03CDAB48}" srcOrd="0" destOrd="0" presId="urn:microsoft.com/office/officeart/2005/8/layout/vList2"/>
    <dgm:cxn modelId="{8561DECE-A18E-40A2-B353-24302256D007}" srcId="{038DFA94-D2B7-4C2E-83F4-905BAB2DAE13}" destId="{D55C12B6-EE5B-411A-BC97-FBA1730A9BA7}" srcOrd="0" destOrd="0" parTransId="{A3D9BFCC-BCCC-4774-8A50-1FD4D3827B55}" sibTransId="{27717A26-A7F5-4C32-96BD-BEF3D6915DE8}"/>
    <dgm:cxn modelId="{41A38D5D-2386-466B-AD0E-5F0AE146C7E7}" srcId="{FC84A5C7-0E03-4779-B3AD-5C3159ECD515}" destId="{038DFA94-D2B7-4C2E-83F4-905BAB2DAE13}" srcOrd="0" destOrd="0" parTransId="{CAA3D6CC-661F-4A87-84F3-9D930D0E239D}" sibTransId="{FF6FA424-C435-4533-854D-40B93C96EA73}"/>
    <dgm:cxn modelId="{10E7F237-9876-4207-9248-C1C345CD3F70}" srcId="{CF396DA0-0899-4C95-8BC9-65C96DF474A0}" destId="{87D002D2-3AD9-4710-9021-C43C1AAE440F}" srcOrd="0" destOrd="0" parTransId="{2160F9A2-377B-4CAC-811B-10059D83E589}" sibTransId="{8048AFFA-DBFA-4E3E-89E7-C1B75743967F}"/>
    <dgm:cxn modelId="{CEECE02A-B090-4F4B-A042-495C9B795F0E}" srcId="{FC84A5C7-0E03-4779-B3AD-5C3159ECD515}" destId="{CF396DA0-0899-4C95-8BC9-65C96DF474A0}" srcOrd="1" destOrd="0" parTransId="{3E23FECF-E7FE-422C-83A4-6C433001857E}" sibTransId="{28901892-EE19-49FB-A623-D3DEBCE70EED}"/>
    <dgm:cxn modelId="{34C33F80-0A03-4BD9-9576-3024A10F10F1}" type="presOf" srcId="{CF396DA0-0899-4C95-8BC9-65C96DF474A0}" destId="{A2EB5BA5-CDC2-436F-A008-9784BDEF2BE5}" srcOrd="0" destOrd="0" presId="urn:microsoft.com/office/officeart/2005/8/layout/vList2"/>
    <dgm:cxn modelId="{46E63DFA-B63F-42C5-A775-116874BD5104}" type="presOf" srcId="{038DFA94-D2B7-4C2E-83F4-905BAB2DAE13}" destId="{13060522-836F-4D36-99EC-11A4A801F62D}" srcOrd="0" destOrd="0" presId="urn:microsoft.com/office/officeart/2005/8/layout/vList2"/>
    <dgm:cxn modelId="{F14F9A90-CBBD-47CE-9520-31D496260358}" type="presOf" srcId="{D55C12B6-EE5B-411A-BC97-FBA1730A9BA7}" destId="{98035747-FA6A-4FA5-BEAA-20CEE37721C1}" srcOrd="0" destOrd="0" presId="urn:microsoft.com/office/officeart/2005/8/layout/vList2"/>
    <dgm:cxn modelId="{7F99CC2E-A0F9-4B6C-9EDA-AAEAA4A0350D}" type="presOf" srcId="{87D002D2-3AD9-4710-9021-C43C1AAE440F}" destId="{B310173A-9CE1-42C8-872C-5AF1792FA089}" srcOrd="0" destOrd="0" presId="urn:microsoft.com/office/officeart/2005/8/layout/vList2"/>
    <dgm:cxn modelId="{043A2322-B0D3-4401-A9B4-65B2BAC85408}" type="presParOf" srcId="{628D0BA3-4B5C-48FF-B186-AD0E03CDAB48}" destId="{13060522-836F-4D36-99EC-11A4A801F62D}" srcOrd="0" destOrd="0" presId="urn:microsoft.com/office/officeart/2005/8/layout/vList2"/>
    <dgm:cxn modelId="{5223AFA9-EEEC-46B4-9AF5-163C9BBE8810}" type="presParOf" srcId="{628D0BA3-4B5C-48FF-B186-AD0E03CDAB48}" destId="{98035747-FA6A-4FA5-BEAA-20CEE37721C1}" srcOrd="1" destOrd="0" presId="urn:microsoft.com/office/officeart/2005/8/layout/vList2"/>
    <dgm:cxn modelId="{D0FDBC23-A643-4889-9978-ED7D6F127921}" type="presParOf" srcId="{628D0BA3-4B5C-48FF-B186-AD0E03CDAB48}" destId="{A2EB5BA5-CDC2-436F-A008-9784BDEF2BE5}" srcOrd="2" destOrd="0" presId="urn:microsoft.com/office/officeart/2005/8/layout/vList2"/>
    <dgm:cxn modelId="{276303F9-EDB8-4E1E-896A-6B7C31F1AE6D}" type="presParOf" srcId="{628D0BA3-4B5C-48FF-B186-AD0E03CDAB48}" destId="{B310173A-9CE1-42C8-872C-5AF1792FA08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0.xml><?xml version="1.0" encoding="utf-8"?>
<dgm:dataModel xmlns:dgm="http://schemas.openxmlformats.org/drawingml/2006/diagram" xmlns:a="http://schemas.openxmlformats.org/drawingml/2006/main">
  <dgm:ptLst>
    <dgm:pt modelId="{E97C46AC-07FB-4ACF-8E10-7C1BC56619E4}" type="doc">
      <dgm:prSet loTypeId="urn:microsoft.com/office/officeart/2005/8/layout/target3" loCatId="list" qsTypeId="urn:microsoft.com/office/officeart/2005/8/quickstyle/3d2" qsCatId="3D" csTypeId="urn:microsoft.com/office/officeart/2005/8/colors/colorful3" csCatId="colorful" phldr="1"/>
      <dgm:spPr/>
      <dgm:t>
        <a:bodyPr/>
        <a:lstStyle/>
        <a:p>
          <a:endParaRPr lang="es-MX"/>
        </a:p>
      </dgm:t>
    </dgm:pt>
    <dgm:pt modelId="{FE36DB6E-AAFD-41C0-9F7C-50AE447BBA25}">
      <dgm:prSet phldrT="[Texto]"/>
      <dgm:spPr>
        <a:blipFill rotWithShape="1">
          <a:blip xmlns:r="http://schemas.openxmlformats.org/officeDocument/2006/relationships" r:embed="rId1"/>
          <a:stretch>
            <a:fillRect/>
          </a:stretch>
        </a:blipFill>
      </dgm:spPr>
      <dgm:t>
        <a:bodyPr/>
        <a:lstStyle/>
        <a:p>
          <a:r>
            <a:rPr lang="es-MX">
              <a:noFill/>
            </a:rPr>
            <a:t> </a:t>
          </a:r>
        </a:p>
      </dgm:t>
    </dgm:pt>
    <dgm:pt modelId="{A28733EA-1773-4573-88C3-E633F6D9FFED}" type="parTrans" cxnId="{8E1497C4-A4AD-4460-A10C-9AA2CF37C62D}">
      <dgm:prSet/>
      <dgm:spPr/>
      <dgm:t>
        <a:bodyPr/>
        <a:lstStyle/>
        <a:p>
          <a:endParaRPr lang="es-MX"/>
        </a:p>
      </dgm:t>
    </dgm:pt>
    <dgm:pt modelId="{DD70EDC8-FF8C-4EFB-B241-EC7C3205D3CA}" type="sibTrans" cxnId="{8E1497C4-A4AD-4460-A10C-9AA2CF37C62D}">
      <dgm:prSet/>
      <dgm:spPr/>
      <dgm:t>
        <a:bodyPr/>
        <a:lstStyle/>
        <a:p>
          <a:endParaRPr lang="es-MX"/>
        </a:p>
      </dgm:t>
    </dgm:pt>
    <dgm:pt modelId="{76749A01-A3C9-491C-934E-4EACC4C1E029}">
      <dgm:prSet phldrT="[Texto]"/>
      <dgm:spPr>
        <a:blipFill rotWithShape="1">
          <a:blip xmlns:r="http://schemas.openxmlformats.org/officeDocument/2006/relationships" r:embed="rId2"/>
          <a:stretch>
            <a:fillRect/>
          </a:stretch>
        </a:blipFill>
      </dgm:spPr>
      <dgm:t>
        <a:bodyPr/>
        <a:lstStyle/>
        <a:p>
          <a:r>
            <a:rPr lang="es-MX">
              <a:noFill/>
            </a:rPr>
            <a:t> </a:t>
          </a:r>
        </a:p>
      </dgm:t>
    </dgm:pt>
    <dgm:pt modelId="{074CD838-A037-43E5-A851-627183DC021B}" type="parTrans" cxnId="{C080F887-EF38-4B26-9333-55B5226A3B9F}">
      <dgm:prSet/>
      <dgm:spPr/>
      <dgm:t>
        <a:bodyPr/>
        <a:lstStyle/>
        <a:p>
          <a:endParaRPr lang="es-MX"/>
        </a:p>
      </dgm:t>
    </dgm:pt>
    <dgm:pt modelId="{7D742A29-9F0B-4306-BDF6-75F2061960A7}" type="sibTrans" cxnId="{C080F887-EF38-4B26-9333-55B5226A3B9F}">
      <dgm:prSet/>
      <dgm:spPr/>
      <dgm:t>
        <a:bodyPr/>
        <a:lstStyle/>
        <a:p>
          <a:endParaRPr lang="es-MX"/>
        </a:p>
      </dgm:t>
    </dgm:pt>
    <dgm:pt modelId="{131609F4-358E-4ACE-82BF-1A8A80EBCCA1}">
      <dgm:prSet phldrT="[Texto]"/>
      <dgm:spPr>
        <a:blipFill rotWithShape="1">
          <a:blip xmlns:r="http://schemas.openxmlformats.org/officeDocument/2006/relationships" r:embed="rId3"/>
          <a:stretch>
            <a:fillRect/>
          </a:stretch>
        </a:blipFill>
      </dgm:spPr>
      <dgm:t>
        <a:bodyPr/>
        <a:lstStyle/>
        <a:p>
          <a:r>
            <a:rPr lang="es-MX">
              <a:noFill/>
            </a:rPr>
            <a:t> </a:t>
          </a:r>
        </a:p>
      </dgm:t>
    </dgm:pt>
    <dgm:pt modelId="{8F12703C-FDF9-4C9D-B675-1896C890FC4B}" type="parTrans" cxnId="{FC2613A1-7943-4129-A9E7-89D40AC101AA}">
      <dgm:prSet/>
      <dgm:spPr/>
      <dgm:t>
        <a:bodyPr/>
        <a:lstStyle/>
        <a:p>
          <a:endParaRPr lang="es-MX"/>
        </a:p>
      </dgm:t>
    </dgm:pt>
    <dgm:pt modelId="{A76CAC9D-37B8-41B1-BAFB-24E5D42629F9}" type="sibTrans" cxnId="{FC2613A1-7943-4129-A9E7-89D40AC101AA}">
      <dgm:prSet/>
      <dgm:spPr/>
      <dgm:t>
        <a:bodyPr/>
        <a:lstStyle/>
        <a:p>
          <a:endParaRPr lang="es-MX"/>
        </a:p>
      </dgm:t>
    </dgm:pt>
    <dgm:pt modelId="{B0EED654-D7F6-4DA7-8E12-EC51DCDAFBA8}" type="pres">
      <dgm:prSet presAssocID="{E97C46AC-07FB-4ACF-8E10-7C1BC56619E4}" presName="Name0" presStyleCnt="0">
        <dgm:presLayoutVars>
          <dgm:chMax val="7"/>
          <dgm:dir/>
          <dgm:animLvl val="lvl"/>
          <dgm:resizeHandles val="exact"/>
        </dgm:presLayoutVars>
      </dgm:prSet>
      <dgm:spPr/>
    </dgm:pt>
    <dgm:pt modelId="{3377F62D-209F-4F06-9631-4B14B6EC802F}" type="pres">
      <dgm:prSet presAssocID="{FE36DB6E-AAFD-41C0-9F7C-50AE447BBA25}" presName="circle1" presStyleLbl="node1" presStyleIdx="0" presStyleCnt="3"/>
      <dgm:spPr/>
    </dgm:pt>
    <dgm:pt modelId="{2282FE1C-B192-490C-A3E8-3F7EC29D86AD}" type="pres">
      <dgm:prSet presAssocID="{FE36DB6E-AAFD-41C0-9F7C-50AE447BBA25}" presName="space" presStyleCnt="0"/>
      <dgm:spPr/>
    </dgm:pt>
    <dgm:pt modelId="{E91D162D-0D79-48B2-B0AD-ECDBB178821F}" type="pres">
      <dgm:prSet presAssocID="{FE36DB6E-AAFD-41C0-9F7C-50AE447BBA25}" presName="rect1" presStyleLbl="alignAcc1" presStyleIdx="0" presStyleCnt="3"/>
      <dgm:spPr/>
      <dgm:t>
        <a:bodyPr/>
        <a:lstStyle/>
        <a:p>
          <a:endParaRPr lang="es-MX"/>
        </a:p>
      </dgm:t>
    </dgm:pt>
    <dgm:pt modelId="{379069B7-E9A8-40C4-AEF6-FE0B7FE97C7C}" type="pres">
      <dgm:prSet presAssocID="{76749A01-A3C9-491C-934E-4EACC4C1E029}" presName="vertSpace2" presStyleLbl="node1" presStyleIdx="0" presStyleCnt="3"/>
      <dgm:spPr/>
    </dgm:pt>
    <dgm:pt modelId="{082C99B2-6D92-4103-8902-457A63247CCF}" type="pres">
      <dgm:prSet presAssocID="{76749A01-A3C9-491C-934E-4EACC4C1E029}" presName="circle2" presStyleLbl="node1" presStyleIdx="1" presStyleCnt="3"/>
      <dgm:spPr/>
    </dgm:pt>
    <dgm:pt modelId="{6A4A89DD-B847-4254-9F7B-7E751433B915}" type="pres">
      <dgm:prSet presAssocID="{76749A01-A3C9-491C-934E-4EACC4C1E029}" presName="rect2" presStyleLbl="alignAcc1" presStyleIdx="1" presStyleCnt="3"/>
      <dgm:spPr/>
      <dgm:t>
        <a:bodyPr/>
        <a:lstStyle/>
        <a:p>
          <a:endParaRPr lang="es-MX"/>
        </a:p>
      </dgm:t>
    </dgm:pt>
    <dgm:pt modelId="{D60C36F3-E83A-4025-9FEA-361B4BA4D077}" type="pres">
      <dgm:prSet presAssocID="{131609F4-358E-4ACE-82BF-1A8A80EBCCA1}" presName="vertSpace3" presStyleLbl="node1" presStyleIdx="1" presStyleCnt="3"/>
      <dgm:spPr/>
    </dgm:pt>
    <dgm:pt modelId="{1FDCDC5F-3A49-45D1-91B4-B411398C7ED7}" type="pres">
      <dgm:prSet presAssocID="{131609F4-358E-4ACE-82BF-1A8A80EBCCA1}" presName="circle3" presStyleLbl="node1" presStyleIdx="2" presStyleCnt="3"/>
      <dgm:spPr/>
    </dgm:pt>
    <dgm:pt modelId="{EAB5DF14-CFD6-4572-B5B0-88B7A455AA7D}" type="pres">
      <dgm:prSet presAssocID="{131609F4-358E-4ACE-82BF-1A8A80EBCCA1}" presName="rect3" presStyleLbl="alignAcc1" presStyleIdx="2" presStyleCnt="3"/>
      <dgm:spPr/>
      <dgm:t>
        <a:bodyPr/>
        <a:lstStyle/>
        <a:p>
          <a:endParaRPr lang="es-MX"/>
        </a:p>
      </dgm:t>
    </dgm:pt>
    <dgm:pt modelId="{081F04B1-860B-44F9-8B5D-CB0DC57505AB}" type="pres">
      <dgm:prSet presAssocID="{FE36DB6E-AAFD-41C0-9F7C-50AE447BBA25}" presName="rect1ParTxNoCh" presStyleLbl="alignAcc1" presStyleIdx="2" presStyleCnt="3">
        <dgm:presLayoutVars>
          <dgm:chMax val="1"/>
          <dgm:bulletEnabled val="1"/>
        </dgm:presLayoutVars>
      </dgm:prSet>
      <dgm:spPr/>
    </dgm:pt>
    <dgm:pt modelId="{924CD3B8-E32F-4BD1-9D83-617FFE98CFAB}" type="pres">
      <dgm:prSet presAssocID="{76749A01-A3C9-491C-934E-4EACC4C1E029}" presName="rect2ParTxNoCh" presStyleLbl="alignAcc1" presStyleIdx="2" presStyleCnt="3">
        <dgm:presLayoutVars>
          <dgm:chMax val="1"/>
          <dgm:bulletEnabled val="1"/>
        </dgm:presLayoutVars>
      </dgm:prSet>
      <dgm:spPr/>
    </dgm:pt>
    <dgm:pt modelId="{56F7D32E-9D8A-4F0B-9E46-528D48A53BD8}" type="pres">
      <dgm:prSet presAssocID="{131609F4-358E-4ACE-82BF-1A8A80EBCCA1}" presName="rect3ParTxNoCh" presStyleLbl="alignAcc1" presStyleIdx="2" presStyleCnt="3">
        <dgm:presLayoutVars>
          <dgm:chMax val="1"/>
          <dgm:bulletEnabled val="1"/>
        </dgm:presLayoutVars>
      </dgm:prSet>
      <dgm:spPr/>
    </dgm:pt>
  </dgm:ptLst>
  <dgm:cxnLst>
    <dgm:cxn modelId="{2E45BBAF-2EAF-44AB-B03F-6402A7928E5E}" type="presOf" srcId="{FE36DB6E-AAFD-41C0-9F7C-50AE447BBA25}" destId="{E91D162D-0D79-48B2-B0AD-ECDBB178821F}" srcOrd="0" destOrd="0" presId="urn:microsoft.com/office/officeart/2005/8/layout/target3"/>
    <dgm:cxn modelId="{5198F78A-0A91-4304-A0F2-D6C9B6A1785C}" type="presOf" srcId="{76749A01-A3C9-491C-934E-4EACC4C1E029}" destId="{924CD3B8-E32F-4BD1-9D83-617FFE98CFAB}" srcOrd="1" destOrd="0" presId="urn:microsoft.com/office/officeart/2005/8/layout/target3"/>
    <dgm:cxn modelId="{CCCF465D-3D2D-4857-B18B-D991665248C8}" type="presOf" srcId="{76749A01-A3C9-491C-934E-4EACC4C1E029}" destId="{6A4A89DD-B847-4254-9F7B-7E751433B915}" srcOrd="0" destOrd="0" presId="urn:microsoft.com/office/officeart/2005/8/layout/target3"/>
    <dgm:cxn modelId="{2CDB1CEE-FC30-4F1E-8D8F-AD2DD6C124B8}" type="presOf" srcId="{131609F4-358E-4ACE-82BF-1A8A80EBCCA1}" destId="{EAB5DF14-CFD6-4572-B5B0-88B7A455AA7D}" srcOrd="0" destOrd="0" presId="urn:microsoft.com/office/officeart/2005/8/layout/target3"/>
    <dgm:cxn modelId="{A6571C38-66D1-43C6-A1AB-92D3DC27263D}" type="presOf" srcId="{E97C46AC-07FB-4ACF-8E10-7C1BC56619E4}" destId="{B0EED654-D7F6-4DA7-8E12-EC51DCDAFBA8}" srcOrd="0" destOrd="0" presId="urn:microsoft.com/office/officeart/2005/8/layout/target3"/>
    <dgm:cxn modelId="{4C2FC033-46D4-4B0F-90BC-497D0BE0D2BC}" type="presOf" srcId="{FE36DB6E-AAFD-41C0-9F7C-50AE447BBA25}" destId="{081F04B1-860B-44F9-8B5D-CB0DC57505AB}" srcOrd="1" destOrd="0" presId="urn:microsoft.com/office/officeart/2005/8/layout/target3"/>
    <dgm:cxn modelId="{C080F887-EF38-4B26-9333-55B5226A3B9F}" srcId="{E97C46AC-07FB-4ACF-8E10-7C1BC56619E4}" destId="{76749A01-A3C9-491C-934E-4EACC4C1E029}" srcOrd="1" destOrd="0" parTransId="{074CD838-A037-43E5-A851-627183DC021B}" sibTransId="{7D742A29-9F0B-4306-BDF6-75F2061960A7}"/>
    <dgm:cxn modelId="{FD538448-D29B-45D7-A3E3-B712B5B173AC}" type="presOf" srcId="{131609F4-358E-4ACE-82BF-1A8A80EBCCA1}" destId="{56F7D32E-9D8A-4F0B-9E46-528D48A53BD8}" srcOrd="1" destOrd="0" presId="urn:microsoft.com/office/officeart/2005/8/layout/target3"/>
    <dgm:cxn modelId="{FC2613A1-7943-4129-A9E7-89D40AC101AA}" srcId="{E97C46AC-07FB-4ACF-8E10-7C1BC56619E4}" destId="{131609F4-358E-4ACE-82BF-1A8A80EBCCA1}" srcOrd="2" destOrd="0" parTransId="{8F12703C-FDF9-4C9D-B675-1896C890FC4B}" sibTransId="{A76CAC9D-37B8-41B1-BAFB-24E5D42629F9}"/>
    <dgm:cxn modelId="{8E1497C4-A4AD-4460-A10C-9AA2CF37C62D}" srcId="{E97C46AC-07FB-4ACF-8E10-7C1BC56619E4}" destId="{FE36DB6E-AAFD-41C0-9F7C-50AE447BBA25}" srcOrd="0" destOrd="0" parTransId="{A28733EA-1773-4573-88C3-E633F6D9FFED}" sibTransId="{DD70EDC8-FF8C-4EFB-B241-EC7C3205D3CA}"/>
    <dgm:cxn modelId="{CA4EA021-BF34-41FE-BEFD-CE3C9613B46D}" type="presParOf" srcId="{B0EED654-D7F6-4DA7-8E12-EC51DCDAFBA8}" destId="{3377F62D-209F-4F06-9631-4B14B6EC802F}" srcOrd="0" destOrd="0" presId="urn:microsoft.com/office/officeart/2005/8/layout/target3"/>
    <dgm:cxn modelId="{C50C0E08-1809-4D79-817F-2DB4A77DF372}" type="presParOf" srcId="{B0EED654-D7F6-4DA7-8E12-EC51DCDAFBA8}" destId="{2282FE1C-B192-490C-A3E8-3F7EC29D86AD}" srcOrd="1" destOrd="0" presId="urn:microsoft.com/office/officeart/2005/8/layout/target3"/>
    <dgm:cxn modelId="{4389A668-CFA9-468F-B54E-438935C13A04}" type="presParOf" srcId="{B0EED654-D7F6-4DA7-8E12-EC51DCDAFBA8}" destId="{E91D162D-0D79-48B2-B0AD-ECDBB178821F}" srcOrd="2" destOrd="0" presId="urn:microsoft.com/office/officeart/2005/8/layout/target3"/>
    <dgm:cxn modelId="{CF93CB35-968D-46CB-BCBF-FC898F5687FA}" type="presParOf" srcId="{B0EED654-D7F6-4DA7-8E12-EC51DCDAFBA8}" destId="{379069B7-E9A8-40C4-AEF6-FE0B7FE97C7C}" srcOrd="3" destOrd="0" presId="urn:microsoft.com/office/officeart/2005/8/layout/target3"/>
    <dgm:cxn modelId="{04144344-5E4B-4C7F-ADE1-D277068C2532}" type="presParOf" srcId="{B0EED654-D7F6-4DA7-8E12-EC51DCDAFBA8}" destId="{082C99B2-6D92-4103-8902-457A63247CCF}" srcOrd="4" destOrd="0" presId="urn:microsoft.com/office/officeart/2005/8/layout/target3"/>
    <dgm:cxn modelId="{F3BB70D0-5BD8-46DF-8437-4722CDDDCA1F}" type="presParOf" srcId="{B0EED654-D7F6-4DA7-8E12-EC51DCDAFBA8}" destId="{6A4A89DD-B847-4254-9F7B-7E751433B915}" srcOrd="5" destOrd="0" presId="urn:microsoft.com/office/officeart/2005/8/layout/target3"/>
    <dgm:cxn modelId="{22EAE0D5-1C70-49C6-ABF9-277D10F4638F}" type="presParOf" srcId="{B0EED654-D7F6-4DA7-8E12-EC51DCDAFBA8}" destId="{D60C36F3-E83A-4025-9FEA-361B4BA4D077}" srcOrd="6" destOrd="0" presId="urn:microsoft.com/office/officeart/2005/8/layout/target3"/>
    <dgm:cxn modelId="{26975A77-D9AE-46C5-937F-90666B39A042}" type="presParOf" srcId="{B0EED654-D7F6-4DA7-8E12-EC51DCDAFBA8}" destId="{1FDCDC5F-3A49-45D1-91B4-B411398C7ED7}" srcOrd="7" destOrd="0" presId="urn:microsoft.com/office/officeart/2005/8/layout/target3"/>
    <dgm:cxn modelId="{3570A7DF-9DC5-4E3D-8732-052C2265B513}" type="presParOf" srcId="{B0EED654-D7F6-4DA7-8E12-EC51DCDAFBA8}" destId="{EAB5DF14-CFD6-4572-B5B0-88B7A455AA7D}" srcOrd="8" destOrd="0" presId="urn:microsoft.com/office/officeart/2005/8/layout/target3"/>
    <dgm:cxn modelId="{6441F0D2-CEC9-427D-9B25-5E64946BBCE9}" type="presParOf" srcId="{B0EED654-D7F6-4DA7-8E12-EC51DCDAFBA8}" destId="{081F04B1-860B-44F9-8B5D-CB0DC57505AB}" srcOrd="9" destOrd="0" presId="urn:microsoft.com/office/officeart/2005/8/layout/target3"/>
    <dgm:cxn modelId="{FEC482CD-D073-480C-ABB4-3271A2D24C31}" type="presParOf" srcId="{B0EED654-D7F6-4DA7-8E12-EC51DCDAFBA8}" destId="{924CD3B8-E32F-4BD1-9D83-617FFE98CFAB}" srcOrd="10" destOrd="0" presId="urn:microsoft.com/office/officeart/2005/8/layout/target3"/>
    <dgm:cxn modelId="{C27F66A1-EF26-45A1-8918-FDC1200857D5}" type="presParOf" srcId="{B0EED654-D7F6-4DA7-8E12-EC51DCDAFBA8}" destId="{56F7D32E-9D8A-4F0B-9E46-528D48A53BD8}"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129E16-AA33-41B0-B317-495E3A5D5C3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MX"/>
        </a:p>
      </dgm:t>
    </dgm:pt>
    <dgm:pt modelId="{DA3904EB-655A-40CD-8FFC-50C2383C620F}">
      <dgm:prSet phldrT="[Texto]"/>
      <dgm:spPr/>
      <dgm:t>
        <a:bodyPr/>
        <a:lstStyle/>
        <a:p>
          <a:r>
            <a:rPr lang="es-MX" dirty="0" smtClean="0"/>
            <a:t>En el caso de la industria siderúrgica, que es muy representativo, la experiencia ha mostrado que efectivamente, su nacimiento va acompañado de un desarrollo paralelo de la industria de transformación de metales.</a:t>
          </a:r>
          <a:endParaRPr lang="es-MX" dirty="0"/>
        </a:p>
      </dgm:t>
    </dgm:pt>
    <dgm:pt modelId="{DEF3F1B6-200E-4C10-A195-9ACE16A2FC5F}" type="parTrans" cxnId="{8A6DA9D5-BB98-46F5-A211-B02F78F58C82}">
      <dgm:prSet/>
      <dgm:spPr/>
      <dgm:t>
        <a:bodyPr/>
        <a:lstStyle/>
        <a:p>
          <a:endParaRPr lang="es-MX"/>
        </a:p>
      </dgm:t>
    </dgm:pt>
    <dgm:pt modelId="{F3A19CD4-F32F-4CA0-9AB5-D6F3BBBB695D}" type="sibTrans" cxnId="{8A6DA9D5-BB98-46F5-A211-B02F78F58C82}">
      <dgm:prSet/>
      <dgm:spPr/>
      <dgm:t>
        <a:bodyPr/>
        <a:lstStyle/>
        <a:p>
          <a:endParaRPr lang="es-MX"/>
        </a:p>
      </dgm:t>
    </dgm:pt>
    <dgm:pt modelId="{139EA8DD-19B3-4B43-8C6B-492852EF573E}">
      <dgm:prSet phldrT="[Texto]"/>
      <dgm:spPr/>
      <dgm:t>
        <a:bodyPr/>
        <a:lstStyle/>
        <a:p>
          <a:r>
            <a:rPr lang="es-MX" dirty="0" smtClean="0"/>
            <a:t>La certeza en cuanto a disponibilidad de materias básicas parece ser el factor decisivo de tal desarrollo.</a:t>
          </a:r>
          <a:endParaRPr lang="es-MX" dirty="0"/>
        </a:p>
      </dgm:t>
    </dgm:pt>
    <dgm:pt modelId="{FC80C0E2-5771-46B3-AFCC-2CA8DF7C80D3}" type="parTrans" cxnId="{75F48E29-A7C9-4FE3-9C91-12753B4377D5}">
      <dgm:prSet/>
      <dgm:spPr/>
      <dgm:t>
        <a:bodyPr/>
        <a:lstStyle/>
        <a:p>
          <a:endParaRPr lang="es-MX"/>
        </a:p>
      </dgm:t>
    </dgm:pt>
    <dgm:pt modelId="{09F21B1B-B120-4240-8102-4FAB8D564B0D}" type="sibTrans" cxnId="{75F48E29-A7C9-4FE3-9C91-12753B4377D5}">
      <dgm:prSet/>
      <dgm:spPr/>
      <dgm:t>
        <a:bodyPr/>
        <a:lstStyle/>
        <a:p>
          <a:endParaRPr lang="es-MX"/>
        </a:p>
      </dgm:t>
    </dgm:pt>
    <dgm:pt modelId="{225FB898-AD42-4979-BDA5-4E6E74807B47}">
      <dgm:prSet phldrT="[Texto]"/>
      <dgm:spPr/>
      <dgm:t>
        <a:bodyPr/>
        <a:lstStyle/>
        <a:p>
          <a:r>
            <a:rPr lang="es-MX" dirty="0" smtClean="0"/>
            <a:t>Pero en el cómputo estricto, el reconocimiento de este parentesco y estímulo a las industrias derivadas no justifica atribuir a las inversiones en la industria matriz el mérito de los ahorros de divisas producidos en la industria periférica.</a:t>
          </a:r>
          <a:endParaRPr lang="es-MX" dirty="0"/>
        </a:p>
      </dgm:t>
    </dgm:pt>
    <dgm:pt modelId="{5D48EBF9-D717-4635-B98F-C6344B87FFA7}" type="parTrans" cxnId="{F49A09C2-2D7C-4DFC-B1CA-19298D61D6BF}">
      <dgm:prSet/>
      <dgm:spPr/>
      <dgm:t>
        <a:bodyPr/>
        <a:lstStyle/>
        <a:p>
          <a:endParaRPr lang="es-MX"/>
        </a:p>
      </dgm:t>
    </dgm:pt>
    <dgm:pt modelId="{320F60C0-A4D1-4039-AD60-06E056D02BE9}" type="sibTrans" cxnId="{F49A09C2-2D7C-4DFC-B1CA-19298D61D6BF}">
      <dgm:prSet/>
      <dgm:spPr/>
      <dgm:t>
        <a:bodyPr/>
        <a:lstStyle/>
        <a:p>
          <a:endParaRPr lang="es-MX"/>
        </a:p>
      </dgm:t>
    </dgm:pt>
    <dgm:pt modelId="{CA9C7680-AC3F-4CBD-BFF2-EAF3C76E2DD6}" type="pres">
      <dgm:prSet presAssocID="{BF129E16-AA33-41B0-B317-495E3A5D5C38}" presName="outerComposite" presStyleCnt="0">
        <dgm:presLayoutVars>
          <dgm:chMax val="5"/>
          <dgm:dir/>
          <dgm:resizeHandles val="exact"/>
        </dgm:presLayoutVars>
      </dgm:prSet>
      <dgm:spPr/>
      <dgm:t>
        <a:bodyPr/>
        <a:lstStyle/>
        <a:p>
          <a:endParaRPr lang="es-MX"/>
        </a:p>
      </dgm:t>
    </dgm:pt>
    <dgm:pt modelId="{8DACD92C-AF70-4899-AD2F-DCEBFD3BAC1C}" type="pres">
      <dgm:prSet presAssocID="{BF129E16-AA33-41B0-B317-495E3A5D5C38}" presName="dummyMaxCanvas" presStyleCnt="0">
        <dgm:presLayoutVars/>
      </dgm:prSet>
      <dgm:spPr/>
    </dgm:pt>
    <dgm:pt modelId="{451B71BB-D274-49BE-8652-D88492BC56D5}" type="pres">
      <dgm:prSet presAssocID="{BF129E16-AA33-41B0-B317-495E3A5D5C38}" presName="ThreeNodes_1" presStyleLbl="node1" presStyleIdx="0" presStyleCnt="3">
        <dgm:presLayoutVars>
          <dgm:bulletEnabled val="1"/>
        </dgm:presLayoutVars>
      </dgm:prSet>
      <dgm:spPr/>
      <dgm:t>
        <a:bodyPr/>
        <a:lstStyle/>
        <a:p>
          <a:endParaRPr lang="es-MX"/>
        </a:p>
      </dgm:t>
    </dgm:pt>
    <dgm:pt modelId="{1DFE4A50-63A9-4156-B296-D52ABF7EDF6D}" type="pres">
      <dgm:prSet presAssocID="{BF129E16-AA33-41B0-B317-495E3A5D5C38}" presName="ThreeNodes_2" presStyleLbl="node1" presStyleIdx="1" presStyleCnt="3">
        <dgm:presLayoutVars>
          <dgm:bulletEnabled val="1"/>
        </dgm:presLayoutVars>
      </dgm:prSet>
      <dgm:spPr/>
      <dgm:t>
        <a:bodyPr/>
        <a:lstStyle/>
        <a:p>
          <a:endParaRPr lang="es-MX"/>
        </a:p>
      </dgm:t>
    </dgm:pt>
    <dgm:pt modelId="{4F6ECD8F-2B16-4FCF-B3E0-494F8C4FBC1F}" type="pres">
      <dgm:prSet presAssocID="{BF129E16-AA33-41B0-B317-495E3A5D5C38}" presName="ThreeNodes_3" presStyleLbl="node1" presStyleIdx="2" presStyleCnt="3">
        <dgm:presLayoutVars>
          <dgm:bulletEnabled val="1"/>
        </dgm:presLayoutVars>
      </dgm:prSet>
      <dgm:spPr/>
      <dgm:t>
        <a:bodyPr/>
        <a:lstStyle/>
        <a:p>
          <a:endParaRPr lang="es-MX"/>
        </a:p>
      </dgm:t>
    </dgm:pt>
    <dgm:pt modelId="{2BB116F0-BC4D-48BB-9787-C5242B29D8E9}" type="pres">
      <dgm:prSet presAssocID="{BF129E16-AA33-41B0-B317-495E3A5D5C38}" presName="ThreeConn_1-2" presStyleLbl="fgAccFollowNode1" presStyleIdx="0" presStyleCnt="2">
        <dgm:presLayoutVars>
          <dgm:bulletEnabled val="1"/>
        </dgm:presLayoutVars>
      </dgm:prSet>
      <dgm:spPr/>
      <dgm:t>
        <a:bodyPr/>
        <a:lstStyle/>
        <a:p>
          <a:endParaRPr lang="es-MX"/>
        </a:p>
      </dgm:t>
    </dgm:pt>
    <dgm:pt modelId="{229C97A4-74B4-4FA8-A324-83041BA5F0A5}" type="pres">
      <dgm:prSet presAssocID="{BF129E16-AA33-41B0-B317-495E3A5D5C38}" presName="ThreeConn_2-3" presStyleLbl="fgAccFollowNode1" presStyleIdx="1" presStyleCnt="2">
        <dgm:presLayoutVars>
          <dgm:bulletEnabled val="1"/>
        </dgm:presLayoutVars>
      </dgm:prSet>
      <dgm:spPr/>
      <dgm:t>
        <a:bodyPr/>
        <a:lstStyle/>
        <a:p>
          <a:endParaRPr lang="es-MX"/>
        </a:p>
      </dgm:t>
    </dgm:pt>
    <dgm:pt modelId="{D1EA84C8-682E-4732-ADBA-602F83BD3439}" type="pres">
      <dgm:prSet presAssocID="{BF129E16-AA33-41B0-B317-495E3A5D5C38}" presName="ThreeNodes_1_text" presStyleLbl="node1" presStyleIdx="2" presStyleCnt="3">
        <dgm:presLayoutVars>
          <dgm:bulletEnabled val="1"/>
        </dgm:presLayoutVars>
      </dgm:prSet>
      <dgm:spPr/>
      <dgm:t>
        <a:bodyPr/>
        <a:lstStyle/>
        <a:p>
          <a:endParaRPr lang="es-MX"/>
        </a:p>
      </dgm:t>
    </dgm:pt>
    <dgm:pt modelId="{218947D8-0E35-493C-ADD5-570D6EA27B60}" type="pres">
      <dgm:prSet presAssocID="{BF129E16-AA33-41B0-B317-495E3A5D5C38}" presName="ThreeNodes_2_text" presStyleLbl="node1" presStyleIdx="2" presStyleCnt="3">
        <dgm:presLayoutVars>
          <dgm:bulletEnabled val="1"/>
        </dgm:presLayoutVars>
      </dgm:prSet>
      <dgm:spPr/>
      <dgm:t>
        <a:bodyPr/>
        <a:lstStyle/>
        <a:p>
          <a:endParaRPr lang="es-MX"/>
        </a:p>
      </dgm:t>
    </dgm:pt>
    <dgm:pt modelId="{13FEC9E1-71C7-409A-BAEA-06E0A0FFB191}" type="pres">
      <dgm:prSet presAssocID="{BF129E16-AA33-41B0-B317-495E3A5D5C38}" presName="ThreeNodes_3_text" presStyleLbl="node1" presStyleIdx="2" presStyleCnt="3">
        <dgm:presLayoutVars>
          <dgm:bulletEnabled val="1"/>
        </dgm:presLayoutVars>
      </dgm:prSet>
      <dgm:spPr/>
      <dgm:t>
        <a:bodyPr/>
        <a:lstStyle/>
        <a:p>
          <a:endParaRPr lang="es-MX"/>
        </a:p>
      </dgm:t>
    </dgm:pt>
  </dgm:ptLst>
  <dgm:cxnLst>
    <dgm:cxn modelId="{F49A09C2-2D7C-4DFC-B1CA-19298D61D6BF}" srcId="{BF129E16-AA33-41B0-B317-495E3A5D5C38}" destId="{225FB898-AD42-4979-BDA5-4E6E74807B47}" srcOrd="2" destOrd="0" parTransId="{5D48EBF9-D717-4635-B98F-C6344B87FFA7}" sibTransId="{320F60C0-A4D1-4039-AD60-06E056D02BE9}"/>
    <dgm:cxn modelId="{692F030E-3D47-4837-9D40-4C0A6EBAE470}" type="presOf" srcId="{225FB898-AD42-4979-BDA5-4E6E74807B47}" destId="{4F6ECD8F-2B16-4FCF-B3E0-494F8C4FBC1F}" srcOrd="0" destOrd="0" presId="urn:microsoft.com/office/officeart/2005/8/layout/vProcess5"/>
    <dgm:cxn modelId="{F87344C8-F763-48A2-990C-A5D27FE6CDF4}" type="presOf" srcId="{139EA8DD-19B3-4B43-8C6B-492852EF573E}" destId="{1DFE4A50-63A9-4156-B296-D52ABF7EDF6D}" srcOrd="0" destOrd="0" presId="urn:microsoft.com/office/officeart/2005/8/layout/vProcess5"/>
    <dgm:cxn modelId="{A3BE6CF7-AB12-455F-830D-21A80E1A4850}" type="presOf" srcId="{DA3904EB-655A-40CD-8FFC-50C2383C620F}" destId="{D1EA84C8-682E-4732-ADBA-602F83BD3439}" srcOrd="1" destOrd="0" presId="urn:microsoft.com/office/officeart/2005/8/layout/vProcess5"/>
    <dgm:cxn modelId="{CE6A7EF0-A6B4-4F19-93D7-21FD65B013E5}" type="presOf" srcId="{225FB898-AD42-4979-BDA5-4E6E74807B47}" destId="{13FEC9E1-71C7-409A-BAEA-06E0A0FFB191}" srcOrd="1" destOrd="0" presId="urn:microsoft.com/office/officeart/2005/8/layout/vProcess5"/>
    <dgm:cxn modelId="{75F48E29-A7C9-4FE3-9C91-12753B4377D5}" srcId="{BF129E16-AA33-41B0-B317-495E3A5D5C38}" destId="{139EA8DD-19B3-4B43-8C6B-492852EF573E}" srcOrd="1" destOrd="0" parTransId="{FC80C0E2-5771-46B3-AFCC-2CA8DF7C80D3}" sibTransId="{09F21B1B-B120-4240-8102-4FAB8D564B0D}"/>
    <dgm:cxn modelId="{98D99DD1-8545-43E5-9154-B13001338F1B}" type="presOf" srcId="{09F21B1B-B120-4240-8102-4FAB8D564B0D}" destId="{229C97A4-74B4-4FA8-A324-83041BA5F0A5}" srcOrd="0" destOrd="0" presId="urn:microsoft.com/office/officeart/2005/8/layout/vProcess5"/>
    <dgm:cxn modelId="{E1AB3DB9-8883-4A64-81AD-426C9C46E463}" type="presOf" srcId="{139EA8DD-19B3-4B43-8C6B-492852EF573E}" destId="{218947D8-0E35-493C-ADD5-570D6EA27B60}" srcOrd="1" destOrd="0" presId="urn:microsoft.com/office/officeart/2005/8/layout/vProcess5"/>
    <dgm:cxn modelId="{8A6DA9D5-BB98-46F5-A211-B02F78F58C82}" srcId="{BF129E16-AA33-41B0-B317-495E3A5D5C38}" destId="{DA3904EB-655A-40CD-8FFC-50C2383C620F}" srcOrd="0" destOrd="0" parTransId="{DEF3F1B6-200E-4C10-A195-9ACE16A2FC5F}" sibTransId="{F3A19CD4-F32F-4CA0-9AB5-D6F3BBBB695D}"/>
    <dgm:cxn modelId="{BCF7AAEB-1BA2-488A-ACAA-E92AFA43A9BC}" type="presOf" srcId="{DA3904EB-655A-40CD-8FFC-50C2383C620F}" destId="{451B71BB-D274-49BE-8652-D88492BC56D5}" srcOrd="0" destOrd="0" presId="urn:microsoft.com/office/officeart/2005/8/layout/vProcess5"/>
    <dgm:cxn modelId="{A219D006-ED6C-426F-A5B2-CBD0F9FFCA90}" type="presOf" srcId="{BF129E16-AA33-41B0-B317-495E3A5D5C38}" destId="{CA9C7680-AC3F-4CBD-BFF2-EAF3C76E2DD6}" srcOrd="0" destOrd="0" presId="urn:microsoft.com/office/officeart/2005/8/layout/vProcess5"/>
    <dgm:cxn modelId="{DE134292-A477-4CEF-B9B1-F0EF4CF9BC4A}" type="presOf" srcId="{F3A19CD4-F32F-4CA0-9AB5-D6F3BBBB695D}" destId="{2BB116F0-BC4D-48BB-9787-C5242B29D8E9}" srcOrd="0" destOrd="0" presId="urn:microsoft.com/office/officeart/2005/8/layout/vProcess5"/>
    <dgm:cxn modelId="{B91943ED-B049-4FF3-A769-79172DABAC7F}" type="presParOf" srcId="{CA9C7680-AC3F-4CBD-BFF2-EAF3C76E2DD6}" destId="{8DACD92C-AF70-4899-AD2F-DCEBFD3BAC1C}" srcOrd="0" destOrd="0" presId="urn:microsoft.com/office/officeart/2005/8/layout/vProcess5"/>
    <dgm:cxn modelId="{588E06ED-7611-489B-A533-65C682C81607}" type="presParOf" srcId="{CA9C7680-AC3F-4CBD-BFF2-EAF3C76E2DD6}" destId="{451B71BB-D274-49BE-8652-D88492BC56D5}" srcOrd="1" destOrd="0" presId="urn:microsoft.com/office/officeart/2005/8/layout/vProcess5"/>
    <dgm:cxn modelId="{1A1D304B-53F7-46B6-AA69-22D155808481}" type="presParOf" srcId="{CA9C7680-AC3F-4CBD-BFF2-EAF3C76E2DD6}" destId="{1DFE4A50-63A9-4156-B296-D52ABF7EDF6D}" srcOrd="2" destOrd="0" presId="urn:microsoft.com/office/officeart/2005/8/layout/vProcess5"/>
    <dgm:cxn modelId="{CF7DACE7-29B3-4213-9A24-4E3286B6146F}" type="presParOf" srcId="{CA9C7680-AC3F-4CBD-BFF2-EAF3C76E2DD6}" destId="{4F6ECD8F-2B16-4FCF-B3E0-494F8C4FBC1F}" srcOrd="3" destOrd="0" presId="urn:microsoft.com/office/officeart/2005/8/layout/vProcess5"/>
    <dgm:cxn modelId="{441982A1-54AC-415C-8B50-A1ADEC18BB2C}" type="presParOf" srcId="{CA9C7680-AC3F-4CBD-BFF2-EAF3C76E2DD6}" destId="{2BB116F0-BC4D-48BB-9787-C5242B29D8E9}" srcOrd="4" destOrd="0" presId="urn:microsoft.com/office/officeart/2005/8/layout/vProcess5"/>
    <dgm:cxn modelId="{C3FF8D6D-70DE-4531-80DD-9B9075B96710}" type="presParOf" srcId="{CA9C7680-AC3F-4CBD-BFF2-EAF3C76E2DD6}" destId="{229C97A4-74B4-4FA8-A324-83041BA5F0A5}" srcOrd="5" destOrd="0" presId="urn:microsoft.com/office/officeart/2005/8/layout/vProcess5"/>
    <dgm:cxn modelId="{645B006D-5C35-4C45-AF71-4F97F89C6F2B}" type="presParOf" srcId="{CA9C7680-AC3F-4CBD-BFF2-EAF3C76E2DD6}" destId="{D1EA84C8-682E-4732-ADBA-602F83BD3439}" srcOrd="6" destOrd="0" presId="urn:microsoft.com/office/officeart/2005/8/layout/vProcess5"/>
    <dgm:cxn modelId="{7FBD0B59-E989-4D67-869C-53BB5C568E42}" type="presParOf" srcId="{CA9C7680-AC3F-4CBD-BFF2-EAF3C76E2DD6}" destId="{218947D8-0E35-493C-ADD5-570D6EA27B60}" srcOrd="7" destOrd="0" presId="urn:microsoft.com/office/officeart/2005/8/layout/vProcess5"/>
    <dgm:cxn modelId="{38A715BA-3E91-4E77-9823-EB7F22DC5DBC}" type="presParOf" srcId="{CA9C7680-AC3F-4CBD-BFF2-EAF3C76E2DD6}" destId="{13FEC9E1-71C7-409A-BAEA-06E0A0FFB19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B9A4C53-C8CC-44C0-A7CD-03F0AFF5E719}"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s-MX"/>
        </a:p>
      </dgm:t>
    </dgm:pt>
    <dgm:pt modelId="{C2A4B2F1-8282-4E50-893F-E5E99EDAE874}">
      <dgm:prSet phldrT="[Texto]"/>
      <dgm:spPr/>
      <dgm:t>
        <a:bodyPr/>
        <a:lstStyle/>
        <a:p>
          <a:r>
            <a:rPr lang="es-MX" dirty="0" smtClean="0"/>
            <a:t>Así ocurre, por ejemplo, en una mina cuya producción exportable quede interrumpida por falta de energía eléctrica de transportes.</a:t>
          </a:r>
          <a:endParaRPr lang="es-MX" dirty="0"/>
        </a:p>
      </dgm:t>
    </dgm:pt>
    <dgm:pt modelId="{690D0964-3C86-44B7-A59A-52A0759F3499}" type="parTrans" cxnId="{FC137D22-8F6B-4508-9C11-74CDE3080A27}">
      <dgm:prSet/>
      <dgm:spPr/>
      <dgm:t>
        <a:bodyPr/>
        <a:lstStyle/>
        <a:p>
          <a:endParaRPr lang="es-MX"/>
        </a:p>
      </dgm:t>
    </dgm:pt>
    <dgm:pt modelId="{B42B94D3-4F06-47D5-B1B5-B24CCB5506CE}" type="sibTrans" cxnId="{FC137D22-8F6B-4508-9C11-74CDE3080A27}">
      <dgm:prSet/>
      <dgm:spPr/>
      <dgm:t>
        <a:bodyPr/>
        <a:lstStyle/>
        <a:p>
          <a:endParaRPr lang="es-MX"/>
        </a:p>
      </dgm:t>
    </dgm:pt>
    <dgm:pt modelId="{D7ACC7ED-0659-44C4-B720-90779F701513}">
      <dgm:prSet phldrT="[Texto]"/>
      <dgm:spPr/>
      <dgm:t>
        <a:bodyPr/>
        <a:lstStyle/>
        <a:p>
          <a:r>
            <a:rPr lang="es-MX" dirty="0" smtClean="0"/>
            <a:t>El proyecto para producir electricidad o dar servicio de transporte tendrá en este caso un efecto indirecto positivo de divisas.</a:t>
          </a:r>
          <a:endParaRPr lang="es-MX" dirty="0"/>
        </a:p>
      </dgm:t>
    </dgm:pt>
    <dgm:pt modelId="{18901E10-2011-4A1E-8DE7-FC4B1AD2A3F8}" type="parTrans" cxnId="{7B2BC052-7D9E-48B8-AE5B-9C93F8EBCB42}">
      <dgm:prSet/>
      <dgm:spPr/>
      <dgm:t>
        <a:bodyPr/>
        <a:lstStyle/>
        <a:p>
          <a:endParaRPr lang="es-MX"/>
        </a:p>
      </dgm:t>
    </dgm:pt>
    <dgm:pt modelId="{482E931B-1B70-43F1-ADF7-CAEA1E920B6E}" type="sibTrans" cxnId="{7B2BC052-7D9E-48B8-AE5B-9C93F8EBCB42}">
      <dgm:prSet/>
      <dgm:spPr/>
      <dgm:t>
        <a:bodyPr/>
        <a:lstStyle/>
        <a:p>
          <a:endParaRPr lang="es-MX"/>
        </a:p>
      </dgm:t>
    </dgm:pt>
    <dgm:pt modelId="{908E8CE5-4461-40F3-8C88-6544E75C0D1F}" type="pres">
      <dgm:prSet presAssocID="{5B9A4C53-C8CC-44C0-A7CD-03F0AFF5E719}" presName="cycle" presStyleCnt="0">
        <dgm:presLayoutVars>
          <dgm:dir/>
          <dgm:resizeHandles val="exact"/>
        </dgm:presLayoutVars>
      </dgm:prSet>
      <dgm:spPr/>
      <dgm:t>
        <a:bodyPr/>
        <a:lstStyle/>
        <a:p>
          <a:endParaRPr lang="es-MX"/>
        </a:p>
      </dgm:t>
    </dgm:pt>
    <dgm:pt modelId="{CE913889-B25E-4628-B10D-4360F197C33B}" type="pres">
      <dgm:prSet presAssocID="{C2A4B2F1-8282-4E50-893F-E5E99EDAE874}" presName="arrow" presStyleLbl="node1" presStyleIdx="0" presStyleCnt="2">
        <dgm:presLayoutVars>
          <dgm:bulletEnabled val="1"/>
        </dgm:presLayoutVars>
      </dgm:prSet>
      <dgm:spPr/>
      <dgm:t>
        <a:bodyPr/>
        <a:lstStyle/>
        <a:p>
          <a:endParaRPr lang="es-MX"/>
        </a:p>
      </dgm:t>
    </dgm:pt>
    <dgm:pt modelId="{7635A59B-50D6-40AB-A1D8-15AC8BC4F564}" type="pres">
      <dgm:prSet presAssocID="{D7ACC7ED-0659-44C4-B720-90779F701513}" presName="arrow" presStyleLbl="node1" presStyleIdx="1" presStyleCnt="2">
        <dgm:presLayoutVars>
          <dgm:bulletEnabled val="1"/>
        </dgm:presLayoutVars>
      </dgm:prSet>
      <dgm:spPr/>
      <dgm:t>
        <a:bodyPr/>
        <a:lstStyle/>
        <a:p>
          <a:endParaRPr lang="es-MX"/>
        </a:p>
      </dgm:t>
    </dgm:pt>
  </dgm:ptLst>
  <dgm:cxnLst>
    <dgm:cxn modelId="{C8D5CCC4-B862-4308-92E7-1AE401B1753B}" type="presOf" srcId="{D7ACC7ED-0659-44C4-B720-90779F701513}" destId="{7635A59B-50D6-40AB-A1D8-15AC8BC4F564}" srcOrd="0" destOrd="0" presId="urn:microsoft.com/office/officeart/2005/8/layout/arrow1"/>
    <dgm:cxn modelId="{7B2BC052-7D9E-48B8-AE5B-9C93F8EBCB42}" srcId="{5B9A4C53-C8CC-44C0-A7CD-03F0AFF5E719}" destId="{D7ACC7ED-0659-44C4-B720-90779F701513}" srcOrd="1" destOrd="0" parTransId="{18901E10-2011-4A1E-8DE7-FC4B1AD2A3F8}" sibTransId="{482E931B-1B70-43F1-ADF7-CAEA1E920B6E}"/>
    <dgm:cxn modelId="{5E4958E5-C93F-49C3-9049-7BC5E0F4EE8A}" type="presOf" srcId="{5B9A4C53-C8CC-44C0-A7CD-03F0AFF5E719}" destId="{908E8CE5-4461-40F3-8C88-6544E75C0D1F}" srcOrd="0" destOrd="0" presId="urn:microsoft.com/office/officeart/2005/8/layout/arrow1"/>
    <dgm:cxn modelId="{EAD7142A-00C0-4C60-88EE-7C8D02513B89}" type="presOf" srcId="{C2A4B2F1-8282-4E50-893F-E5E99EDAE874}" destId="{CE913889-B25E-4628-B10D-4360F197C33B}" srcOrd="0" destOrd="0" presId="urn:microsoft.com/office/officeart/2005/8/layout/arrow1"/>
    <dgm:cxn modelId="{FC137D22-8F6B-4508-9C11-74CDE3080A27}" srcId="{5B9A4C53-C8CC-44C0-A7CD-03F0AFF5E719}" destId="{C2A4B2F1-8282-4E50-893F-E5E99EDAE874}" srcOrd="0" destOrd="0" parTransId="{690D0964-3C86-44B7-A59A-52A0759F3499}" sibTransId="{B42B94D3-4F06-47D5-B1B5-B24CCB5506CE}"/>
    <dgm:cxn modelId="{78968079-6B51-44CC-89C3-81A927357FCE}" type="presParOf" srcId="{908E8CE5-4461-40F3-8C88-6544E75C0D1F}" destId="{CE913889-B25E-4628-B10D-4360F197C33B}" srcOrd="0" destOrd="0" presId="urn:microsoft.com/office/officeart/2005/8/layout/arrow1"/>
    <dgm:cxn modelId="{9CAFD87B-728B-4599-95BB-BAFB5190E0C2}" type="presParOf" srcId="{908E8CE5-4461-40F3-8C88-6544E75C0D1F}" destId="{7635A59B-50D6-40AB-A1D8-15AC8BC4F564}"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1FD8C1-2F43-486B-83D7-C8E561AE0273}" type="doc">
      <dgm:prSet loTypeId="urn:microsoft.com/office/officeart/2005/8/layout/vList3" loCatId="list" qsTypeId="urn:microsoft.com/office/officeart/2005/8/quickstyle/simple3" qsCatId="simple" csTypeId="urn:microsoft.com/office/officeart/2005/8/colors/accent3_2" csCatId="accent3" phldr="1"/>
      <dgm:spPr/>
    </dgm:pt>
    <dgm:pt modelId="{998E30DD-635B-4B53-8CA4-57C7F9412ECA}">
      <dgm:prSet phldrT="[Texto]" custT="1"/>
      <dgm:spPr/>
      <dgm:t>
        <a:bodyPr/>
        <a:lstStyle/>
        <a:p>
          <a:r>
            <a:rPr lang="es-MX" sz="2000" b="1" dirty="0" smtClean="0"/>
            <a:t>El criterio básico de la evaluación para el empresario privado es pues obtener el máximo de utilidades por unidad de capital empleado en el proyecto.</a:t>
          </a:r>
          <a:endParaRPr lang="es-MX" sz="2000" b="1" dirty="0"/>
        </a:p>
      </dgm:t>
    </dgm:pt>
    <dgm:pt modelId="{38489D79-AA88-43B1-B83A-F7F64B0E4A68}" type="parTrans" cxnId="{073FFD9F-19F9-47F4-8223-CC9CF63E85FC}">
      <dgm:prSet/>
      <dgm:spPr/>
      <dgm:t>
        <a:bodyPr/>
        <a:lstStyle/>
        <a:p>
          <a:endParaRPr lang="es-MX"/>
        </a:p>
      </dgm:t>
    </dgm:pt>
    <dgm:pt modelId="{C9B6E463-D381-4F03-AB19-78900F8C5B2E}" type="sibTrans" cxnId="{073FFD9F-19F9-47F4-8223-CC9CF63E85FC}">
      <dgm:prSet/>
      <dgm:spPr/>
      <dgm:t>
        <a:bodyPr/>
        <a:lstStyle/>
        <a:p>
          <a:endParaRPr lang="es-MX"/>
        </a:p>
      </dgm:t>
    </dgm:pt>
    <dgm:pt modelId="{A98E0389-3682-425D-AD0A-BA6BF425AFBC}">
      <dgm:prSet phldrT="[Texto]"/>
      <dgm:spPr/>
      <dgm:t>
        <a:bodyPr/>
        <a:lstStyle/>
        <a:p>
          <a:pPr algn="l"/>
          <a:r>
            <a:rPr lang="es-MX" b="1" dirty="0" smtClean="0"/>
            <a:t>A esta relación se le llama rentabilidad y suele expresar como el porcentaje que representan las utilidades anuales respecto al capital empleado para obtenerlas.</a:t>
          </a:r>
          <a:endParaRPr lang="es-MX" b="1" dirty="0"/>
        </a:p>
      </dgm:t>
    </dgm:pt>
    <dgm:pt modelId="{940C0BB3-6B6D-40FB-AF0C-3D94BD10DF8E}" type="parTrans" cxnId="{5678A5F1-3C3E-4C06-8485-A5724E778832}">
      <dgm:prSet/>
      <dgm:spPr/>
      <dgm:t>
        <a:bodyPr/>
        <a:lstStyle/>
        <a:p>
          <a:endParaRPr lang="es-MX"/>
        </a:p>
      </dgm:t>
    </dgm:pt>
    <dgm:pt modelId="{DA147721-CD07-4CCA-AA2C-FC35BAC13B5A}" type="sibTrans" cxnId="{5678A5F1-3C3E-4C06-8485-A5724E778832}">
      <dgm:prSet/>
      <dgm:spPr/>
      <dgm:t>
        <a:bodyPr/>
        <a:lstStyle/>
        <a:p>
          <a:endParaRPr lang="es-MX"/>
        </a:p>
      </dgm:t>
    </dgm:pt>
    <dgm:pt modelId="{99EE5F5C-C4D8-4411-AD9E-4911811EBADB}">
      <dgm:prSet custT="1"/>
      <dgm:spPr/>
      <dgm:t>
        <a:bodyPr/>
        <a:lstStyle/>
        <a:p>
          <a:endParaRPr lang="es-MX" sz="1600" b="1" dirty="0"/>
        </a:p>
      </dgm:t>
    </dgm:pt>
    <dgm:pt modelId="{D12AB970-850B-4944-91F8-761DCEBD1A5F}" type="parTrans" cxnId="{4896A768-E88C-4694-955A-B708EE5817D7}">
      <dgm:prSet/>
      <dgm:spPr/>
      <dgm:t>
        <a:bodyPr/>
        <a:lstStyle/>
        <a:p>
          <a:endParaRPr lang="es-MX"/>
        </a:p>
      </dgm:t>
    </dgm:pt>
    <dgm:pt modelId="{5BF8F907-C737-42F0-A18B-DA4868CBFB59}" type="sibTrans" cxnId="{4896A768-E88C-4694-955A-B708EE5817D7}">
      <dgm:prSet/>
      <dgm:spPr/>
      <dgm:t>
        <a:bodyPr/>
        <a:lstStyle/>
        <a:p>
          <a:endParaRPr lang="es-MX"/>
        </a:p>
      </dgm:t>
    </dgm:pt>
    <dgm:pt modelId="{2D43EA64-F492-49F7-A0A2-D4D38AF5DF85}" type="pres">
      <dgm:prSet presAssocID="{401FD8C1-2F43-486B-83D7-C8E561AE0273}" presName="linearFlow" presStyleCnt="0">
        <dgm:presLayoutVars>
          <dgm:dir/>
          <dgm:resizeHandles val="exact"/>
        </dgm:presLayoutVars>
      </dgm:prSet>
      <dgm:spPr/>
    </dgm:pt>
    <dgm:pt modelId="{D69AADDE-0569-41D0-A861-81822FD81E59}" type="pres">
      <dgm:prSet presAssocID="{998E30DD-635B-4B53-8CA4-57C7F9412ECA}" presName="composite" presStyleCnt="0"/>
      <dgm:spPr/>
    </dgm:pt>
    <dgm:pt modelId="{767C6567-E608-4BC8-BA2C-92E03A094038}" type="pres">
      <dgm:prSet presAssocID="{998E30DD-635B-4B53-8CA4-57C7F9412ECA}" presName="imgShp" presStyleLbl="fgImgPlace1" presStyleIdx="0" presStyleCnt="2"/>
      <dgm:spPr/>
    </dgm:pt>
    <dgm:pt modelId="{588169B7-404C-4E56-ACAC-44990408D2F9}" type="pres">
      <dgm:prSet presAssocID="{998E30DD-635B-4B53-8CA4-57C7F9412ECA}" presName="txShp" presStyleLbl="node1" presStyleIdx="0" presStyleCnt="2">
        <dgm:presLayoutVars>
          <dgm:bulletEnabled val="1"/>
        </dgm:presLayoutVars>
      </dgm:prSet>
      <dgm:spPr/>
      <dgm:t>
        <a:bodyPr/>
        <a:lstStyle/>
        <a:p>
          <a:endParaRPr lang="es-MX"/>
        </a:p>
      </dgm:t>
    </dgm:pt>
    <dgm:pt modelId="{78BF6B06-FACD-4B8F-A201-EFA9C0AA5FE5}" type="pres">
      <dgm:prSet presAssocID="{C9B6E463-D381-4F03-AB19-78900F8C5B2E}" presName="spacing" presStyleCnt="0"/>
      <dgm:spPr/>
    </dgm:pt>
    <dgm:pt modelId="{46FB2C2E-A485-40C8-AD6F-29F980912AA1}" type="pres">
      <dgm:prSet presAssocID="{A98E0389-3682-425D-AD0A-BA6BF425AFBC}" presName="composite" presStyleCnt="0"/>
      <dgm:spPr/>
    </dgm:pt>
    <dgm:pt modelId="{F0517C5E-8C28-4C1C-AE52-A1463915B088}" type="pres">
      <dgm:prSet presAssocID="{A98E0389-3682-425D-AD0A-BA6BF425AFBC}" presName="imgShp" presStyleLbl="fgImgPlace1" presStyleIdx="1" presStyleCnt="2"/>
      <dgm:spPr/>
    </dgm:pt>
    <dgm:pt modelId="{0820B8AA-1403-4C3D-BE75-1433DC71ACD4}" type="pres">
      <dgm:prSet presAssocID="{A98E0389-3682-425D-AD0A-BA6BF425AFBC}" presName="txShp" presStyleLbl="node1" presStyleIdx="1" presStyleCnt="2">
        <dgm:presLayoutVars>
          <dgm:bulletEnabled val="1"/>
        </dgm:presLayoutVars>
      </dgm:prSet>
      <dgm:spPr/>
      <dgm:t>
        <a:bodyPr/>
        <a:lstStyle/>
        <a:p>
          <a:endParaRPr lang="es-MX"/>
        </a:p>
      </dgm:t>
    </dgm:pt>
  </dgm:ptLst>
  <dgm:cxnLst>
    <dgm:cxn modelId="{073FFD9F-19F9-47F4-8223-CC9CF63E85FC}" srcId="{401FD8C1-2F43-486B-83D7-C8E561AE0273}" destId="{998E30DD-635B-4B53-8CA4-57C7F9412ECA}" srcOrd="0" destOrd="0" parTransId="{38489D79-AA88-43B1-B83A-F7F64B0E4A68}" sibTransId="{C9B6E463-D381-4F03-AB19-78900F8C5B2E}"/>
    <dgm:cxn modelId="{5678A5F1-3C3E-4C06-8485-A5724E778832}" srcId="{401FD8C1-2F43-486B-83D7-C8E561AE0273}" destId="{A98E0389-3682-425D-AD0A-BA6BF425AFBC}" srcOrd="1" destOrd="0" parTransId="{940C0BB3-6B6D-40FB-AF0C-3D94BD10DF8E}" sibTransId="{DA147721-CD07-4CCA-AA2C-FC35BAC13B5A}"/>
    <dgm:cxn modelId="{B027EF37-D0B4-4755-BFDE-7C5EBEF9A690}" type="presOf" srcId="{A98E0389-3682-425D-AD0A-BA6BF425AFBC}" destId="{0820B8AA-1403-4C3D-BE75-1433DC71ACD4}" srcOrd="0" destOrd="0" presId="urn:microsoft.com/office/officeart/2005/8/layout/vList3"/>
    <dgm:cxn modelId="{4896A768-E88C-4694-955A-B708EE5817D7}" srcId="{998E30DD-635B-4B53-8CA4-57C7F9412ECA}" destId="{99EE5F5C-C4D8-4411-AD9E-4911811EBADB}" srcOrd="0" destOrd="0" parTransId="{D12AB970-850B-4944-91F8-761DCEBD1A5F}" sibTransId="{5BF8F907-C737-42F0-A18B-DA4868CBFB59}"/>
    <dgm:cxn modelId="{08480C45-43D9-4C03-A5EA-1D68AB48D219}" type="presOf" srcId="{401FD8C1-2F43-486B-83D7-C8E561AE0273}" destId="{2D43EA64-F492-49F7-A0A2-D4D38AF5DF85}" srcOrd="0" destOrd="0" presId="urn:microsoft.com/office/officeart/2005/8/layout/vList3"/>
    <dgm:cxn modelId="{33DEC45B-B8F3-4A6A-A084-99142BA6998B}" type="presOf" srcId="{99EE5F5C-C4D8-4411-AD9E-4911811EBADB}" destId="{588169B7-404C-4E56-ACAC-44990408D2F9}" srcOrd="0" destOrd="1" presId="urn:microsoft.com/office/officeart/2005/8/layout/vList3"/>
    <dgm:cxn modelId="{2A42338E-5148-4273-8AC6-FB7A0279CD41}" type="presOf" srcId="{998E30DD-635B-4B53-8CA4-57C7F9412ECA}" destId="{588169B7-404C-4E56-ACAC-44990408D2F9}" srcOrd="0" destOrd="0" presId="urn:microsoft.com/office/officeart/2005/8/layout/vList3"/>
    <dgm:cxn modelId="{253F4D0F-FDAF-4E40-B98F-352B8A69DF7D}" type="presParOf" srcId="{2D43EA64-F492-49F7-A0A2-D4D38AF5DF85}" destId="{D69AADDE-0569-41D0-A861-81822FD81E59}" srcOrd="0" destOrd="0" presId="urn:microsoft.com/office/officeart/2005/8/layout/vList3"/>
    <dgm:cxn modelId="{9C9A92A2-C031-496A-AC57-280C9F27866E}" type="presParOf" srcId="{D69AADDE-0569-41D0-A861-81822FD81E59}" destId="{767C6567-E608-4BC8-BA2C-92E03A094038}" srcOrd="0" destOrd="0" presId="urn:microsoft.com/office/officeart/2005/8/layout/vList3"/>
    <dgm:cxn modelId="{33DB6E70-1E76-48C5-9802-95B750471DDA}" type="presParOf" srcId="{D69AADDE-0569-41D0-A861-81822FD81E59}" destId="{588169B7-404C-4E56-ACAC-44990408D2F9}" srcOrd="1" destOrd="0" presId="urn:microsoft.com/office/officeart/2005/8/layout/vList3"/>
    <dgm:cxn modelId="{5398BAF5-C720-4B6F-A49B-07BC222DAAB3}" type="presParOf" srcId="{2D43EA64-F492-49F7-A0A2-D4D38AF5DF85}" destId="{78BF6B06-FACD-4B8F-A201-EFA9C0AA5FE5}" srcOrd="1" destOrd="0" presId="urn:microsoft.com/office/officeart/2005/8/layout/vList3"/>
    <dgm:cxn modelId="{D6DC764A-6538-4D3A-A6B5-7A169ACA296E}" type="presParOf" srcId="{2D43EA64-F492-49F7-A0A2-D4D38AF5DF85}" destId="{46FB2C2E-A485-40C8-AD6F-29F980912AA1}" srcOrd="2" destOrd="0" presId="urn:microsoft.com/office/officeart/2005/8/layout/vList3"/>
    <dgm:cxn modelId="{37D90CD4-414D-4996-920B-3F17641BA1AD}" type="presParOf" srcId="{46FB2C2E-A485-40C8-AD6F-29F980912AA1}" destId="{F0517C5E-8C28-4C1C-AE52-A1463915B088}" srcOrd="0" destOrd="0" presId="urn:microsoft.com/office/officeart/2005/8/layout/vList3"/>
    <dgm:cxn modelId="{27B70578-AD0B-4719-8B9A-366162DD8EBF}" type="presParOf" srcId="{46FB2C2E-A485-40C8-AD6F-29F980912AA1}" destId="{0820B8AA-1403-4C3D-BE75-1433DC71ACD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691F3D9-546C-4A66-98FB-2A09002EA3D5}" type="doc">
      <dgm:prSet loTypeId="urn:microsoft.com/office/officeart/2005/8/layout/arrow4" loCatId="process" qsTypeId="urn:microsoft.com/office/officeart/2005/8/quickstyle/simple5" qsCatId="simple" csTypeId="urn:microsoft.com/office/officeart/2005/8/colors/accent1_2" csCatId="accent1" phldr="1"/>
      <dgm:spPr/>
      <dgm:t>
        <a:bodyPr/>
        <a:lstStyle/>
        <a:p>
          <a:endParaRPr lang="es-MX"/>
        </a:p>
      </dgm:t>
    </dgm:pt>
    <dgm:pt modelId="{CA9EEF03-449D-4FF8-86F3-B628E8DE6BA3}">
      <dgm:prSet phldrT="[Texto]"/>
      <dgm:spPr/>
      <dgm:t>
        <a:bodyPr/>
        <a:lstStyle/>
        <a:p>
          <a:r>
            <a:rPr lang="es-MX" b="1" dirty="0" smtClean="0"/>
            <a:t>De los efectos secundarios:</a:t>
          </a:r>
          <a:r>
            <a:rPr lang="es-MX" dirty="0" smtClean="0"/>
            <a:t> Hay que tener presente también los efectos secundarios, ya que aparte del componente de divisas que pudiera haber en todas las transacciones “hacia atrás” y “hacia adelante” del proyecto</a:t>
          </a:r>
          <a:endParaRPr lang="es-MX" dirty="0"/>
        </a:p>
      </dgm:t>
    </dgm:pt>
    <dgm:pt modelId="{DB7BC868-1012-4A9B-B8ED-924D8BA0F170}" type="parTrans" cxnId="{0D3852EE-C56A-4FB5-89C8-4B12DD3A5AF4}">
      <dgm:prSet/>
      <dgm:spPr/>
      <dgm:t>
        <a:bodyPr/>
        <a:lstStyle/>
        <a:p>
          <a:endParaRPr lang="es-MX"/>
        </a:p>
      </dgm:t>
    </dgm:pt>
    <dgm:pt modelId="{E315B63A-AFC3-49B4-AA5B-2A51DBFA62DF}" type="sibTrans" cxnId="{0D3852EE-C56A-4FB5-89C8-4B12DD3A5AF4}">
      <dgm:prSet/>
      <dgm:spPr/>
      <dgm:t>
        <a:bodyPr/>
        <a:lstStyle/>
        <a:p>
          <a:endParaRPr lang="es-MX"/>
        </a:p>
      </dgm:t>
    </dgm:pt>
    <dgm:pt modelId="{7D1111B7-3C51-4B2B-8B48-67F294DD8F17}">
      <dgm:prSet phldrT="[Texto]"/>
      <dgm:spPr/>
      <dgm:t>
        <a:bodyPr/>
        <a:lstStyle/>
        <a:p>
          <a:r>
            <a:rPr lang="es-MX" b="1" dirty="0" smtClean="0"/>
            <a:t>Recordatorio </a:t>
          </a:r>
          <a:r>
            <a:rPr lang="es-MX" b="1" dirty="0" err="1" smtClean="0"/>
            <a:t>Teórico:</a:t>
          </a:r>
          <a:r>
            <a:rPr lang="es-MX" dirty="0" err="1" smtClean="0"/>
            <a:t>Propensión</a:t>
          </a:r>
          <a:r>
            <a:rPr lang="es-MX" dirty="0" smtClean="0"/>
            <a:t> marginal a importar es la proporción del aumento de los ingresos que se destina a importar bienes o servicios. Propensión marginal a consumir es la proporción del aumento en los ingresos que se destina a consumo (el resto se ahorra).</a:t>
          </a:r>
        </a:p>
      </dgm:t>
    </dgm:pt>
    <dgm:pt modelId="{ED1BC867-B63B-4477-97C3-DB41E0FD91BA}" type="parTrans" cxnId="{77BEA9B7-A6D1-405B-8333-0C3E9EAC4236}">
      <dgm:prSet/>
      <dgm:spPr/>
      <dgm:t>
        <a:bodyPr/>
        <a:lstStyle/>
        <a:p>
          <a:endParaRPr lang="es-MX"/>
        </a:p>
      </dgm:t>
    </dgm:pt>
    <dgm:pt modelId="{0AAEF685-6BD1-4A42-A396-76D191FA9DE6}" type="sibTrans" cxnId="{77BEA9B7-A6D1-405B-8333-0C3E9EAC4236}">
      <dgm:prSet/>
      <dgm:spPr/>
      <dgm:t>
        <a:bodyPr/>
        <a:lstStyle/>
        <a:p>
          <a:endParaRPr lang="es-MX"/>
        </a:p>
      </dgm:t>
    </dgm:pt>
    <dgm:pt modelId="{3AB25CD8-4BD3-4313-956F-368322AF487B}" type="pres">
      <dgm:prSet presAssocID="{F691F3D9-546C-4A66-98FB-2A09002EA3D5}" presName="compositeShape" presStyleCnt="0">
        <dgm:presLayoutVars>
          <dgm:chMax val="2"/>
          <dgm:dir/>
          <dgm:resizeHandles val="exact"/>
        </dgm:presLayoutVars>
      </dgm:prSet>
      <dgm:spPr/>
      <dgm:t>
        <a:bodyPr/>
        <a:lstStyle/>
        <a:p>
          <a:endParaRPr lang="es-MX"/>
        </a:p>
      </dgm:t>
    </dgm:pt>
    <dgm:pt modelId="{DE5DE20F-56E8-40A7-8BF4-7E3ECE0A30F5}" type="pres">
      <dgm:prSet presAssocID="{CA9EEF03-449D-4FF8-86F3-B628E8DE6BA3}" presName="upArrow" presStyleLbl="node1" presStyleIdx="0" presStyleCnt="2" custScaleX="70466"/>
      <dgm:spPr/>
    </dgm:pt>
    <dgm:pt modelId="{1151DA05-6768-49D1-8C08-37F4B4ED1099}" type="pres">
      <dgm:prSet presAssocID="{CA9EEF03-449D-4FF8-86F3-B628E8DE6BA3}" presName="upArrowText" presStyleLbl="revTx" presStyleIdx="0" presStyleCnt="2" custScaleX="122567">
        <dgm:presLayoutVars>
          <dgm:chMax val="0"/>
          <dgm:bulletEnabled val="1"/>
        </dgm:presLayoutVars>
      </dgm:prSet>
      <dgm:spPr/>
      <dgm:t>
        <a:bodyPr/>
        <a:lstStyle/>
        <a:p>
          <a:endParaRPr lang="es-MX"/>
        </a:p>
      </dgm:t>
    </dgm:pt>
    <dgm:pt modelId="{83BCFB0C-F9BF-407F-B031-1F1E7BACB3A0}" type="pres">
      <dgm:prSet presAssocID="{7D1111B7-3C51-4B2B-8B48-67F294DD8F17}" presName="downArrow" presStyleLbl="node1" presStyleIdx="1" presStyleCnt="2" custScaleX="74819"/>
      <dgm:spPr/>
    </dgm:pt>
    <dgm:pt modelId="{24D101DC-AB9A-4586-A60A-6D38DCFDE708}" type="pres">
      <dgm:prSet presAssocID="{7D1111B7-3C51-4B2B-8B48-67F294DD8F17}" presName="downArrowText" presStyleLbl="revTx" presStyleIdx="1" presStyleCnt="2" custScaleX="108634">
        <dgm:presLayoutVars>
          <dgm:chMax val="0"/>
          <dgm:bulletEnabled val="1"/>
        </dgm:presLayoutVars>
      </dgm:prSet>
      <dgm:spPr/>
      <dgm:t>
        <a:bodyPr/>
        <a:lstStyle/>
        <a:p>
          <a:endParaRPr lang="es-MX"/>
        </a:p>
      </dgm:t>
    </dgm:pt>
  </dgm:ptLst>
  <dgm:cxnLst>
    <dgm:cxn modelId="{77BEA9B7-A6D1-405B-8333-0C3E9EAC4236}" srcId="{F691F3D9-546C-4A66-98FB-2A09002EA3D5}" destId="{7D1111B7-3C51-4B2B-8B48-67F294DD8F17}" srcOrd="1" destOrd="0" parTransId="{ED1BC867-B63B-4477-97C3-DB41E0FD91BA}" sibTransId="{0AAEF685-6BD1-4A42-A396-76D191FA9DE6}"/>
    <dgm:cxn modelId="{8EEFDB5A-73FB-4420-8A52-F992882A99AC}" type="presOf" srcId="{CA9EEF03-449D-4FF8-86F3-B628E8DE6BA3}" destId="{1151DA05-6768-49D1-8C08-37F4B4ED1099}" srcOrd="0" destOrd="0" presId="urn:microsoft.com/office/officeart/2005/8/layout/arrow4"/>
    <dgm:cxn modelId="{675514EF-3137-4209-9E22-44FD6B7CB081}" type="presOf" srcId="{F691F3D9-546C-4A66-98FB-2A09002EA3D5}" destId="{3AB25CD8-4BD3-4313-956F-368322AF487B}" srcOrd="0" destOrd="0" presId="urn:microsoft.com/office/officeart/2005/8/layout/arrow4"/>
    <dgm:cxn modelId="{0D3852EE-C56A-4FB5-89C8-4B12DD3A5AF4}" srcId="{F691F3D9-546C-4A66-98FB-2A09002EA3D5}" destId="{CA9EEF03-449D-4FF8-86F3-B628E8DE6BA3}" srcOrd="0" destOrd="0" parTransId="{DB7BC868-1012-4A9B-B8ED-924D8BA0F170}" sibTransId="{E315B63A-AFC3-49B4-AA5B-2A51DBFA62DF}"/>
    <dgm:cxn modelId="{8D5B3278-AD04-436E-9105-02981DA38995}" type="presOf" srcId="{7D1111B7-3C51-4B2B-8B48-67F294DD8F17}" destId="{24D101DC-AB9A-4586-A60A-6D38DCFDE708}" srcOrd="0" destOrd="0" presId="urn:microsoft.com/office/officeart/2005/8/layout/arrow4"/>
    <dgm:cxn modelId="{4F338398-0B05-4603-96DF-520EDAABA003}" type="presParOf" srcId="{3AB25CD8-4BD3-4313-956F-368322AF487B}" destId="{DE5DE20F-56E8-40A7-8BF4-7E3ECE0A30F5}" srcOrd="0" destOrd="0" presId="urn:microsoft.com/office/officeart/2005/8/layout/arrow4"/>
    <dgm:cxn modelId="{ADF28771-199C-4800-BC44-5706DBC31C97}" type="presParOf" srcId="{3AB25CD8-4BD3-4313-956F-368322AF487B}" destId="{1151DA05-6768-49D1-8C08-37F4B4ED1099}" srcOrd="1" destOrd="0" presId="urn:microsoft.com/office/officeart/2005/8/layout/arrow4"/>
    <dgm:cxn modelId="{3AD732A5-7864-4F66-B1B8-37B7F50CB506}" type="presParOf" srcId="{3AB25CD8-4BD3-4313-956F-368322AF487B}" destId="{83BCFB0C-F9BF-407F-B031-1F1E7BACB3A0}" srcOrd="2" destOrd="0" presId="urn:microsoft.com/office/officeart/2005/8/layout/arrow4"/>
    <dgm:cxn modelId="{9F8C3D3A-AEF2-453C-A541-DDA510BF9184}" type="presParOf" srcId="{3AB25CD8-4BD3-4313-956F-368322AF487B}" destId="{24D101DC-AB9A-4586-A60A-6D38DCFDE708}"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3B5CCAA-0C9A-4E29-B1BA-EED7C20379E0}" type="doc">
      <dgm:prSet loTypeId="urn:microsoft.com/office/officeart/2005/8/layout/list1" loCatId="list" qsTypeId="urn:microsoft.com/office/officeart/2005/8/quickstyle/simple5" qsCatId="simple" csTypeId="urn:microsoft.com/office/officeart/2005/8/colors/accent3_5" csCatId="accent3" phldr="1"/>
      <dgm:spPr/>
      <dgm:t>
        <a:bodyPr/>
        <a:lstStyle/>
        <a:p>
          <a:endParaRPr lang="es-MX"/>
        </a:p>
      </dgm:t>
    </dgm:pt>
    <dgm:pt modelId="{46191C36-6A9E-4A79-AE5A-AF429FB32C48}">
      <dgm:prSet phldrT="[Texto]" custT="1"/>
      <dgm:spPr/>
      <dgm:t>
        <a:bodyPr/>
        <a:lstStyle/>
        <a:p>
          <a:r>
            <a:rPr lang="es-MX" sz="2000" b="1" dirty="0" smtClean="0">
              <a:solidFill>
                <a:schemeClr val="bg1"/>
              </a:solidFill>
            </a:rPr>
            <a:t>Resulta interesante considerar este coeficiente en aquellos casos en que la recuperación directa del capital en divisas es relativamente rápida (verbigracia, de 3 a 6 años).</a:t>
          </a:r>
          <a:endParaRPr lang="es-MX" sz="2000" b="1" dirty="0">
            <a:solidFill>
              <a:schemeClr val="bg1"/>
            </a:solidFill>
          </a:endParaRPr>
        </a:p>
      </dgm:t>
    </dgm:pt>
    <dgm:pt modelId="{98F449C3-F7F3-47A2-B268-688BE055390F}" type="parTrans" cxnId="{B46C50DE-8D3B-4E53-9CFF-5320FD0BFE90}">
      <dgm:prSet/>
      <dgm:spPr/>
      <dgm:t>
        <a:bodyPr/>
        <a:lstStyle/>
        <a:p>
          <a:endParaRPr lang="es-MX" sz="7200" b="1">
            <a:solidFill>
              <a:schemeClr val="bg1"/>
            </a:solidFill>
          </a:endParaRPr>
        </a:p>
      </dgm:t>
    </dgm:pt>
    <dgm:pt modelId="{D49C54E4-061D-41B1-9718-A4BD2E9795CB}" type="sibTrans" cxnId="{B46C50DE-8D3B-4E53-9CFF-5320FD0BFE90}">
      <dgm:prSet/>
      <dgm:spPr/>
      <dgm:t>
        <a:bodyPr/>
        <a:lstStyle/>
        <a:p>
          <a:endParaRPr lang="es-MX" sz="7200" b="1">
            <a:solidFill>
              <a:schemeClr val="bg1"/>
            </a:solidFill>
          </a:endParaRPr>
        </a:p>
      </dgm:t>
    </dgm:pt>
    <dgm:pt modelId="{4B046E1C-BC6E-49FE-B79F-1278F96004FD}">
      <dgm:prSet phldrT="[Texto]" custT="1"/>
      <dgm:spPr/>
      <dgm:t>
        <a:bodyPr/>
        <a:lstStyle/>
        <a:p>
          <a:r>
            <a:rPr lang="es-MX" sz="2000" b="1" dirty="0" smtClean="0">
              <a:solidFill>
                <a:schemeClr val="bg1"/>
              </a:solidFill>
            </a:rPr>
            <a:t>Cuando no se trata de proyectos destinados especialmente a solucionar problemas de balance de pagos, el coeficiente directo de capital en divisas no tendrá significación especial. </a:t>
          </a:r>
          <a:endParaRPr lang="es-MX" sz="2000" b="1" dirty="0">
            <a:solidFill>
              <a:schemeClr val="bg1"/>
            </a:solidFill>
          </a:endParaRPr>
        </a:p>
      </dgm:t>
    </dgm:pt>
    <dgm:pt modelId="{28862738-B1A4-48F5-9E37-EB808DFA1509}" type="parTrans" cxnId="{DC9500AB-0680-4C47-BAB2-DBD44494FECD}">
      <dgm:prSet/>
      <dgm:spPr/>
      <dgm:t>
        <a:bodyPr/>
        <a:lstStyle/>
        <a:p>
          <a:endParaRPr lang="es-MX" sz="7200" b="1">
            <a:solidFill>
              <a:schemeClr val="bg1"/>
            </a:solidFill>
          </a:endParaRPr>
        </a:p>
      </dgm:t>
    </dgm:pt>
    <dgm:pt modelId="{60F588F3-47C0-4D2F-AFC2-171A3AA8FA0E}" type="sibTrans" cxnId="{DC9500AB-0680-4C47-BAB2-DBD44494FECD}">
      <dgm:prSet/>
      <dgm:spPr/>
      <dgm:t>
        <a:bodyPr/>
        <a:lstStyle/>
        <a:p>
          <a:endParaRPr lang="es-MX" sz="7200" b="1">
            <a:solidFill>
              <a:schemeClr val="bg1"/>
            </a:solidFill>
          </a:endParaRPr>
        </a:p>
      </dgm:t>
    </dgm:pt>
    <dgm:pt modelId="{80CD8947-2E50-456B-9512-BBF74D2CABD9}" type="pres">
      <dgm:prSet presAssocID="{D3B5CCAA-0C9A-4E29-B1BA-EED7C20379E0}" presName="linear" presStyleCnt="0">
        <dgm:presLayoutVars>
          <dgm:dir/>
          <dgm:animLvl val="lvl"/>
          <dgm:resizeHandles val="exact"/>
        </dgm:presLayoutVars>
      </dgm:prSet>
      <dgm:spPr/>
      <dgm:t>
        <a:bodyPr/>
        <a:lstStyle/>
        <a:p>
          <a:endParaRPr lang="es-MX"/>
        </a:p>
      </dgm:t>
    </dgm:pt>
    <dgm:pt modelId="{A39BD04B-14E2-483F-B803-33CAB146D1E9}" type="pres">
      <dgm:prSet presAssocID="{46191C36-6A9E-4A79-AE5A-AF429FB32C48}" presName="parentLin" presStyleCnt="0"/>
      <dgm:spPr/>
      <dgm:t>
        <a:bodyPr/>
        <a:lstStyle/>
        <a:p>
          <a:endParaRPr lang="es-MX"/>
        </a:p>
      </dgm:t>
    </dgm:pt>
    <dgm:pt modelId="{D6523052-A013-466B-B812-749F7107E4A5}" type="pres">
      <dgm:prSet presAssocID="{46191C36-6A9E-4A79-AE5A-AF429FB32C48}" presName="parentLeftMargin" presStyleLbl="node1" presStyleIdx="0" presStyleCnt="2"/>
      <dgm:spPr/>
      <dgm:t>
        <a:bodyPr/>
        <a:lstStyle/>
        <a:p>
          <a:endParaRPr lang="es-MX"/>
        </a:p>
      </dgm:t>
    </dgm:pt>
    <dgm:pt modelId="{897FDD25-27D9-42DA-A05C-343B30B27ED3}" type="pres">
      <dgm:prSet presAssocID="{46191C36-6A9E-4A79-AE5A-AF429FB32C48}" presName="parentText" presStyleLbl="node1" presStyleIdx="0" presStyleCnt="2">
        <dgm:presLayoutVars>
          <dgm:chMax val="0"/>
          <dgm:bulletEnabled val="1"/>
        </dgm:presLayoutVars>
      </dgm:prSet>
      <dgm:spPr/>
      <dgm:t>
        <a:bodyPr/>
        <a:lstStyle/>
        <a:p>
          <a:endParaRPr lang="es-MX"/>
        </a:p>
      </dgm:t>
    </dgm:pt>
    <dgm:pt modelId="{2464D016-9D4A-462D-A0CD-0B25EFB1611E}" type="pres">
      <dgm:prSet presAssocID="{46191C36-6A9E-4A79-AE5A-AF429FB32C48}" presName="negativeSpace" presStyleCnt="0"/>
      <dgm:spPr/>
      <dgm:t>
        <a:bodyPr/>
        <a:lstStyle/>
        <a:p>
          <a:endParaRPr lang="es-MX"/>
        </a:p>
      </dgm:t>
    </dgm:pt>
    <dgm:pt modelId="{867DAB70-D234-455F-B305-F420953440BC}" type="pres">
      <dgm:prSet presAssocID="{46191C36-6A9E-4A79-AE5A-AF429FB32C48}" presName="childText" presStyleLbl="conFgAcc1" presStyleIdx="0" presStyleCnt="2">
        <dgm:presLayoutVars>
          <dgm:bulletEnabled val="1"/>
        </dgm:presLayoutVars>
      </dgm:prSet>
      <dgm:spPr/>
      <dgm:t>
        <a:bodyPr/>
        <a:lstStyle/>
        <a:p>
          <a:endParaRPr lang="es-MX"/>
        </a:p>
      </dgm:t>
    </dgm:pt>
    <dgm:pt modelId="{B57A58B3-206E-40E4-8D6D-A62C85FE19A5}" type="pres">
      <dgm:prSet presAssocID="{D49C54E4-061D-41B1-9718-A4BD2E9795CB}" presName="spaceBetweenRectangles" presStyleCnt="0"/>
      <dgm:spPr/>
      <dgm:t>
        <a:bodyPr/>
        <a:lstStyle/>
        <a:p>
          <a:endParaRPr lang="es-MX"/>
        </a:p>
      </dgm:t>
    </dgm:pt>
    <dgm:pt modelId="{B7A5C6AA-74DE-4694-9203-F65B65CA160B}" type="pres">
      <dgm:prSet presAssocID="{4B046E1C-BC6E-49FE-B79F-1278F96004FD}" presName="parentLin" presStyleCnt="0"/>
      <dgm:spPr/>
      <dgm:t>
        <a:bodyPr/>
        <a:lstStyle/>
        <a:p>
          <a:endParaRPr lang="es-MX"/>
        </a:p>
      </dgm:t>
    </dgm:pt>
    <dgm:pt modelId="{E86DFF2D-3D25-484C-A4F9-F3FDA0834378}" type="pres">
      <dgm:prSet presAssocID="{4B046E1C-BC6E-49FE-B79F-1278F96004FD}" presName="parentLeftMargin" presStyleLbl="node1" presStyleIdx="0" presStyleCnt="2"/>
      <dgm:spPr/>
      <dgm:t>
        <a:bodyPr/>
        <a:lstStyle/>
        <a:p>
          <a:endParaRPr lang="es-MX"/>
        </a:p>
      </dgm:t>
    </dgm:pt>
    <dgm:pt modelId="{90292018-BDFE-4F9B-BF4E-E47A1D2F5604}" type="pres">
      <dgm:prSet presAssocID="{4B046E1C-BC6E-49FE-B79F-1278F96004FD}" presName="parentText" presStyleLbl="node1" presStyleIdx="1" presStyleCnt="2">
        <dgm:presLayoutVars>
          <dgm:chMax val="0"/>
          <dgm:bulletEnabled val="1"/>
        </dgm:presLayoutVars>
      </dgm:prSet>
      <dgm:spPr/>
      <dgm:t>
        <a:bodyPr/>
        <a:lstStyle/>
        <a:p>
          <a:endParaRPr lang="es-MX"/>
        </a:p>
      </dgm:t>
    </dgm:pt>
    <dgm:pt modelId="{8E7D9BEE-72B0-4720-957E-BE389C227AAF}" type="pres">
      <dgm:prSet presAssocID="{4B046E1C-BC6E-49FE-B79F-1278F96004FD}" presName="negativeSpace" presStyleCnt="0"/>
      <dgm:spPr/>
      <dgm:t>
        <a:bodyPr/>
        <a:lstStyle/>
        <a:p>
          <a:endParaRPr lang="es-MX"/>
        </a:p>
      </dgm:t>
    </dgm:pt>
    <dgm:pt modelId="{F66D4AD4-EF15-4EC5-A179-A9AF616B3C8A}" type="pres">
      <dgm:prSet presAssocID="{4B046E1C-BC6E-49FE-B79F-1278F96004FD}" presName="childText" presStyleLbl="conFgAcc1" presStyleIdx="1" presStyleCnt="2">
        <dgm:presLayoutVars>
          <dgm:bulletEnabled val="1"/>
        </dgm:presLayoutVars>
      </dgm:prSet>
      <dgm:spPr/>
      <dgm:t>
        <a:bodyPr/>
        <a:lstStyle/>
        <a:p>
          <a:endParaRPr lang="es-MX"/>
        </a:p>
      </dgm:t>
    </dgm:pt>
  </dgm:ptLst>
  <dgm:cxnLst>
    <dgm:cxn modelId="{DC9500AB-0680-4C47-BAB2-DBD44494FECD}" srcId="{D3B5CCAA-0C9A-4E29-B1BA-EED7C20379E0}" destId="{4B046E1C-BC6E-49FE-B79F-1278F96004FD}" srcOrd="1" destOrd="0" parTransId="{28862738-B1A4-48F5-9E37-EB808DFA1509}" sibTransId="{60F588F3-47C0-4D2F-AFC2-171A3AA8FA0E}"/>
    <dgm:cxn modelId="{B46C50DE-8D3B-4E53-9CFF-5320FD0BFE90}" srcId="{D3B5CCAA-0C9A-4E29-B1BA-EED7C20379E0}" destId="{46191C36-6A9E-4A79-AE5A-AF429FB32C48}" srcOrd="0" destOrd="0" parTransId="{98F449C3-F7F3-47A2-B268-688BE055390F}" sibTransId="{D49C54E4-061D-41B1-9718-A4BD2E9795CB}"/>
    <dgm:cxn modelId="{EE9E1E1D-EEA8-4202-B948-5F530F12CE0B}" type="presOf" srcId="{4B046E1C-BC6E-49FE-B79F-1278F96004FD}" destId="{E86DFF2D-3D25-484C-A4F9-F3FDA0834378}" srcOrd="0" destOrd="0" presId="urn:microsoft.com/office/officeart/2005/8/layout/list1"/>
    <dgm:cxn modelId="{F4B6CF4F-66CF-47B5-914B-81D891C62FEF}" type="presOf" srcId="{4B046E1C-BC6E-49FE-B79F-1278F96004FD}" destId="{90292018-BDFE-4F9B-BF4E-E47A1D2F5604}" srcOrd="1" destOrd="0" presId="urn:microsoft.com/office/officeart/2005/8/layout/list1"/>
    <dgm:cxn modelId="{6CE4A5E3-9640-4258-8395-5F4E7B30E897}" type="presOf" srcId="{46191C36-6A9E-4A79-AE5A-AF429FB32C48}" destId="{897FDD25-27D9-42DA-A05C-343B30B27ED3}" srcOrd="1" destOrd="0" presId="urn:microsoft.com/office/officeart/2005/8/layout/list1"/>
    <dgm:cxn modelId="{CE71515F-44D8-47F4-9F70-9DBBDD719669}" type="presOf" srcId="{46191C36-6A9E-4A79-AE5A-AF429FB32C48}" destId="{D6523052-A013-466B-B812-749F7107E4A5}" srcOrd="0" destOrd="0" presId="urn:microsoft.com/office/officeart/2005/8/layout/list1"/>
    <dgm:cxn modelId="{1966471D-9FA0-4C49-84CA-E2158DD5EE4D}" type="presOf" srcId="{D3B5CCAA-0C9A-4E29-B1BA-EED7C20379E0}" destId="{80CD8947-2E50-456B-9512-BBF74D2CABD9}" srcOrd="0" destOrd="0" presId="urn:microsoft.com/office/officeart/2005/8/layout/list1"/>
    <dgm:cxn modelId="{3BCBFF2A-2459-4A9C-B109-EE2C06204EB6}" type="presParOf" srcId="{80CD8947-2E50-456B-9512-BBF74D2CABD9}" destId="{A39BD04B-14E2-483F-B803-33CAB146D1E9}" srcOrd="0" destOrd="0" presId="urn:microsoft.com/office/officeart/2005/8/layout/list1"/>
    <dgm:cxn modelId="{751BA5A4-85E8-48F3-9993-44EF42343829}" type="presParOf" srcId="{A39BD04B-14E2-483F-B803-33CAB146D1E9}" destId="{D6523052-A013-466B-B812-749F7107E4A5}" srcOrd="0" destOrd="0" presId="urn:microsoft.com/office/officeart/2005/8/layout/list1"/>
    <dgm:cxn modelId="{FBE71393-D022-48EE-9F96-8DE324B2DD24}" type="presParOf" srcId="{A39BD04B-14E2-483F-B803-33CAB146D1E9}" destId="{897FDD25-27D9-42DA-A05C-343B30B27ED3}" srcOrd="1" destOrd="0" presId="urn:microsoft.com/office/officeart/2005/8/layout/list1"/>
    <dgm:cxn modelId="{B06099C0-BA1E-460E-BBFA-FFADF5B7609B}" type="presParOf" srcId="{80CD8947-2E50-456B-9512-BBF74D2CABD9}" destId="{2464D016-9D4A-462D-A0CD-0B25EFB1611E}" srcOrd="1" destOrd="0" presId="urn:microsoft.com/office/officeart/2005/8/layout/list1"/>
    <dgm:cxn modelId="{95763328-B55C-4675-AB82-8A89F9A967F2}" type="presParOf" srcId="{80CD8947-2E50-456B-9512-BBF74D2CABD9}" destId="{867DAB70-D234-455F-B305-F420953440BC}" srcOrd="2" destOrd="0" presId="urn:microsoft.com/office/officeart/2005/8/layout/list1"/>
    <dgm:cxn modelId="{CB70B108-4738-4569-917E-FD849381F95A}" type="presParOf" srcId="{80CD8947-2E50-456B-9512-BBF74D2CABD9}" destId="{B57A58B3-206E-40E4-8D6D-A62C85FE19A5}" srcOrd="3" destOrd="0" presId="urn:microsoft.com/office/officeart/2005/8/layout/list1"/>
    <dgm:cxn modelId="{721F0023-EDCF-4207-97CB-48C95F40F707}" type="presParOf" srcId="{80CD8947-2E50-456B-9512-BBF74D2CABD9}" destId="{B7A5C6AA-74DE-4694-9203-F65B65CA160B}" srcOrd="4" destOrd="0" presId="urn:microsoft.com/office/officeart/2005/8/layout/list1"/>
    <dgm:cxn modelId="{6E5608E7-4770-4828-B0F1-4EE68F190C9C}" type="presParOf" srcId="{B7A5C6AA-74DE-4694-9203-F65B65CA160B}" destId="{E86DFF2D-3D25-484C-A4F9-F3FDA0834378}" srcOrd="0" destOrd="0" presId="urn:microsoft.com/office/officeart/2005/8/layout/list1"/>
    <dgm:cxn modelId="{C3DD30BD-3A9F-4EFB-9A8A-C35B25BB0759}" type="presParOf" srcId="{B7A5C6AA-74DE-4694-9203-F65B65CA160B}" destId="{90292018-BDFE-4F9B-BF4E-E47A1D2F5604}" srcOrd="1" destOrd="0" presId="urn:microsoft.com/office/officeart/2005/8/layout/list1"/>
    <dgm:cxn modelId="{B5CDECD9-09A4-4636-8C2B-78AE14046938}" type="presParOf" srcId="{80CD8947-2E50-456B-9512-BBF74D2CABD9}" destId="{8E7D9BEE-72B0-4720-957E-BE389C227AAF}" srcOrd="5" destOrd="0" presId="urn:microsoft.com/office/officeart/2005/8/layout/list1"/>
    <dgm:cxn modelId="{9943005C-FA32-49B9-966D-82731C87B9D6}" type="presParOf" srcId="{80CD8947-2E50-456B-9512-BBF74D2CABD9}" destId="{F66D4AD4-EF15-4EC5-A179-A9AF616B3C8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F4CE1F-06FA-4D68-B1A0-1375E2697E8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MX"/>
        </a:p>
      </dgm:t>
    </dgm:pt>
    <dgm:pt modelId="{6A9F0E27-29E6-4696-920E-53306DA1A7BD}">
      <dgm:prSet phldrT="[Texto]" custT="1"/>
      <dgm:spPr/>
      <dgm:t>
        <a:bodyPr/>
        <a:lstStyle/>
        <a:p>
          <a:pPr algn="ctr"/>
          <a:r>
            <a:rPr lang="es-MX" sz="2000" dirty="0" smtClean="0"/>
            <a:t>Si la central es termoeléctrica, a base de carbón importado, interesará el efecto negativo</a:t>
          </a:r>
          <a:endParaRPr lang="es-MX" sz="2000" dirty="0"/>
        </a:p>
      </dgm:t>
    </dgm:pt>
    <dgm:pt modelId="{FA24CD9C-46E6-4CDD-BB00-913787767A03}" type="parTrans" cxnId="{635E539F-D0DA-43BC-B3CB-CB7D3D7325DA}">
      <dgm:prSet/>
      <dgm:spPr/>
      <dgm:t>
        <a:bodyPr/>
        <a:lstStyle/>
        <a:p>
          <a:endParaRPr lang="es-MX"/>
        </a:p>
      </dgm:t>
    </dgm:pt>
    <dgm:pt modelId="{FC45A7FF-E143-42FE-991E-61820C81C400}" type="sibTrans" cxnId="{635E539F-D0DA-43BC-B3CB-CB7D3D7325DA}">
      <dgm:prSet/>
      <dgm:spPr/>
      <dgm:t>
        <a:bodyPr/>
        <a:lstStyle/>
        <a:p>
          <a:endParaRPr lang="es-MX"/>
        </a:p>
      </dgm:t>
    </dgm:pt>
    <dgm:pt modelId="{8CDDDF53-D743-4FC0-A8DA-0A50D657AC2D}">
      <dgm:prSet phldrT="[Texto]" custT="1"/>
      <dgm:spPr/>
      <dgm:t>
        <a:bodyPr/>
        <a:lstStyle/>
        <a:p>
          <a:r>
            <a:rPr lang="es-MX" sz="1800" dirty="0" smtClean="0"/>
            <a:t>Para considerar los efectos reales en el presupuesto de divisas pero no tendrá significación como coeficiente directo de evaluación.</a:t>
          </a:r>
          <a:endParaRPr lang="es-MX" sz="1800" dirty="0"/>
        </a:p>
      </dgm:t>
    </dgm:pt>
    <dgm:pt modelId="{4F109DAB-8B1D-4349-84C2-B3EE2F6F2603}" type="parTrans" cxnId="{4DF04646-FFFA-4D1B-B7A9-0568CB0BD3FD}">
      <dgm:prSet/>
      <dgm:spPr/>
      <dgm:t>
        <a:bodyPr/>
        <a:lstStyle/>
        <a:p>
          <a:endParaRPr lang="es-MX"/>
        </a:p>
      </dgm:t>
    </dgm:pt>
    <dgm:pt modelId="{55FC36CF-A308-4DF4-8FEE-05321B3F4C67}" type="sibTrans" cxnId="{4DF04646-FFFA-4D1B-B7A9-0568CB0BD3FD}">
      <dgm:prSet/>
      <dgm:spPr/>
      <dgm:t>
        <a:bodyPr/>
        <a:lstStyle/>
        <a:p>
          <a:endParaRPr lang="es-MX"/>
        </a:p>
      </dgm:t>
    </dgm:pt>
    <dgm:pt modelId="{C3C6CA55-AE46-4F2F-99FD-86D0860F0CE7}" type="pres">
      <dgm:prSet presAssocID="{FAF4CE1F-06FA-4D68-B1A0-1375E2697E85}" presName="diagram" presStyleCnt="0">
        <dgm:presLayoutVars>
          <dgm:dir/>
          <dgm:resizeHandles val="exact"/>
        </dgm:presLayoutVars>
      </dgm:prSet>
      <dgm:spPr/>
      <dgm:t>
        <a:bodyPr/>
        <a:lstStyle/>
        <a:p>
          <a:endParaRPr lang="es-MX"/>
        </a:p>
      </dgm:t>
    </dgm:pt>
    <dgm:pt modelId="{685CDACF-F33A-4F55-9710-A37A6CCFE435}" type="pres">
      <dgm:prSet presAssocID="{6A9F0E27-29E6-4696-920E-53306DA1A7BD}" presName="arrow" presStyleLbl="node1" presStyleIdx="0" presStyleCnt="2" custScaleY="100261" custRadScaleRad="99856" custRadScaleInc="70">
        <dgm:presLayoutVars>
          <dgm:bulletEnabled val="1"/>
        </dgm:presLayoutVars>
      </dgm:prSet>
      <dgm:spPr/>
      <dgm:t>
        <a:bodyPr/>
        <a:lstStyle/>
        <a:p>
          <a:endParaRPr lang="es-MX"/>
        </a:p>
      </dgm:t>
    </dgm:pt>
    <dgm:pt modelId="{8433DC8F-FE92-4989-86E4-84B981C922BE}" type="pres">
      <dgm:prSet presAssocID="{8CDDDF53-D743-4FC0-A8DA-0A50D657AC2D}" presName="arrow" presStyleLbl="node1" presStyleIdx="1" presStyleCnt="2" custScaleY="100163">
        <dgm:presLayoutVars>
          <dgm:bulletEnabled val="1"/>
        </dgm:presLayoutVars>
      </dgm:prSet>
      <dgm:spPr/>
      <dgm:t>
        <a:bodyPr/>
        <a:lstStyle/>
        <a:p>
          <a:endParaRPr lang="es-MX"/>
        </a:p>
      </dgm:t>
    </dgm:pt>
  </dgm:ptLst>
  <dgm:cxnLst>
    <dgm:cxn modelId="{635E539F-D0DA-43BC-B3CB-CB7D3D7325DA}" srcId="{FAF4CE1F-06FA-4D68-B1A0-1375E2697E85}" destId="{6A9F0E27-29E6-4696-920E-53306DA1A7BD}" srcOrd="0" destOrd="0" parTransId="{FA24CD9C-46E6-4CDD-BB00-913787767A03}" sibTransId="{FC45A7FF-E143-42FE-991E-61820C81C400}"/>
    <dgm:cxn modelId="{246FB331-9968-49A3-A540-DAFF5D23B05F}" type="presOf" srcId="{FAF4CE1F-06FA-4D68-B1A0-1375E2697E85}" destId="{C3C6CA55-AE46-4F2F-99FD-86D0860F0CE7}" srcOrd="0" destOrd="0" presId="urn:microsoft.com/office/officeart/2005/8/layout/arrow5"/>
    <dgm:cxn modelId="{24C4AF1E-CBC6-4DDD-8B63-6D58EBF1BFA1}" type="presOf" srcId="{6A9F0E27-29E6-4696-920E-53306DA1A7BD}" destId="{685CDACF-F33A-4F55-9710-A37A6CCFE435}" srcOrd="0" destOrd="0" presId="urn:microsoft.com/office/officeart/2005/8/layout/arrow5"/>
    <dgm:cxn modelId="{4DF04646-FFFA-4D1B-B7A9-0568CB0BD3FD}" srcId="{FAF4CE1F-06FA-4D68-B1A0-1375E2697E85}" destId="{8CDDDF53-D743-4FC0-A8DA-0A50D657AC2D}" srcOrd="1" destOrd="0" parTransId="{4F109DAB-8B1D-4349-84C2-B3EE2F6F2603}" sibTransId="{55FC36CF-A308-4DF4-8FEE-05321B3F4C67}"/>
    <dgm:cxn modelId="{E1DA19B0-15FE-43A8-8AF0-0759DA48C6B1}" type="presOf" srcId="{8CDDDF53-D743-4FC0-A8DA-0A50D657AC2D}" destId="{8433DC8F-FE92-4989-86E4-84B981C922BE}" srcOrd="0" destOrd="0" presId="urn:microsoft.com/office/officeart/2005/8/layout/arrow5"/>
    <dgm:cxn modelId="{396240D2-7882-4F27-932C-0D363DE0297C}" type="presParOf" srcId="{C3C6CA55-AE46-4F2F-99FD-86D0860F0CE7}" destId="{685CDACF-F33A-4F55-9710-A37A6CCFE435}" srcOrd="0" destOrd="0" presId="urn:microsoft.com/office/officeart/2005/8/layout/arrow5"/>
    <dgm:cxn modelId="{9DC2CCDA-F2B3-43C3-9C7A-632A67EEE68B}" type="presParOf" srcId="{C3C6CA55-AE46-4F2F-99FD-86D0860F0CE7}" destId="{8433DC8F-FE92-4989-86E4-84B981C922BE}"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6678622-529C-4778-9C6B-E017B0F3240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MX"/>
        </a:p>
      </dgm:t>
    </dgm:pt>
    <dgm:pt modelId="{582E2BC9-A73C-4355-8E4F-A0A341DA26CB}">
      <dgm:prSet phldrT="[Texto]" custT="1"/>
      <dgm:spPr/>
      <dgm:t>
        <a:bodyPr/>
        <a:lstStyle/>
        <a:p>
          <a:r>
            <a:rPr lang="es-MX" sz="2400" dirty="0" smtClean="0"/>
            <a:t>La significación de estos criterios variará según las condiciones locales.</a:t>
          </a:r>
          <a:endParaRPr lang="es-MX" sz="2400" dirty="0"/>
        </a:p>
      </dgm:t>
    </dgm:pt>
    <dgm:pt modelId="{F9AB8D5B-0FA7-429E-9174-FCB20C794A7F}" type="parTrans" cxnId="{46561FDE-5177-4846-90DF-E25C133D81E5}">
      <dgm:prSet/>
      <dgm:spPr/>
      <dgm:t>
        <a:bodyPr/>
        <a:lstStyle/>
        <a:p>
          <a:endParaRPr lang="es-MX"/>
        </a:p>
      </dgm:t>
    </dgm:pt>
    <dgm:pt modelId="{8C1698B8-F01F-44AD-A430-0C655436DB0C}" type="sibTrans" cxnId="{46561FDE-5177-4846-90DF-E25C133D81E5}">
      <dgm:prSet/>
      <dgm:spPr/>
      <dgm:t>
        <a:bodyPr/>
        <a:lstStyle/>
        <a:p>
          <a:endParaRPr lang="es-MX"/>
        </a:p>
      </dgm:t>
    </dgm:pt>
    <dgm:pt modelId="{40D9BBE3-EB2B-4A7D-A206-5FEE5FA66781}">
      <dgm:prSet phldrT="[Texto]" custT="1"/>
      <dgm:spPr/>
      <dgm:t>
        <a:bodyPr/>
        <a:lstStyle/>
        <a:p>
          <a:r>
            <a:rPr lang="es-MX" sz="2400" dirty="0" smtClean="0"/>
            <a:t>Hay países poco desarrollados para los cuales, por lo menos hasta ahora, no se han presentado problemas especiales de balance de pagos.</a:t>
          </a:r>
          <a:endParaRPr lang="es-MX" sz="2400" dirty="0"/>
        </a:p>
      </dgm:t>
    </dgm:pt>
    <dgm:pt modelId="{7859CDEC-18FA-4B52-B6C8-AAE392663F3E}" type="parTrans" cxnId="{322F1005-C203-43FF-9398-034638CE73FA}">
      <dgm:prSet/>
      <dgm:spPr/>
      <dgm:t>
        <a:bodyPr/>
        <a:lstStyle/>
        <a:p>
          <a:endParaRPr lang="es-MX"/>
        </a:p>
      </dgm:t>
    </dgm:pt>
    <dgm:pt modelId="{B8D4A47F-7D79-4E7A-A831-1EDFF92C188A}" type="sibTrans" cxnId="{322F1005-C203-43FF-9398-034638CE73FA}">
      <dgm:prSet/>
      <dgm:spPr/>
      <dgm:t>
        <a:bodyPr/>
        <a:lstStyle/>
        <a:p>
          <a:endParaRPr lang="es-MX"/>
        </a:p>
      </dgm:t>
    </dgm:pt>
    <dgm:pt modelId="{47697480-22CD-4FFE-907C-BE1C9E6B1442}">
      <dgm:prSet phldrT="[Texto]" custT="1"/>
      <dgm:spPr/>
      <dgm:t>
        <a:bodyPr/>
        <a:lstStyle/>
        <a:p>
          <a:r>
            <a:rPr lang="es-MX" sz="2400" dirty="0" smtClean="0"/>
            <a:t>Sin embargo, el problema puede surgir cuando se desee no aceptar como inevitable la disminución del ingreso</a:t>
          </a:r>
          <a:endParaRPr lang="es-MX" sz="2400" dirty="0"/>
        </a:p>
      </dgm:t>
    </dgm:pt>
    <dgm:pt modelId="{E3FEF1F5-A3FB-4088-BED5-719BD1C3DF37}" type="parTrans" cxnId="{DC15E188-531C-42C7-AC05-792432EC86AA}">
      <dgm:prSet/>
      <dgm:spPr/>
      <dgm:t>
        <a:bodyPr/>
        <a:lstStyle/>
        <a:p>
          <a:endParaRPr lang="es-MX"/>
        </a:p>
      </dgm:t>
    </dgm:pt>
    <dgm:pt modelId="{58171228-27C1-47E5-90CF-FAC86A72CCA1}" type="sibTrans" cxnId="{DC15E188-531C-42C7-AC05-792432EC86AA}">
      <dgm:prSet/>
      <dgm:spPr/>
      <dgm:t>
        <a:bodyPr/>
        <a:lstStyle/>
        <a:p>
          <a:endParaRPr lang="es-MX"/>
        </a:p>
      </dgm:t>
    </dgm:pt>
    <dgm:pt modelId="{1BB0A538-8B9D-438A-A2BA-1CDD282AB302}">
      <dgm:prSet phldrT="[Texto]" custT="1"/>
      <dgm:spPr/>
      <dgm:t>
        <a:bodyPr/>
        <a:lstStyle/>
        <a:p>
          <a:r>
            <a:rPr lang="es-MX" sz="2400" dirty="0" smtClean="0"/>
            <a:t>Al estancarse o disminuir la capacidad para importar y se adopten programas de desarrollo para evitarla.</a:t>
          </a:r>
          <a:endParaRPr lang="es-MX" sz="2400" dirty="0"/>
        </a:p>
      </dgm:t>
    </dgm:pt>
    <dgm:pt modelId="{74B90575-DABC-4CBC-8A17-44A09EF6D35A}" type="parTrans" cxnId="{77E7BF45-CC3A-4CA3-B347-2D68ADFA5BB2}">
      <dgm:prSet/>
      <dgm:spPr/>
      <dgm:t>
        <a:bodyPr/>
        <a:lstStyle/>
        <a:p>
          <a:endParaRPr lang="es-MX"/>
        </a:p>
      </dgm:t>
    </dgm:pt>
    <dgm:pt modelId="{F65B8FFE-0A67-4CAE-9584-E2DCE504C527}" type="sibTrans" cxnId="{77E7BF45-CC3A-4CA3-B347-2D68ADFA5BB2}">
      <dgm:prSet/>
      <dgm:spPr/>
      <dgm:t>
        <a:bodyPr/>
        <a:lstStyle/>
        <a:p>
          <a:endParaRPr lang="es-MX"/>
        </a:p>
      </dgm:t>
    </dgm:pt>
    <dgm:pt modelId="{E66D6670-5EB2-4454-B8D0-6CDEF6ADE946}" type="pres">
      <dgm:prSet presAssocID="{16678622-529C-4778-9C6B-E017B0F32405}" presName="linear" presStyleCnt="0">
        <dgm:presLayoutVars>
          <dgm:animLvl val="lvl"/>
          <dgm:resizeHandles val="exact"/>
        </dgm:presLayoutVars>
      </dgm:prSet>
      <dgm:spPr/>
      <dgm:t>
        <a:bodyPr/>
        <a:lstStyle/>
        <a:p>
          <a:endParaRPr lang="es-MX"/>
        </a:p>
      </dgm:t>
    </dgm:pt>
    <dgm:pt modelId="{8F9159D6-E29B-413A-8572-EF00BE8B43D7}" type="pres">
      <dgm:prSet presAssocID="{582E2BC9-A73C-4355-8E4F-A0A341DA26CB}" presName="parentText" presStyleLbl="node1" presStyleIdx="0" presStyleCnt="2">
        <dgm:presLayoutVars>
          <dgm:chMax val="0"/>
          <dgm:bulletEnabled val="1"/>
        </dgm:presLayoutVars>
      </dgm:prSet>
      <dgm:spPr/>
      <dgm:t>
        <a:bodyPr/>
        <a:lstStyle/>
        <a:p>
          <a:endParaRPr lang="es-MX"/>
        </a:p>
      </dgm:t>
    </dgm:pt>
    <dgm:pt modelId="{D06FA194-C4BD-4F28-B9A4-EA51ECA1B559}" type="pres">
      <dgm:prSet presAssocID="{582E2BC9-A73C-4355-8E4F-A0A341DA26CB}" presName="childText" presStyleLbl="revTx" presStyleIdx="0" presStyleCnt="2">
        <dgm:presLayoutVars>
          <dgm:bulletEnabled val="1"/>
        </dgm:presLayoutVars>
      </dgm:prSet>
      <dgm:spPr/>
      <dgm:t>
        <a:bodyPr/>
        <a:lstStyle/>
        <a:p>
          <a:endParaRPr lang="es-MX"/>
        </a:p>
      </dgm:t>
    </dgm:pt>
    <dgm:pt modelId="{5F76D067-94A8-4560-9197-400BD551712B}" type="pres">
      <dgm:prSet presAssocID="{47697480-22CD-4FFE-907C-BE1C9E6B1442}" presName="parentText" presStyleLbl="node1" presStyleIdx="1" presStyleCnt="2">
        <dgm:presLayoutVars>
          <dgm:chMax val="0"/>
          <dgm:bulletEnabled val="1"/>
        </dgm:presLayoutVars>
      </dgm:prSet>
      <dgm:spPr/>
      <dgm:t>
        <a:bodyPr/>
        <a:lstStyle/>
        <a:p>
          <a:endParaRPr lang="es-MX"/>
        </a:p>
      </dgm:t>
    </dgm:pt>
    <dgm:pt modelId="{5E4F2474-A6F4-4AEA-8266-16956BDD07AD}" type="pres">
      <dgm:prSet presAssocID="{47697480-22CD-4FFE-907C-BE1C9E6B1442}" presName="childText" presStyleLbl="revTx" presStyleIdx="1" presStyleCnt="2">
        <dgm:presLayoutVars>
          <dgm:bulletEnabled val="1"/>
        </dgm:presLayoutVars>
      </dgm:prSet>
      <dgm:spPr/>
      <dgm:t>
        <a:bodyPr/>
        <a:lstStyle/>
        <a:p>
          <a:endParaRPr lang="es-MX"/>
        </a:p>
      </dgm:t>
    </dgm:pt>
  </dgm:ptLst>
  <dgm:cxnLst>
    <dgm:cxn modelId="{322F1005-C203-43FF-9398-034638CE73FA}" srcId="{582E2BC9-A73C-4355-8E4F-A0A341DA26CB}" destId="{40D9BBE3-EB2B-4A7D-A206-5FEE5FA66781}" srcOrd="0" destOrd="0" parTransId="{7859CDEC-18FA-4B52-B6C8-AAE392663F3E}" sibTransId="{B8D4A47F-7D79-4E7A-A831-1EDFF92C188A}"/>
    <dgm:cxn modelId="{57A8D1FD-335D-43C8-A6C9-4DC6BF8CD44E}" type="presOf" srcId="{582E2BC9-A73C-4355-8E4F-A0A341DA26CB}" destId="{8F9159D6-E29B-413A-8572-EF00BE8B43D7}" srcOrd="0" destOrd="0" presId="urn:microsoft.com/office/officeart/2005/8/layout/vList2"/>
    <dgm:cxn modelId="{77E7BF45-CC3A-4CA3-B347-2D68ADFA5BB2}" srcId="{47697480-22CD-4FFE-907C-BE1C9E6B1442}" destId="{1BB0A538-8B9D-438A-A2BA-1CDD282AB302}" srcOrd="0" destOrd="0" parTransId="{74B90575-DABC-4CBC-8A17-44A09EF6D35A}" sibTransId="{F65B8FFE-0A67-4CAE-9584-E2DCE504C527}"/>
    <dgm:cxn modelId="{3F0B425C-6BB0-4689-8C66-E748A2AA03F9}" type="presOf" srcId="{47697480-22CD-4FFE-907C-BE1C9E6B1442}" destId="{5F76D067-94A8-4560-9197-400BD551712B}" srcOrd="0" destOrd="0" presId="urn:microsoft.com/office/officeart/2005/8/layout/vList2"/>
    <dgm:cxn modelId="{70CCA67B-D362-423D-B1BF-610EAB42453A}" type="presOf" srcId="{40D9BBE3-EB2B-4A7D-A206-5FEE5FA66781}" destId="{D06FA194-C4BD-4F28-B9A4-EA51ECA1B559}" srcOrd="0" destOrd="0" presId="urn:microsoft.com/office/officeart/2005/8/layout/vList2"/>
    <dgm:cxn modelId="{DC15E188-531C-42C7-AC05-792432EC86AA}" srcId="{16678622-529C-4778-9C6B-E017B0F32405}" destId="{47697480-22CD-4FFE-907C-BE1C9E6B1442}" srcOrd="1" destOrd="0" parTransId="{E3FEF1F5-A3FB-4088-BED5-719BD1C3DF37}" sibTransId="{58171228-27C1-47E5-90CF-FAC86A72CCA1}"/>
    <dgm:cxn modelId="{46561FDE-5177-4846-90DF-E25C133D81E5}" srcId="{16678622-529C-4778-9C6B-E017B0F32405}" destId="{582E2BC9-A73C-4355-8E4F-A0A341DA26CB}" srcOrd="0" destOrd="0" parTransId="{F9AB8D5B-0FA7-429E-9174-FCB20C794A7F}" sibTransId="{8C1698B8-F01F-44AD-A430-0C655436DB0C}"/>
    <dgm:cxn modelId="{6A02693B-A684-40DE-94A0-0B78C48654F2}" type="presOf" srcId="{1BB0A538-8B9D-438A-A2BA-1CDD282AB302}" destId="{5E4F2474-A6F4-4AEA-8266-16956BDD07AD}" srcOrd="0" destOrd="0" presId="urn:microsoft.com/office/officeart/2005/8/layout/vList2"/>
    <dgm:cxn modelId="{809B245D-0830-4C5F-9CA5-FFE52BA1882E}" type="presOf" srcId="{16678622-529C-4778-9C6B-E017B0F32405}" destId="{E66D6670-5EB2-4454-B8D0-6CDEF6ADE946}" srcOrd="0" destOrd="0" presId="urn:microsoft.com/office/officeart/2005/8/layout/vList2"/>
    <dgm:cxn modelId="{7D80DAE8-46ED-43E8-B57F-E429C8C8B1F7}" type="presParOf" srcId="{E66D6670-5EB2-4454-B8D0-6CDEF6ADE946}" destId="{8F9159D6-E29B-413A-8572-EF00BE8B43D7}" srcOrd="0" destOrd="0" presId="urn:microsoft.com/office/officeart/2005/8/layout/vList2"/>
    <dgm:cxn modelId="{C3CCA7D7-28FA-492A-BEF0-1C52F12D96E8}" type="presParOf" srcId="{E66D6670-5EB2-4454-B8D0-6CDEF6ADE946}" destId="{D06FA194-C4BD-4F28-B9A4-EA51ECA1B559}" srcOrd="1" destOrd="0" presId="urn:microsoft.com/office/officeart/2005/8/layout/vList2"/>
    <dgm:cxn modelId="{A3CDC9E6-D085-4604-A2AB-BC094581FD3E}" type="presParOf" srcId="{E66D6670-5EB2-4454-B8D0-6CDEF6ADE946}" destId="{5F76D067-94A8-4560-9197-400BD551712B}" srcOrd="2" destOrd="0" presId="urn:microsoft.com/office/officeart/2005/8/layout/vList2"/>
    <dgm:cxn modelId="{E002FAFB-EA7D-4327-8E7B-4D512179D795}" type="presParOf" srcId="{E66D6670-5EB2-4454-B8D0-6CDEF6ADE946}" destId="{5E4F2474-A6F4-4AEA-8266-16956BDD07A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3B5CCAA-0C9A-4E29-B1BA-EED7C20379E0}"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s-MX"/>
        </a:p>
      </dgm:t>
    </dgm:pt>
    <dgm:pt modelId="{46191C36-6A9E-4A79-AE5A-AF429FB32C48}">
      <dgm:prSet phldrT="[Texto]" custT="1"/>
      <dgm:spPr/>
      <dgm:t>
        <a:bodyPr/>
        <a:lstStyle/>
        <a:p>
          <a:r>
            <a:rPr lang="es-MX" sz="2000" b="1" dirty="0" smtClean="0"/>
            <a:t>Resulta interesante considerar este coeficiente en aquellos casos en que la recuperación directa del capital en divisas es relativamente rápida (verbigracia, de 3 a 6 años).</a:t>
          </a:r>
          <a:endParaRPr lang="es-MX" sz="2000" b="1" dirty="0"/>
        </a:p>
      </dgm:t>
    </dgm:pt>
    <dgm:pt modelId="{98F449C3-F7F3-47A2-B268-688BE055390F}" type="parTrans" cxnId="{B46C50DE-8D3B-4E53-9CFF-5320FD0BFE90}">
      <dgm:prSet/>
      <dgm:spPr/>
      <dgm:t>
        <a:bodyPr/>
        <a:lstStyle/>
        <a:p>
          <a:endParaRPr lang="es-MX" sz="7200" b="1"/>
        </a:p>
      </dgm:t>
    </dgm:pt>
    <dgm:pt modelId="{D49C54E4-061D-41B1-9718-A4BD2E9795CB}" type="sibTrans" cxnId="{B46C50DE-8D3B-4E53-9CFF-5320FD0BFE90}">
      <dgm:prSet/>
      <dgm:spPr/>
      <dgm:t>
        <a:bodyPr/>
        <a:lstStyle/>
        <a:p>
          <a:endParaRPr lang="es-MX" sz="7200" b="1"/>
        </a:p>
      </dgm:t>
    </dgm:pt>
    <dgm:pt modelId="{4B046E1C-BC6E-49FE-B79F-1278F96004FD}">
      <dgm:prSet phldrT="[Texto]" custT="1"/>
      <dgm:spPr/>
      <dgm:t>
        <a:bodyPr/>
        <a:lstStyle/>
        <a:p>
          <a:r>
            <a:rPr lang="es-MX" sz="2000" b="1" dirty="0" smtClean="0"/>
            <a:t>Cuando no se trata de proyectos destinados especialmente a solucionar problemas de balance de pagos, el coeficiente directo de capital en divisas no tendrá significación especial. </a:t>
          </a:r>
          <a:endParaRPr lang="es-MX" sz="2000" b="1" dirty="0"/>
        </a:p>
      </dgm:t>
    </dgm:pt>
    <dgm:pt modelId="{28862738-B1A4-48F5-9E37-EB808DFA1509}" type="parTrans" cxnId="{DC9500AB-0680-4C47-BAB2-DBD44494FECD}">
      <dgm:prSet/>
      <dgm:spPr/>
      <dgm:t>
        <a:bodyPr/>
        <a:lstStyle/>
        <a:p>
          <a:endParaRPr lang="es-MX" sz="7200" b="1"/>
        </a:p>
      </dgm:t>
    </dgm:pt>
    <dgm:pt modelId="{60F588F3-47C0-4D2F-AFC2-171A3AA8FA0E}" type="sibTrans" cxnId="{DC9500AB-0680-4C47-BAB2-DBD44494FECD}">
      <dgm:prSet/>
      <dgm:spPr/>
      <dgm:t>
        <a:bodyPr/>
        <a:lstStyle/>
        <a:p>
          <a:endParaRPr lang="es-MX" sz="7200" b="1"/>
        </a:p>
      </dgm:t>
    </dgm:pt>
    <dgm:pt modelId="{80CD8947-2E50-456B-9512-BBF74D2CABD9}" type="pres">
      <dgm:prSet presAssocID="{D3B5CCAA-0C9A-4E29-B1BA-EED7C20379E0}" presName="linear" presStyleCnt="0">
        <dgm:presLayoutVars>
          <dgm:dir/>
          <dgm:animLvl val="lvl"/>
          <dgm:resizeHandles val="exact"/>
        </dgm:presLayoutVars>
      </dgm:prSet>
      <dgm:spPr/>
      <dgm:t>
        <a:bodyPr/>
        <a:lstStyle/>
        <a:p>
          <a:endParaRPr lang="es-MX"/>
        </a:p>
      </dgm:t>
    </dgm:pt>
    <dgm:pt modelId="{A39BD04B-14E2-483F-B803-33CAB146D1E9}" type="pres">
      <dgm:prSet presAssocID="{46191C36-6A9E-4A79-AE5A-AF429FB32C48}" presName="parentLin" presStyleCnt="0"/>
      <dgm:spPr/>
    </dgm:pt>
    <dgm:pt modelId="{D6523052-A013-466B-B812-749F7107E4A5}" type="pres">
      <dgm:prSet presAssocID="{46191C36-6A9E-4A79-AE5A-AF429FB32C48}" presName="parentLeftMargin" presStyleLbl="node1" presStyleIdx="0" presStyleCnt="2"/>
      <dgm:spPr/>
      <dgm:t>
        <a:bodyPr/>
        <a:lstStyle/>
        <a:p>
          <a:endParaRPr lang="es-MX"/>
        </a:p>
      </dgm:t>
    </dgm:pt>
    <dgm:pt modelId="{897FDD25-27D9-42DA-A05C-343B30B27ED3}" type="pres">
      <dgm:prSet presAssocID="{46191C36-6A9E-4A79-AE5A-AF429FB32C48}" presName="parentText" presStyleLbl="node1" presStyleIdx="0" presStyleCnt="2">
        <dgm:presLayoutVars>
          <dgm:chMax val="0"/>
          <dgm:bulletEnabled val="1"/>
        </dgm:presLayoutVars>
      </dgm:prSet>
      <dgm:spPr/>
      <dgm:t>
        <a:bodyPr/>
        <a:lstStyle/>
        <a:p>
          <a:endParaRPr lang="es-MX"/>
        </a:p>
      </dgm:t>
    </dgm:pt>
    <dgm:pt modelId="{2464D016-9D4A-462D-A0CD-0B25EFB1611E}" type="pres">
      <dgm:prSet presAssocID="{46191C36-6A9E-4A79-AE5A-AF429FB32C48}" presName="negativeSpace" presStyleCnt="0"/>
      <dgm:spPr/>
    </dgm:pt>
    <dgm:pt modelId="{867DAB70-D234-455F-B305-F420953440BC}" type="pres">
      <dgm:prSet presAssocID="{46191C36-6A9E-4A79-AE5A-AF429FB32C48}" presName="childText" presStyleLbl="conFgAcc1" presStyleIdx="0" presStyleCnt="2">
        <dgm:presLayoutVars>
          <dgm:bulletEnabled val="1"/>
        </dgm:presLayoutVars>
      </dgm:prSet>
      <dgm:spPr/>
    </dgm:pt>
    <dgm:pt modelId="{B57A58B3-206E-40E4-8D6D-A62C85FE19A5}" type="pres">
      <dgm:prSet presAssocID="{D49C54E4-061D-41B1-9718-A4BD2E9795CB}" presName="spaceBetweenRectangles" presStyleCnt="0"/>
      <dgm:spPr/>
    </dgm:pt>
    <dgm:pt modelId="{B7A5C6AA-74DE-4694-9203-F65B65CA160B}" type="pres">
      <dgm:prSet presAssocID="{4B046E1C-BC6E-49FE-B79F-1278F96004FD}" presName="parentLin" presStyleCnt="0"/>
      <dgm:spPr/>
    </dgm:pt>
    <dgm:pt modelId="{E86DFF2D-3D25-484C-A4F9-F3FDA0834378}" type="pres">
      <dgm:prSet presAssocID="{4B046E1C-BC6E-49FE-B79F-1278F96004FD}" presName="parentLeftMargin" presStyleLbl="node1" presStyleIdx="0" presStyleCnt="2"/>
      <dgm:spPr/>
      <dgm:t>
        <a:bodyPr/>
        <a:lstStyle/>
        <a:p>
          <a:endParaRPr lang="es-MX"/>
        </a:p>
      </dgm:t>
    </dgm:pt>
    <dgm:pt modelId="{90292018-BDFE-4F9B-BF4E-E47A1D2F5604}" type="pres">
      <dgm:prSet presAssocID="{4B046E1C-BC6E-49FE-B79F-1278F96004FD}" presName="parentText" presStyleLbl="node1" presStyleIdx="1" presStyleCnt="2">
        <dgm:presLayoutVars>
          <dgm:chMax val="0"/>
          <dgm:bulletEnabled val="1"/>
        </dgm:presLayoutVars>
      </dgm:prSet>
      <dgm:spPr/>
      <dgm:t>
        <a:bodyPr/>
        <a:lstStyle/>
        <a:p>
          <a:endParaRPr lang="es-MX"/>
        </a:p>
      </dgm:t>
    </dgm:pt>
    <dgm:pt modelId="{8E7D9BEE-72B0-4720-957E-BE389C227AAF}" type="pres">
      <dgm:prSet presAssocID="{4B046E1C-BC6E-49FE-B79F-1278F96004FD}" presName="negativeSpace" presStyleCnt="0"/>
      <dgm:spPr/>
    </dgm:pt>
    <dgm:pt modelId="{F66D4AD4-EF15-4EC5-A179-A9AF616B3C8A}" type="pres">
      <dgm:prSet presAssocID="{4B046E1C-BC6E-49FE-B79F-1278F96004FD}" presName="childText" presStyleLbl="conFgAcc1" presStyleIdx="1" presStyleCnt="2">
        <dgm:presLayoutVars>
          <dgm:bulletEnabled val="1"/>
        </dgm:presLayoutVars>
      </dgm:prSet>
      <dgm:spPr/>
      <dgm:t>
        <a:bodyPr/>
        <a:lstStyle/>
        <a:p>
          <a:endParaRPr lang="es-MX"/>
        </a:p>
      </dgm:t>
    </dgm:pt>
  </dgm:ptLst>
  <dgm:cxnLst>
    <dgm:cxn modelId="{B46C50DE-8D3B-4E53-9CFF-5320FD0BFE90}" srcId="{D3B5CCAA-0C9A-4E29-B1BA-EED7C20379E0}" destId="{46191C36-6A9E-4A79-AE5A-AF429FB32C48}" srcOrd="0" destOrd="0" parTransId="{98F449C3-F7F3-47A2-B268-688BE055390F}" sibTransId="{D49C54E4-061D-41B1-9718-A4BD2E9795CB}"/>
    <dgm:cxn modelId="{95E6C3C8-0A54-42FB-92F5-D0F684E9287E}" type="presOf" srcId="{D3B5CCAA-0C9A-4E29-B1BA-EED7C20379E0}" destId="{80CD8947-2E50-456B-9512-BBF74D2CABD9}" srcOrd="0" destOrd="0" presId="urn:microsoft.com/office/officeart/2005/8/layout/list1"/>
    <dgm:cxn modelId="{ABCD947F-ACC3-4AA1-B91C-6F3D68973E19}" type="presOf" srcId="{4B046E1C-BC6E-49FE-B79F-1278F96004FD}" destId="{90292018-BDFE-4F9B-BF4E-E47A1D2F5604}" srcOrd="1" destOrd="0" presId="urn:microsoft.com/office/officeart/2005/8/layout/list1"/>
    <dgm:cxn modelId="{825A3375-8D42-46FD-8035-E9BBC0AB7536}" type="presOf" srcId="{46191C36-6A9E-4A79-AE5A-AF429FB32C48}" destId="{897FDD25-27D9-42DA-A05C-343B30B27ED3}" srcOrd="1" destOrd="0" presId="urn:microsoft.com/office/officeart/2005/8/layout/list1"/>
    <dgm:cxn modelId="{5994915A-FA24-40C0-AED8-A05F487064D2}" type="presOf" srcId="{46191C36-6A9E-4A79-AE5A-AF429FB32C48}" destId="{D6523052-A013-466B-B812-749F7107E4A5}" srcOrd="0" destOrd="0" presId="urn:microsoft.com/office/officeart/2005/8/layout/list1"/>
    <dgm:cxn modelId="{2A17E2F8-CB55-4198-A54A-468BA836855B}" type="presOf" srcId="{4B046E1C-BC6E-49FE-B79F-1278F96004FD}" destId="{E86DFF2D-3D25-484C-A4F9-F3FDA0834378}" srcOrd="0" destOrd="0" presId="urn:microsoft.com/office/officeart/2005/8/layout/list1"/>
    <dgm:cxn modelId="{DC9500AB-0680-4C47-BAB2-DBD44494FECD}" srcId="{D3B5CCAA-0C9A-4E29-B1BA-EED7C20379E0}" destId="{4B046E1C-BC6E-49FE-B79F-1278F96004FD}" srcOrd="1" destOrd="0" parTransId="{28862738-B1A4-48F5-9E37-EB808DFA1509}" sibTransId="{60F588F3-47C0-4D2F-AFC2-171A3AA8FA0E}"/>
    <dgm:cxn modelId="{1C625B8E-79AC-4B18-A40B-0744F7250E02}" type="presParOf" srcId="{80CD8947-2E50-456B-9512-BBF74D2CABD9}" destId="{A39BD04B-14E2-483F-B803-33CAB146D1E9}" srcOrd="0" destOrd="0" presId="urn:microsoft.com/office/officeart/2005/8/layout/list1"/>
    <dgm:cxn modelId="{E7B211A2-ED25-4658-8153-2FCDFA2F0417}" type="presParOf" srcId="{A39BD04B-14E2-483F-B803-33CAB146D1E9}" destId="{D6523052-A013-466B-B812-749F7107E4A5}" srcOrd="0" destOrd="0" presId="urn:microsoft.com/office/officeart/2005/8/layout/list1"/>
    <dgm:cxn modelId="{3810B05C-3067-4F35-9BE1-9167A0160446}" type="presParOf" srcId="{A39BD04B-14E2-483F-B803-33CAB146D1E9}" destId="{897FDD25-27D9-42DA-A05C-343B30B27ED3}" srcOrd="1" destOrd="0" presId="urn:microsoft.com/office/officeart/2005/8/layout/list1"/>
    <dgm:cxn modelId="{1A0832EB-FF83-41BA-8D53-0002725EA529}" type="presParOf" srcId="{80CD8947-2E50-456B-9512-BBF74D2CABD9}" destId="{2464D016-9D4A-462D-A0CD-0B25EFB1611E}" srcOrd="1" destOrd="0" presId="urn:microsoft.com/office/officeart/2005/8/layout/list1"/>
    <dgm:cxn modelId="{D4E8723E-3D81-4754-996D-EE8B2346A676}" type="presParOf" srcId="{80CD8947-2E50-456B-9512-BBF74D2CABD9}" destId="{867DAB70-D234-455F-B305-F420953440BC}" srcOrd="2" destOrd="0" presId="urn:microsoft.com/office/officeart/2005/8/layout/list1"/>
    <dgm:cxn modelId="{C132492C-1DE5-4EA5-B6B2-AEF12C08B898}" type="presParOf" srcId="{80CD8947-2E50-456B-9512-BBF74D2CABD9}" destId="{B57A58B3-206E-40E4-8D6D-A62C85FE19A5}" srcOrd="3" destOrd="0" presId="urn:microsoft.com/office/officeart/2005/8/layout/list1"/>
    <dgm:cxn modelId="{4B61DEDF-2A21-4125-8217-47D783B01137}" type="presParOf" srcId="{80CD8947-2E50-456B-9512-BBF74D2CABD9}" destId="{B7A5C6AA-74DE-4694-9203-F65B65CA160B}" srcOrd="4" destOrd="0" presId="urn:microsoft.com/office/officeart/2005/8/layout/list1"/>
    <dgm:cxn modelId="{C96F8229-ADEA-4CFA-800D-9032EAB172A7}" type="presParOf" srcId="{B7A5C6AA-74DE-4694-9203-F65B65CA160B}" destId="{E86DFF2D-3D25-484C-A4F9-F3FDA0834378}" srcOrd="0" destOrd="0" presId="urn:microsoft.com/office/officeart/2005/8/layout/list1"/>
    <dgm:cxn modelId="{EE404636-7453-47D2-968F-7763B090949A}" type="presParOf" srcId="{B7A5C6AA-74DE-4694-9203-F65B65CA160B}" destId="{90292018-BDFE-4F9B-BF4E-E47A1D2F5604}" srcOrd="1" destOrd="0" presId="urn:microsoft.com/office/officeart/2005/8/layout/list1"/>
    <dgm:cxn modelId="{AA7410C2-46C7-4663-B76E-930318152805}" type="presParOf" srcId="{80CD8947-2E50-456B-9512-BBF74D2CABD9}" destId="{8E7D9BEE-72B0-4720-957E-BE389C227AAF}" srcOrd="5" destOrd="0" presId="urn:microsoft.com/office/officeart/2005/8/layout/list1"/>
    <dgm:cxn modelId="{74347BB9-3AB4-4980-9F13-BD5B49AA25B8}" type="presParOf" srcId="{80CD8947-2E50-456B-9512-BBF74D2CABD9}" destId="{F66D4AD4-EF15-4EC5-A179-A9AF616B3C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0.xml><?xml version="1.0" encoding="utf-8"?>
<dgm:dataModel xmlns:dgm="http://schemas.openxmlformats.org/drawingml/2006/diagram" xmlns:a="http://schemas.openxmlformats.org/drawingml/2006/main">
  <dgm:ptLst>
    <dgm:pt modelId="{09B1146D-72B1-4B14-8CA3-C0B7C4DC363D}" type="doc">
      <dgm:prSet loTypeId="urn:microsoft.com/office/officeart/2005/8/layout/arrow4" loCatId="process" qsTypeId="urn:microsoft.com/office/officeart/2005/8/quickstyle/3d2" qsCatId="3D" csTypeId="urn:microsoft.com/office/officeart/2005/8/colors/accent1_2" csCatId="accent1" phldr="1"/>
      <dgm:spPr/>
      <dgm:t>
        <a:bodyPr/>
        <a:lstStyle/>
        <a:p>
          <a:endParaRPr lang="es-MX"/>
        </a:p>
      </dgm:t>
    </dgm:pt>
    <dgm:pt modelId="{5DDAC5B3-A90E-47CC-BFB5-272151F4420F}">
      <dgm:prSet phldrT="[Texto]" custT="1"/>
      <dgm:spPr>
        <a:blipFill rotWithShape="1">
          <a:blip xmlns:r="http://schemas.openxmlformats.org/officeDocument/2006/relationships" r:embed="rId1"/>
          <a:stretch>
            <a:fillRect/>
          </a:stretch>
        </a:blipFill>
      </dgm:spPr>
      <dgm:t>
        <a:bodyPr/>
        <a:lstStyle/>
        <a:p>
          <a:r>
            <a:rPr lang="es-MX">
              <a:noFill/>
            </a:rPr>
            <a:t> </a:t>
          </a:r>
        </a:p>
      </dgm:t>
    </dgm:pt>
    <dgm:pt modelId="{0518DC34-C148-41DB-84F6-0BD7AC248FA4}" type="parTrans" cxnId="{14AEB06C-DC32-410D-B3B0-D491A6EC79D9}">
      <dgm:prSet/>
      <dgm:spPr/>
      <dgm:t>
        <a:bodyPr/>
        <a:lstStyle/>
        <a:p>
          <a:endParaRPr lang="es-MX" sz="1100">
            <a:solidFill>
              <a:schemeClr val="bg1"/>
            </a:solidFill>
          </a:endParaRPr>
        </a:p>
      </dgm:t>
    </dgm:pt>
    <dgm:pt modelId="{51A8F63D-0450-4B1E-B6B5-25DF04A4B768}" type="sibTrans" cxnId="{14AEB06C-DC32-410D-B3B0-D491A6EC79D9}">
      <dgm:prSet/>
      <dgm:spPr/>
      <dgm:t>
        <a:bodyPr/>
        <a:lstStyle/>
        <a:p>
          <a:endParaRPr lang="es-MX" sz="1100">
            <a:solidFill>
              <a:schemeClr val="bg1"/>
            </a:solidFill>
          </a:endParaRPr>
        </a:p>
      </dgm:t>
    </dgm:pt>
    <dgm:pt modelId="{BC248A18-208B-454F-8E9A-C62B0A074CA7}">
      <dgm:prSet phldrT="[Texto]" custT="1"/>
      <dgm:spPr>
        <a:blipFill rotWithShape="1">
          <a:blip xmlns:r="http://schemas.openxmlformats.org/officeDocument/2006/relationships" r:embed="rId2"/>
          <a:stretch>
            <a:fillRect/>
          </a:stretch>
        </a:blipFill>
      </dgm:spPr>
      <dgm:t>
        <a:bodyPr/>
        <a:lstStyle/>
        <a:p>
          <a:r>
            <a:rPr lang="es-MX">
              <a:noFill/>
            </a:rPr>
            <a:t> </a:t>
          </a:r>
        </a:p>
      </dgm:t>
    </dgm:pt>
    <dgm:pt modelId="{6A3360C3-29C3-44C0-886E-D9CC3EF1E27B}" type="sibTrans" cxnId="{AFA5A5B9-DD37-4845-95AD-422D7AD3990E}">
      <dgm:prSet/>
      <dgm:spPr/>
      <dgm:t>
        <a:bodyPr/>
        <a:lstStyle/>
        <a:p>
          <a:endParaRPr lang="es-MX" sz="1100">
            <a:solidFill>
              <a:schemeClr val="bg1"/>
            </a:solidFill>
          </a:endParaRPr>
        </a:p>
      </dgm:t>
    </dgm:pt>
    <dgm:pt modelId="{99113F8D-70BC-4B74-B3EE-9ACA79011A2E}" type="parTrans" cxnId="{AFA5A5B9-DD37-4845-95AD-422D7AD3990E}">
      <dgm:prSet/>
      <dgm:spPr/>
      <dgm:t>
        <a:bodyPr/>
        <a:lstStyle/>
        <a:p>
          <a:endParaRPr lang="es-MX" sz="1100">
            <a:solidFill>
              <a:schemeClr val="bg1"/>
            </a:solidFill>
          </a:endParaRPr>
        </a:p>
      </dgm:t>
    </dgm:pt>
    <dgm:pt modelId="{2DD32A42-453F-46AA-A31E-A936199B7C4B}" type="pres">
      <dgm:prSet presAssocID="{09B1146D-72B1-4B14-8CA3-C0B7C4DC363D}" presName="compositeShape" presStyleCnt="0">
        <dgm:presLayoutVars>
          <dgm:chMax val="2"/>
          <dgm:dir/>
          <dgm:resizeHandles val="exact"/>
        </dgm:presLayoutVars>
      </dgm:prSet>
      <dgm:spPr/>
      <dgm:t>
        <a:bodyPr/>
        <a:lstStyle/>
        <a:p>
          <a:endParaRPr lang="es-MX"/>
        </a:p>
      </dgm:t>
    </dgm:pt>
    <dgm:pt modelId="{D27C092B-4FC2-4608-B79C-5205B8871B29}" type="pres">
      <dgm:prSet presAssocID="{5DDAC5B3-A90E-47CC-BFB5-272151F4420F}" presName="upArrow" presStyleLbl="node1" presStyleIdx="0" presStyleCnt="2"/>
      <dgm:spPr/>
    </dgm:pt>
    <dgm:pt modelId="{F9A15FC4-3284-4E52-83B8-81BFB2A0C61B}" type="pres">
      <dgm:prSet presAssocID="{5DDAC5B3-A90E-47CC-BFB5-272151F4420F}" presName="upArrowText" presStyleLbl="revTx" presStyleIdx="0" presStyleCnt="2">
        <dgm:presLayoutVars>
          <dgm:chMax val="0"/>
          <dgm:bulletEnabled val="1"/>
        </dgm:presLayoutVars>
      </dgm:prSet>
      <dgm:spPr/>
      <dgm:t>
        <a:bodyPr/>
        <a:lstStyle/>
        <a:p>
          <a:endParaRPr lang="es-MX"/>
        </a:p>
      </dgm:t>
    </dgm:pt>
    <dgm:pt modelId="{47664D7B-580C-404B-83E0-A7451AA0F092}" type="pres">
      <dgm:prSet presAssocID="{BC248A18-208B-454F-8E9A-C62B0A074CA7}" presName="downArrow" presStyleLbl="node1" presStyleIdx="1" presStyleCnt="2"/>
      <dgm:spPr/>
    </dgm:pt>
    <dgm:pt modelId="{B0B7A9A6-71B9-4255-85EE-F212D143D67B}" type="pres">
      <dgm:prSet presAssocID="{BC248A18-208B-454F-8E9A-C62B0A074CA7}" presName="downArrowText" presStyleLbl="revTx" presStyleIdx="1" presStyleCnt="2">
        <dgm:presLayoutVars>
          <dgm:chMax val="0"/>
          <dgm:bulletEnabled val="1"/>
        </dgm:presLayoutVars>
      </dgm:prSet>
      <dgm:spPr/>
      <dgm:t>
        <a:bodyPr/>
        <a:lstStyle/>
        <a:p>
          <a:endParaRPr lang="es-MX"/>
        </a:p>
      </dgm:t>
    </dgm:pt>
  </dgm:ptLst>
  <dgm:cxnLst>
    <dgm:cxn modelId="{14AEB06C-DC32-410D-B3B0-D491A6EC79D9}" srcId="{09B1146D-72B1-4B14-8CA3-C0B7C4DC363D}" destId="{5DDAC5B3-A90E-47CC-BFB5-272151F4420F}" srcOrd="0" destOrd="0" parTransId="{0518DC34-C148-41DB-84F6-0BD7AC248FA4}" sibTransId="{51A8F63D-0450-4B1E-B6B5-25DF04A4B768}"/>
    <dgm:cxn modelId="{8BB3C665-87AC-4674-A0CB-985FF5EC28FF}" type="presOf" srcId="{09B1146D-72B1-4B14-8CA3-C0B7C4DC363D}" destId="{2DD32A42-453F-46AA-A31E-A936199B7C4B}" srcOrd="0" destOrd="0" presId="urn:microsoft.com/office/officeart/2005/8/layout/arrow4"/>
    <dgm:cxn modelId="{3BE3C86A-0780-4D9F-9BE2-6E4DBF7AC260}" type="presOf" srcId="{5DDAC5B3-A90E-47CC-BFB5-272151F4420F}" destId="{F9A15FC4-3284-4E52-83B8-81BFB2A0C61B}" srcOrd="0" destOrd="0" presId="urn:microsoft.com/office/officeart/2005/8/layout/arrow4"/>
    <dgm:cxn modelId="{AFA5A5B9-DD37-4845-95AD-422D7AD3990E}" srcId="{09B1146D-72B1-4B14-8CA3-C0B7C4DC363D}" destId="{BC248A18-208B-454F-8E9A-C62B0A074CA7}" srcOrd="1" destOrd="0" parTransId="{99113F8D-70BC-4B74-B3EE-9ACA79011A2E}" sibTransId="{6A3360C3-29C3-44C0-886E-D9CC3EF1E27B}"/>
    <dgm:cxn modelId="{D53FC847-E753-449E-818D-50A3626ED8E3}" type="presOf" srcId="{BC248A18-208B-454F-8E9A-C62B0A074CA7}" destId="{B0B7A9A6-71B9-4255-85EE-F212D143D67B}" srcOrd="0" destOrd="0" presId="urn:microsoft.com/office/officeart/2005/8/layout/arrow4"/>
    <dgm:cxn modelId="{90220E40-A6EB-424C-B8CC-3D687B2F0E7B}" type="presParOf" srcId="{2DD32A42-453F-46AA-A31E-A936199B7C4B}" destId="{D27C092B-4FC2-4608-B79C-5205B8871B29}" srcOrd="0" destOrd="0" presId="urn:microsoft.com/office/officeart/2005/8/layout/arrow4"/>
    <dgm:cxn modelId="{BC91F5B4-CF1D-4C6F-9BB3-53A506971063}" type="presParOf" srcId="{2DD32A42-453F-46AA-A31E-A936199B7C4B}" destId="{F9A15FC4-3284-4E52-83B8-81BFB2A0C61B}" srcOrd="1" destOrd="0" presId="urn:microsoft.com/office/officeart/2005/8/layout/arrow4"/>
    <dgm:cxn modelId="{E381640B-6DDE-4E0F-A490-F880559E7628}" type="presParOf" srcId="{2DD32A42-453F-46AA-A31E-A936199B7C4B}" destId="{47664D7B-580C-404B-83E0-A7451AA0F092}" srcOrd="2" destOrd="0" presId="urn:microsoft.com/office/officeart/2005/8/layout/arrow4"/>
    <dgm:cxn modelId="{FF120F07-C2D3-4537-BA9F-88A089F54A7A}" type="presParOf" srcId="{2DD32A42-453F-46AA-A31E-A936199B7C4B}" destId="{B0B7A9A6-71B9-4255-85EE-F212D143D67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AF4CE1F-06FA-4D68-B1A0-1375E2697E8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MX"/>
        </a:p>
      </dgm:t>
    </dgm:pt>
    <dgm:pt modelId="{6A9F0E27-29E6-4696-920E-53306DA1A7BD}">
      <dgm:prSet phldrT="[Texto]" custT="1"/>
      <dgm:spPr/>
      <dgm:t>
        <a:bodyPr/>
        <a:lstStyle/>
        <a:p>
          <a:pPr algn="ctr"/>
          <a:r>
            <a:rPr lang="es-MX" sz="2000" dirty="0" smtClean="0"/>
            <a:t>Si la central es termoeléctrica, a base de carbón importado, interesará el efecto negativo</a:t>
          </a:r>
          <a:endParaRPr lang="es-MX" sz="2000" dirty="0"/>
        </a:p>
      </dgm:t>
    </dgm:pt>
    <dgm:pt modelId="{FA24CD9C-46E6-4CDD-BB00-913787767A03}" type="parTrans" cxnId="{635E539F-D0DA-43BC-B3CB-CB7D3D7325DA}">
      <dgm:prSet/>
      <dgm:spPr/>
      <dgm:t>
        <a:bodyPr/>
        <a:lstStyle/>
        <a:p>
          <a:endParaRPr lang="es-MX"/>
        </a:p>
      </dgm:t>
    </dgm:pt>
    <dgm:pt modelId="{FC45A7FF-E143-42FE-991E-61820C81C400}" type="sibTrans" cxnId="{635E539F-D0DA-43BC-B3CB-CB7D3D7325DA}">
      <dgm:prSet/>
      <dgm:spPr/>
      <dgm:t>
        <a:bodyPr/>
        <a:lstStyle/>
        <a:p>
          <a:endParaRPr lang="es-MX"/>
        </a:p>
      </dgm:t>
    </dgm:pt>
    <dgm:pt modelId="{8CDDDF53-D743-4FC0-A8DA-0A50D657AC2D}">
      <dgm:prSet phldrT="[Texto]" custT="1"/>
      <dgm:spPr/>
      <dgm:t>
        <a:bodyPr/>
        <a:lstStyle/>
        <a:p>
          <a:r>
            <a:rPr lang="es-MX" sz="1800" dirty="0" smtClean="0"/>
            <a:t>Para considerar los efectos reales en el presupuesto de divisas pero no tendrá significación como coeficiente directo de evaluación.</a:t>
          </a:r>
          <a:endParaRPr lang="es-MX" sz="1800" dirty="0"/>
        </a:p>
      </dgm:t>
    </dgm:pt>
    <dgm:pt modelId="{4F109DAB-8B1D-4349-84C2-B3EE2F6F2603}" type="parTrans" cxnId="{4DF04646-FFFA-4D1B-B7A9-0568CB0BD3FD}">
      <dgm:prSet/>
      <dgm:spPr/>
      <dgm:t>
        <a:bodyPr/>
        <a:lstStyle/>
        <a:p>
          <a:endParaRPr lang="es-MX"/>
        </a:p>
      </dgm:t>
    </dgm:pt>
    <dgm:pt modelId="{55FC36CF-A308-4DF4-8FEE-05321B3F4C67}" type="sibTrans" cxnId="{4DF04646-FFFA-4D1B-B7A9-0568CB0BD3FD}">
      <dgm:prSet/>
      <dgm:spPr/>
      <dgm:t>
        <a:bodyPr/>
        <a:lstStyle/>
        <a:p>
          <a:endParaRPr lang="es-MX"/>
        </a:p>
      </dgm:t>
    </dgm:pt>
    <dgm:pt modelId="{C3C6CA55-AE46-4F2F-99FD-86D0860F0CE7}" type="pres">
      <dgm:prSet presAssocID="{FAF4CE1F-06FA-4D68-B1A0-1375E2697E85}" presName="diagram" presStyleCnt="0">
        <dgm:presLayoutVars>
          <dgm:dir/>
          <dgm:resizeHandles val="exact"/>
        </dgm:presLayoutVars>
      </dgm:prSet>
      <dgm:spPr/>
      <dgm:t>
        <a:bodyPr/>
        <a:lstStyle/>
        <a:p>
          <a:endParaRPr lang="es-MX"/>
        </a:p>
      </dgm:t>
    </dgm:pt>
    <dgm:pt modelId="{685CDACF-F33A-4F55-9710-A37A6CCFE435}" type="pres">
      <dgm:prSet presAssocID="{6A9F0E27-29E6-4696-920E-53306DA1A7BD}" presName="arrow" presStyleLbl="node1" presStyleIdx="0" presStyleCnt="2" custScaleY="100261" custRadScaleRad="99856" custRadScaleInc="70">
        <dgm:presLayoutVars>
          <dgm:bulletEnabled val="1"/>
        </dgm:presLayoutVars>
      </dgm:prSet>
      <dgm:spPr/>
      <dgm:t>
        <a:bodyPr/>
        <a:lstStyle/>
        <a:p>
          <a:endParaRPr lang="es-MX"/>
        </a:p>
      </dgm:t>
    </dgm:pt>
    <dgm:pt modelId="{8433DC8F-FE92-4989-86E4-84B981C922BE}" type="pres">
      <dgm:prSet presAssocID="{8CDDDF53-D743-4FC0-A8DA-0A50D657AC2D}" presName="arrow" presStyleLbl="node1" presStyleIdx="1" presStyleCnt="2" custScaleY="100163">
        <dgm:presLayoutVars>
          <dgm:bulletEnabled val="1"/>
        </dgm:presLayoutVars>
      </dgm:prSet>
      <dgm:spPr/>
      <dgm:t>
        <a:bodyPr/>
        <a:lstStyle/>
        <a:p>
          <a:endParaRPr lang="es-MX"/>
        </a:p>
      </dgm:t>
    </dgm:pt>
  </dgm:ptLst>
  <dgm:cxnLst>
    <dgm:cxn modelId="{635E539F-D0DA-43BC-B3CB-CB7D3D7325DA}" srcId="{FAF4CE1F-06FA-4D68-B1A0-1375E2697E85}" destId="{6A9F0E27-29E6-4696-920E-53306DA1A7BD}" srcOrd="0" destOrd="0" parTransId="{FA24CD9C-46E6-4CDD-BB00-913787767A03}" sibTransId="{FC45A7FF-E143-42FE-991E-61820C81C400}"/>
    <dgm:cxn modelId="{33106F94-CCCC-46D9-8EA2-4DA830B1AE9D}" type="presOf" srcId="{6A9F0E27-29E6-4696-920E-53306DA1A7BD}" destId="{685CDACF-F33A-4F55-9710-A37A6CCFE435}" srcOrd="0" destOrd="0" presId="urn:microsoft.com/office/officeart/2005/8/layout/arrow5"/>
    <dgm:cxn modelId="{897D7533-2AAC-4E52-ADD4-FD5F0926E52A}" type="presOf" srcId="{FAF4CE1F-06FA-4D68-B1A0-1375E2697E85}" destId="{C3C6CA55-AE46-4F2F-99FD-86D0860F0CE7}" srcOrd="0" destOrd="0" presId="urn:microsoft.com/office/officeart/2005/8/layout/arrow5"/>
    <dgm:cxn modelId="{4DF04646-FFFA-4D1B-B7A9-0568CB0BD3FD}" srcId="{FAF4CE1F-06FA-4D68-B1A0-1375E2697E85}" destId="{8CDDDF53-D743-4FC0-A8DA-0A50D657AC2D}" srcOrd="1" destOrd="0" parTransId="{4F109DAB-8B1D-4349-84C2-B3EE2F6F2603}" sibTransId="{55FC36CF-A308-4DF4-8FEE-05321B3F4C67}"/>
    <dgm:cxn modelId="{D115E872-D203-448B-9DF7-A1410DD33C59}" type="presOf" srcId="{8CDDDF53-D743-4FC0-A8DA-0A50D657AC2D}" destId="{8433DC8F-FE92-4989-86E4-84B981C922BE}" srcOrd="0" destOrd="0" presId="urn:microsoft.com/office/officeart/2005/8/layout/arrow5"/>
    <dgm:cxn modelId="{7769E0E4-CB00-40CA-BA05-4485C95EE9EC}" type="presParOf" srcId="{C3C6CA55-AE46-4F2F-99FD-86D0860F0CE7}" destId="{685CDACF-F33A-4F55-9710-A37A6CCFE435}" srcOrd="0" destOrd="0" presId="urn:microsoft.com/office/officeart/2005/8/layout/arrow5"/>
    <dgm:cxn modelId="{D0827689-0092-4EC2-819F-DFAE15462618}" type="presParOf" srcId="{C3C6CA55-AE46-4F2F-99FD-86D0860F0CE7}" destId="{8433DC8F-FE92-4989-86E4-84B981C922B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6678622-529C-4778-9C6B-E017B0F3240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MX"/>
        </a:p>
      </dgm:t>
    </dgm:pt>
    <dgm:pt modelId="{582E2BC9-A73C-4355-8E4F-A0A341DA26CB}">
      <dgm:prSet phldrT="[Texto]" custT="1"/>
      <dgm:spPr/>
      <dgm:t>
        <a:bodyPr/>
        <a:lstStyle/>
        <a:p>
          <a:r>
            <a:rPr lang="es-MX" sz="2400" dirty="0" smtClean="0"/>
            <a:t>La significación de estos criterios variará según las condiciones locales.</a:t>
          </a:r>
          <a:endParaRPr lang="es-MX" sz="2400" dirty="0"/>
        </a:p>
      </dgm:t>
    </dgm:pt>
    <dgm:pt modelId="{F9AB8D5B-0FA7-429E-9174-FCB20C794A7F}" type="parTrans" cxnId="{46561FDE-5177-4846-90DF-E25C133D81E5}">
      <dgm:prSet/>
      <dgm:spPr/>
      <dgm:t>
        <a:bodyPr/>
        <a:lstStyle/>
        <a:p>
          <a:endParaRPr lang="es-MX"/>
        </a:p>
      </dgm:t>
    </dgm:pt>
    <dgm:pt modelId="{8C1698B8-F01F-44AD-A430-0C655436DB0C}" type="sibTrans" cxnId="{46561FDE-5177-4846-90DF-E25C133D81E5}">
      <dgm:prSet/>
      <dgm:spPr/>
      <dgm:t>
        <a:bodyPr/>
        <a:lstStyle/>
        <a:p>
          <a:endParaRPr lang="es-MX"/>
        </a:p>
      </dgm:t>
    </dgm:pt>
    <dgm:pt modelId="{40D9BBE3-EB2B-4A7D-A206-5FEE5FA66781}">
      <dgm:prSet phldrT="[Texto]" custT="1"/>
      <dgm:spPr/>
      <dgm:t>
        <a:bodyPr/>
        <a:lstStyle/>
        <a:p>
          <a:r>
            <a:rPr lang="es-MX" sz="2400" dirty="0" smtClean="0"/>
            <a:t>Hay países poco desarrollados para los cuales, por lo menos hasta ahora, no se han presentado problemas especiales de balance de pagos.</a:t>
          </a:r>
          <a:endParaRPr lang="es-MX" sz="2400" dirty="0"/>
        </a:p>
      </dgm:t>
    </dgm:pt>
    <dgm:pt modelId="{7859CDEC-18FA-4B52-B6C8-AAE392663F3E}" type="parTrans" cxnId="{322F1005-C203-43FF-9398-034638CE73FA}">
      <dgm:prSet/>
      <dgm:spPr/>
      <dgm:t>
        <a:bodyPr/>
        <a:lstStyle/>
        <a:p>
          <a:endParaRPr lang="es-MX"/>
        </a:p>
      </dgm:t>
    </dgm:pt>
    <dgm:pt modelId="{B8D4A47F-7D79-4E7A-A831-1EDFF92C188A}" type="sibTrans" cxnId="{322F1005-C203-43FF-9398-034638CE73FA}">
      <dgm:prSet/>
      <dgm:spPr/>
      <dgm:t>
        <a:bodyPr/>
        <a:lstStyle/>
        <a:p>
          <a:endParaRPr lang="es-MX"/>
        </a:p>
      </dgm:t>
    </dgm:pt>
    <dgm:pt modelId="{47697480-22CD-4FFE-907C-BE1C9E6B1442}">
      <dgm:prSet phldrT="[Texto]" custT="1"/>
      <dgm:spPr/>
      <dgm:t>
        <a:bodyPr/>
        <a:lstStyle/>
        <a:p>
          <a:r>
            <a:rPr lang="es-MX" sz="2400" dirty="0" smtClean="0"/>
            <a:t>Sin embargo, el problema puede surgir cuando se desee no aceptar como inevitable la disminución del ingreso</a:t>
          </a:r>
          <a:endParaRPr lang="es-MX" sz="2400" dirty="0"/>
        </a:p>
      </dgm:t>
    </dgm:pt>
    <dgm:pt modelId="{E3FEF1F5-A3FB-4088-BED5-719BD1C3DF37}" type="parTrans" cxnId="{DC15E188-531C-42C7-AC05-792432EC86AA}">
      <dgm:prSet/>
      <dgm:spPr/>
      <dgm:t>
        <a:bodyPr/>
        <a:lstStyle/>
        <a:p>
          <a:endParaRPr lang="es-MX"/>
        </a:p>
      </dgm:t>
    </dgm:pt>
    <dgm:pt modelId="{58171228-27C1-47E5-90CF-FAC86A72CCA1}" type="sibTrans" cxnId="{DC15E188-531C-42C7-AC05-792432EC86AA}">
      <dgm:prSet/>
      <dgm:spPr/>
      <dgm:t>
        <a:bodyPr/>
        <a:lstStyle/>
        <a:p>
          <a:endParaRPr lang="es-MX"/>
        </a:p>
      </dgm:t>
    </dgm:pt>
    <dgm:pt modelId="{1BB0A538-8B9D-438A-A2BA-1CDD282AB302}">
      <dgm:prSet phldrT="[Texto]" custT="1"/>
      <dgm:spPr/>
      <dgm:t>
        <a:bodyPr/>
        <a:lstStyle/>
        <a:p>
          <a:r>
            <a:rPr lang="es-MX" sz="2400" dirty="0" smtClean="0"/>
            <a:t>Al estancarse o disminuir la capacidad para importar y se adopten programas de desarrollo para evitarla.</a:t>
          </a:r>
          <a:endParaRPr lang="es-MX" sz="2400" dirty="0"/>
        </a:p>
      </dgm:t>
    </dgm:pt>
    <dgm:pt modelId="{74B90575-DABC-4CBC-8A17-44A09EF6D35A}" type="parTrans" cxnId="{77E7BF45-CC3A-4CA3-B347-2D68ADFA5BB2}">
      <dgm:prSet/>
      <dgm:spPr/>
      <dgm:t>
        <a:bodyPr/>
        <a:lstStyle/>
        <a:p>
          <a:endParaRPr lang="es-MX"/>
        </a:p>
      </dgm:t>
    </dgm:pt>
    <dgm:pt modelId="{F65B8FFE-0A67-4CAE-9584-E2DCE504C527}" type="sibTrans" cxnId="{77E7BF45-CC3A-4CA3-B347-2D68ADFA5BB2}">
      <dgm:prSet/>
      <dgm:spPr/>
      <dgm:t>
        <a:bodyPr/>
        <a:lstStyle/>
        <a:p>
          <a:endParaRPr lang="es-MX"/>
        </a:p>
      </dgm:t>
    </dgm:pt>
    <dgm:pt modelId="{E66D6670-5EB2-4454-B8D0-6CDEF6ADE946}" type="pres">
      <dgm:prSet presAssocID="{16678622-529C-4778-9C6B-E017B0F32405}" presName="linear" presStyleCnt="0">
        <dgm:presLayoutVars>
          <dgm:animLvl val="lvl"/>
          <dgm:resizeHandles val="exact"/>
        </dgm:presLayoutVars>
      </dgm:prSet>
      <dgm:spPr/>
      <dgm:t>
        <a:bodyPr/>
        <a:lstStyle/>
        <a:p>
          <a:endParaRPr lang="es-MX"/>
        </a:p>
      </dgm:t>
    </dgm:pt>
    <dgm:pt modelId="{8F9159D6-E29B-413A-8572-EF00BE8B43D7}" type="pres">
      <dgm:prSet presAssocID="{582E2BC9-A73C-4355-8E4F-A0A341DA26CB}" presName="parentText" presStyleLbl="node1" presStyleIdx="0" presStyleCnt="2">
        <dgm:presLayoutVars>
          <dgm:chMax val="0"/>
          <dgm:bulletEnabled val="1"/>
        </dgm:presLayoutVars>
      </dgm:prSet>
      <dgm:spPr/>
      <dgm:t>
        <a:bodyPr/>
        <a:lstStyle/>
        <a:p>
          <a:endParaRPr lang="es-MX"/>
        </a:p>
      </dgm:t>
    </dgm:pt>
    <dgm:pt modelId="{D06FA194-C4BD-4F28-B9A4-EA51ECA1B559}" type="pres">
      <dgm:prSet presAssocID="{582E2BC9-A73C-4355-8E4F-A0A341DA26CB}" presName="childText" presStyleLbl="revTx" presStyleIdx="0" presStyleCnt="2">
        <dgm:presLayoutVars>
          <dgm:bulletEnabled val="1"/>
        </dgm:presLayoutVars>
      </dgm:prSet>
      <dgm:spPr/>
      <dgm:t>
        <a:bodyPr/>
        <a:lstStyle/>
        <a:p>
          <a:endParaRPr lang="es-MX"/>
        </a:p>
      </dgm:t>
    </dgm:pt>
    <dgm:pt modelId="{5F76D067-94A8-4560-9197-400BD551712B}" type="pres">
      <dgm:prSet presAssocID="{47697480-22CD-4FFE-907C-BE1C9E6B1442}" presName="parentText" presStyleLbl="node1" presStyleIdx="1" presStyleCnt="2">
        <dgm:presLayoutVars>
          <dgm:chMax val="0"/>
          <dgm:bulletEnabled val="1"/>
        </dgm:presLayoutVars>
      </dgm:prSet>
      <dgm:spPr/>
      <dgm:t>
        <a:bodyPr/>
        <a:lstStyle/>
        <a:p>
          <a:endParaRPr lang="es-MX"/>
        </a:p>
      </dgm:t>
    </dgm:pt>
    <dgm:pt modelId="{5E4F2474-A6F4-4AEA-8266-16956BDD07AD}" type="pres">
      <dgm:prSet presAssocID="{47697480-22CD-4FFE-907C-BE1C9E6B1442}" presName="childText" presStyleLbl="revTx" presStyleIdx="1" presStyleCnt="2">
        <dgm:presLayoutVars>
          <dgm:bulletEnabled val="1"/>
        </dgm:presLayoutVars>
      </dgm:prSet>
      <dgm:spPr/>
      <dgm:t>
        <a:bodyPr/>
        <a:lstStyle/>
        <a:p>
          <a:endParaRPr lang="es-MX"/>
        </a:p>
      </dgm:t>
    </dgm:pt>
  </dgm:ptLst>
  <dgm:cxnLst>
    <dgm:cxn modelId="{0267801D-1104-42C4-B2DC-0E770D2442D1}" type="presOf" srcId="{1BB0A538-8B9D-438A-A2BA-1CDD282AB302}" destId="{5E4F2474-A6F4-4AEA-8266-16956BDD07AD}" srcOrd="0" destOrd="0" presId="urn:microsoft.com/office/officeart/2005/8/layout/vList2"/>
    <dgm:cxn modelId="{010E2BA9-2DD1-4F36-8218-F45F18C670E8}" type="presOf" srcId="{582E2BC9-A73C-4355-8E4F-A0A341DA26CB}" destId="{8F9159D6-E29B-413A-8572-EF00BE8B43D7}" srcOrd="0" destOrd="0" presId="urn:microsoft.com/office/officeart/2005/8/layout/vList2"/>
    <dgm:cxn modelId="{F3407A0F-C749-4EA9-90BB-D8C4A97FAC26}" type="presOf" srcId="{16678622-529C-4778-9C6B-E017B0F32405}" destId="{E66D6670-5EB2-4454-B8D0-6CDEF6ADE946}" srcOrd="0" destOrd="0" presId="urn:microsoft.com/office/officeart/2005/8/layout/vList2"/>
    <dgm:cxn modelId="{322F1005-C203-43FF-9398-034638CE73FA}" srcId="{582E2BC9-A73C-4355-8E4F-A0A341DA26CB}" destId="{40D9BBE3-EB2B-4A7D-A206-5FEE5FA66781}" srcOrd="0" destOrd="0" parTransId="{7859CDEC-18FA-4B52-B6C8-AAE392663F3E}" sibTransId="{B8D4A47F-7D79-4E7A-A831-1EDFF92C188A}"/>
    <dgm:cxn modelId="{77E7BF45-CC3A-4CA3-B347-2D68ADFA5BB2}" srcId="{47697480-22CD-4FFE-907C-BE1C9E6B1442}" destId="{1BB0A538-8B9D-438A-A2BA-1CDD282AB302}" srcOrd="0" destOrd="0" parTransId="{74B90575-DABC-4CBC-8A17-44A09EF6D35A}" sibTransId="{F65B8FFE-0A67-4CAE-9584-E2DCE504C527}"/>
    <dgm:cxn modelId="{46561FDE-5177-4846-90DF-E25C133D81E5}" srcId="{16678622-529C-4778-9C6B-E017B0F32405}" destId="{582E2BC9-A73C-4355-8E4F-A0A341DA26CB}" srcOrd="0" destOrd="0" parTransId="{F9AB8D5B-0FA7-429E-9174-FCB20C794A7F}" sibTransId="{8C1698B8-F01F-44AD-A430-0C655436DB0C}"/>
    <dgm:cxn modelId="{96022DB7-DFA4-4728-A8BD-7226A6C3DD80}" type="presOf" srcId="{40D9BBE3-EB2B-4A7D-A206-5FEE5FA66781}" destId="{D06FA194-C4BD-4F28-B9A4-EA51ECA1B559}" srcOrd="0" destOrd="0" presId="urn:microsoft.com/office/officeart/2005/8/layout/vList2"/>
    <dgm:cxn modelId="{DC15E188-531C-42C7-AC05-792432EC86AA}" srcId="{16678622-529C-4778-9C6B-E017B0F32405}" destId="{47697480-22CD-4FFE-907C-BE1C9E6B1442}" srcOrd="1" destOrd="0" parTransId="{E3FEF1F5-A3FB-4088-BED5-719BD1C3DF37}" sibTransId="{58171228-27C1-47E5-90CF-FAC86A72CCA1}"/>
    <dgm:cxn modelId="{67608696-A056-4828-854A-309B68F00267}" type="presOf" srcId="{47697480-22CD-4FFE-907C-BE1C9E6B1442}" destId="{5F76D067-94A8-4560-9197-400BD551712B}" srcOrd="0" destOrd="0" presId="urn:microsoft.com/office/officeart/2005/8/layout/vList2"/>
    <dgm:cxn modelId="{BF77000D-0460-40A3-8D92-E27CB4419554}" type="presParOf" srcId="{E66D6670-5EB2-4454-B8D0-6CDEF6ADE946}" destId="{8F9159D6-E29B-413A-8572-EF00BE8B43D7}" srcOrd="0" destOrd="0" presId="urn:microsoft.com/office/officeart/2005/8/layout/vList2"/>
    <dgm:cxn modelId="{024313DF-3F65-478A-A9A4-677DA97D2E85}" type="presParOf" srcId="{E66D6670-5EB2-4454-B8D0-6CDEF6ADE946}" destId="{D06FA194-C4BD-4F28-B9A4-EA51ECA1B559}" srcOrd="1" destOrd="0" presId="urn:microsoft.com/office/officeart/2005/8/layout/vList2"/>
    <dgm:cxn modelId="{B16BDCC1-09CA-4449-9C0B-79D5FF186099}" type="presParOf" srcId="{E66D6670-5EB2-4454-B8D0-6CDEF6ADE946}" destId="{5F76D067-94A8-4560-9197-400BD551712B}" srcOrd="2" destOrd="0" presId="urn:microsoft.com/office/officeart/2005/8/layout/vList2"/>
    <dgm:cxn modelId="{81663298-DE07-4114-8F68-AE04974574F3}" type="presParOf" srcId="{E66D6670-5EB2-4454-B8D0-6CDEF6ADE946}" destId="{5E4F2474-A6F4-4AEA-8266-16956BDD07A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60C5ECC-CF4A-4EC5-AA6B-7801D8FB2A61}" type="doc">
      <dgm:prSet loTypeId="urn:microsoft.com/office/officeart/2005/8/layout/vProcess5" loCatId="process" qsTypeId="urn:microsoft.com/office/officeart/2005/8/quickstyle/3d1" qsCatId="3D" csTypeId="urn:microsoft.com/office/officeart/2005/8/colors/accent2_2" csCatId="accent2" phldr="1"/>
      <dgm:spPr/>
      <dgm:t>
        <a:bodyPr/>
        <a:lstStyle/>
        <a:p>
          <a:endParaRPr lang="es-MX"/>
        </a:p>
      </dgm:t>
    </dgm:pt>
    <mc:AlternateContent xmlns:mc="http://schemas.openxmlformats.org/markup-compatibility/2006" xmlns:a14="http://schemas.microsoft.com/office/drawing/2010/main">
      <mc:Choice Requires="a14">
        <dgm:pt modelId="{06723662-97D0-4DE6-8E7D-747F8F8F8049}">
          <dgm:prSet phldrT="[Texto]" custT="1"/>
          <dgm:spPr/>
          <dgm:t>
            <a:bodyPr/>
            <a:lstStyle/>
            <a:p>
              <a:pPr algn="ctr"/>
              <a14:m>
                <m:oMathPara xmlns:m="http://schemas.openxmlformats.org/officeDocument/2006/math">
                  <m:oMathParaPr>
                    <m:jc m:val="centerGroup"/>
                  </m:oMathParaPr>
                  <m:oMath xmlns:m="http://schemas.openxmlformats.org/officeDocument/2006/math">
                    <m:r>
                      <m:rPr>
                        <m:nor/>
                      </m:rPr>
                      <a:rPr lang="es-MX" sz="1800" smtClean="0"/>
                      <m:t>1.</m:t>
                    </m:r>
                    <m:r>
                      <m:rPr>
                        <m:nor/>
                      </m:rPr>
                      <a:rPr lang="es-MX" sz="1800" i="1" smtClean="0"/>
                      <m:t>−</m:t>
                    </m:r>
                    <m:r>
                      <m:rPr>
                        <m:nor/>
                      </m:rPr>
                      <a:rPr lang="es-MX" sz="1800" smtClean="0"/>
                      <m:t>VAN</m:t>
                    </m:r>
                    <m:r>
                      <m:rPr>
                        <m:nor/>
                      </m:rPr>
                      <a:rPr lang="es-MX" sz="1800" smtClean="0"/>
                      <m:t>= </m:t>
                    </m:r>
                    <m:r>
                      <m:rPr>
                        <m:nor/>
                      </m:rPr>
                      <a:rPr lang="es-MX" sz="1800" i="1" smtClean="0"/>
                      <m:t>−</m:t>
                    </m:r>
                    <m:r>
                      <m:rPr>
                        <m:nor/>
                      </m:rPr>
                      <a:rPr lang="es-MX" sz="1800" smtClean="0"/>
                      <m:t>Io</m:t>
                    </m:r>
                    <m:r>
                      <m:rPr>
                        <m:nor/>
                      </m:rPr>
                      <a:rPr lang="es-MX" sz="1800" smtClean="0"/>
                      <m:t>+ </m:t>
                    </m:r>
                    <m:nary>
                      <m:naryPr>
                        <m:chr m:val="∑"/>
                        <m:limLoc m:val="undOvr"/>
                        <m:ctrlPr>
                          <a:rPr lang="es-MX" sz="1800" i="1">
                            <a:latin typeface="Cambria Math"/>
                          </a:rPr>
                        </m:ctrlPr>
                      </m:naryPr>
                      <m:sub>
                        <m:r>
                          <m:rPr>
                            <m:nor/>
                          </m:rPr>
                          <a:rPr lang="es-MX" sz="1800"/>
                          <m:t>1</m:t>
                        </m:r>
                      </m:sub>
                      <m:sup>
                        <m:r>
                          <m:rPr>
                            <m:nor/>
                          </m:rPr>
                          <a:rPr lang="es-MX" sz="1800"/>
                          <m:t>n</m:t>
                        </m:r>
                      </m:sup>
                      <m:e>
                        <m:r>
                          <m:rPr>
                            <m:nor/>
                          </m:rPr>
                          <a:rPr lang="es-MX" sz="1800"/>
                          <m:t>Y</m:t>
                        </m:r>
                      </m:e>
                    </m:nary>
                    <m:r>
                      <m:rPr>
                        <m:nor/>
                      </m:rPr>
                      <a:rPr lang="es-MX" sz="1800" i="1"/>
                      <m:t>−</m:t>
                    </m:r>
                    <m:r>
                      <m:rPr>
                        <m:nor/>
                      </m:rPr>
                      <a:rPr lang="es-MX" sz="1800"/>
                      <m:t>C</m:t>
                    </m:r>
                    <m:r>
                      <m:rPr>
                        <m:nor/>
                      </m:rPr>
                      <a:rPr lang="es-MX" sz="1800"/>
                      <m:t>/(1+</m:t>
                    </m:r>
                    <m:sSup>
                      <m:sSupPr>
                        <m:ctrlPr>
                          <a:rPr lang="es-MX" sz="1800" i="1">
                            <a:latin typeface="Cambria Math"/>
                          </a:rPr>
                        </m:ctrlPr>
                      </m:sSupPr>
                      <m:e>
                        <m:r>
                          <m:rPr>
                            <m:nor/>
                          </m:rPr>
                          <a:rPr lang="es-MX" sz="1800"/>
                          <m:t>TIR</m:t>
                        </m:r>
                        <m:r>
                          <m:rPr>
                            <m:nor/>
                          </m:rPr>
                          <a:rPr lang="es-MX" sz="1800"/>
                          <m:t>)</m:t>
                        </m:r>
                      </m:e>
                      <m:sup>
                        <m:r>
                          <m:rPr>
                            <m:nor/>
                          </m:rPr>
                          <a:rPr lang="es-MX" sz="1800"/>
                          <m:t>n</m:t>
                        </m:r>
                      </m:sup>
                    </m:sSup>
                  </m:oMath>
                </m:oMathPara>
              </a14:m>
              <a:endParaRPr lang="es-MX" sz="1800" dirty="0"/>
            </a:p>
          </dgm:t>
        </dgm:pt>
      </mc:Choice>
      <mc:Fallback xmlns="">
        <dgm:pt modelId="{06723662-97D0-4DE6-8E7D-747F8F8F8049}">
          <dgm:prSet phldrT="[Texto]" custT="1"/>
          <dgm:spPr/>
          <dgm:t>
            <a:bodyPr/>
            <a:lstStyle/>
            <a:p>
              <a:pPr algn="ctr"/>
              <a:r>
                <a:rPr lang="es-MX" sz="1800" i="0" smtClean="0">
                  <a:latin typeface="Cambria Math"/>
                </a:rPr>
                <a:t>"1.−VAN= −Io+ </a:t>
              </a:r>
              <a:r>
                <a:rPr lang="es-MX" sz="1800" i="0" smtClean="0"/>
                <a:t>" </a:t>
              </a:r>
              <a:r>
                <a:rPr lang="es-MX" sz="1800" i="0"/>
                <a:t>∑1_"1" ^"n" ▒"Y"  </a:t>
              </a:r>
              <a:r>
                <a:rPr lang="es-MX" sz="1800" i="0">
                  <a:latin typeface="Cambria Math"/>
                </a:rPr>
                <a:t>"−C/(1+</a:t>
              </a:r>
              <a:r>
                <a:rPr lang="es-MX" sz="1800" i="0"/>
                <a:t>" 〖"TIR)" 〗^"n" </a:t>
              </a:r>
              <a:endParaRPr lang="es-MX" sz="1800" dirty="0"/>
            </a:p>
          </dgm:t>
        </dgm:pt>
      </mc:Fallback>
    </mc:AlternateContent>
    <dgm:pt modelId="{099E19F3-D586-4954-B2FB-1F0B4B66C7C7}" type="parTrans" cxnId="{EDF0B8E9-1A9A-428A-A5C9-03A37494E0B7}">
      <dgm:prSet/>
      <dgm:spPr/>
      <dgm:t>
        <a:bodyPr/>
        <a:lstStyle/>
        <a:p>
          <a:pPr algn="ctr"/>
          <a:endParaRPr lang="es-MX" sz="2800">
            <a:solidFill>
              <a:schemeClr val="bg1"/>
            </a:solidFill>
          </a:endParaRPr>
        </a:p>
      </dgm:t>
    </dgm:pt>
    <dgm:pt modelId="{96480238-0A4F-4639-B9E5-38BE55E086B1}" type="sibTrans" cxnId="{EDF0B8E9-1A9A-428A-A5C9-03A37494E0B7}">
      <dgm:prSet custT="1"/>
      <dgm:spPr/>
      <dgm:t>
        <a:bodyPr/>
        <a:lstStyle/>
        <a:p>
          <a:pPr algn="ctr"/>
          <a:endParaRPr lang="es-MX" sz="3600">
            <a:solidFill>
              <a:schemeClr val="bg1"/>
            </a:solidFill>
          </a:endParaRPr>
        </a:p>
      </dgm:t>
    </dgm:pt>
    <dgm:pt modelId="{CE97953C-5BFA-4625-BF00-BD5184FCC04E}">
      <dgm:prSet phldrT="[Texto]" custT="1"/>
      <dgm:spPr/>
      <dgm:t>
        <a:bodyPr/>
        <a:lstStyle/>
        <a:p>
          <a:pPr algn="ctr"/>
          <a:r>
            <a:rPr lang="es-MX" sz="1800" smtClean="0"/>
            <a:t>2.- (Y – C) * FSA; (Y – C) * FA; = (FNE)</a:t>
          </a:r>
          <a:r>
            <a:rPr lang="es-MX" sz="1800" baseline="-25000" smtClean="0"/>
            <a:t>Act</a:t>
          </a:r>
          <a:endParaRPr lang="es-MX" sz="1800" dirty="0"/>
        </a:p>
      </dgm:t>
    </dgm:pt>
    <dgm:pt modelId="{B2772318-B618-4948-AC88-5BD7AF28F9D8}" type="parTrans" cxnId="{319873D0-B59C-4015-AE8D-0AB27C1D6523}">
      <dgm:prSet/>
      <dgm:spPr/>
      <dgm:t>
        <a:bodyPr/>
        <a:lstStyle/>
        <a:p>
          <a:pPr algn="ctr"/>
          <a:endParaRPr lang="es-MX" sz="2800">
            <a:solidFill>
              <a:schemeClr val="bg1"/>
            </a:solidFill>
          </a:endParaRPr>
        </a:p>
      </dgm:t>
    </dgm:pt>
    <dgm:pt modelId="{9880E1B4-B9B9-4DD0-86B5-3A511FBEC5CD}" type="sibTrans" cxnId="{319873D0-B59C-4015-AE8D-0AB27C1D6523}">
      <dgm:prSet custT="1"/>
      <dgm:spPr/>
      <dgm:t>
        <a:bodyPr/>
        <a:lstStyle/>
        <a:p>
          <a:pPr algn="ctr"/>
          <a:endParaRPr lang="es-MX" sz="3600">
            <a:solidFill>
              <a:schemeClr val="bg1"/>
            </a:solidFill>
          </a:endParaRPr>
        </a:p>
      </dgm:t>
    </dgm:pt>
    <mc:AlternateContent xmlns:mc="http://schemas.openxmlformats.org/markup-compatibility/2006" xmlns:a14="http://schemas.microsoft.com/office/drawing/2010/main">
      <mc:Choice Requires="a14">
        <dgm:pt modelId="{60C52B75-2FD3-434A-BA9A-A5532F7094F8}">
          <dgm:prSet phldrT="[Texto]" custT="1"/>
          <dgm:spPr/>
          <dgm:t>
            <a:bodyPr/>
            <a:lstStyle/>
            <a:p>
              <a:pPr algn="ctr"/>
              <a14:m>
                <m:oMathPara xmlns:m="http://schemas.openxmlformats.org/officeDocument/2006/math">
                  <m:oMathParaPr>
                    <m:jc m:val="centerGroup"/>
                  </m:oMathParaPr>
                  <m:oMath xmlns:m="http://schemas.openxmlformats.org/officeDocument/2006/math">
                    <m:r>
                      <m:rPr>
                        <m:nor/>
                      </m:rPr>
                      <a:rPr lang="es-MX" sz="1800" smtClean="0"/>
                      <m:t>3.</m:t>
                    </m:r>
                    <m:r>
                      <m:rPr>
                        <m:nor/>
                      </m:rPr>
                      <a:rPr lang="es-MX" sz="1800" i="1" smtClean="0"/>
                      <m:t>−</m:t>
                    </m:r>
                    <m:r>
                      <m:rPr>
                        <m:nor/>
                      </m:rPr>
                      <a:rPr lang="es-MX" sz="1800" smtClean="0"/>
                      <m:t> </m:t>
                    </m:r>
                    <m:r>
                      <m:rPr>
                        <m:nor/>
                      </m:rPr>
                      <a:rPr lang="es-MX" sz="1800" smtClean="0"/>
                      <m:t>VAN</m:t>
                    </m:r>
                    <m:r>
                      <m:rPr>
                        <m:nor/>
                      </m:rPr>
                      <a:rPr lang="es-MX" sz="1800" smtClean="0"/>
                      <m:t>= </m:t>
                    </m:r>
                    <m:r>
                      <m:rPr>
                        <m:nor/>
                      </m:rPr>
                      <a:rPr lang="es-MX" sz="1800" i="1" smtClean="0"/>
                      <m:t>−</m:t>
                    </m:r>
                    <m:r>
                      <m:rPr>
                        <m:nor/>
                      </m:rPr>
                      <a:rPr lang="es-MX" sz="1800" smtClean="0"/>
                      <m:t>Io</m:t>
                    </m:r>
                    <m:r>
                      <m:rPr>
                        <m:nor/>
                      </m:rPr>
                      <a:rPr lang="es-MX" sz="1800" smtClean="0"/>
                      <m:t>+</m:t>
                    </m:r>
                  </m:oMath>
                </m:oMathPara>
              </a14:m>
              <a:endParaRPr lang="es-MX" sz="1800" dirty="0"/>
            </a:p>
          </dgm:t>
        </dgm:pt>
      </mc:Choice>
      <mc:Fallback xmlns="">
        <dgm:pt modelId="{60C52B75-2FD3-434A-BA9A-A5532F7094F8}">
          <dgm:prSet phldrT="[Texto]" custT="1"/>
          <dgm:spPr/>
          <dgm:t>
            <a:bodyPr/>
            <a:lstStyle/>
            <a:p>
              <a:pPr algn="ctr"/>
              <a:r>
                <a:rPr lang="es-MX" sz="1800" i="0" smtClean="0">
                  <a:latin typeface="Cambria Math"/>
                </a:rPr>
                <a:t>"3.− VAN= −Io+</a:t>
              </a:r>
              <a:r>
                <a:rPr lang="es-MX" sz="1800" i="0" smtClean="0"/>
                <a:t>"</a:t>
              </a:r>
              <a:endParaRPr lang="es-MX" sz="1800" dirty="0"/>
            </a:p>
          </dgm:t>
        </dgm:pt>
      </mc:Fallback>
    </mc:AlternateContent>
    <dgm:pt modelId="{C3C7D363-4433-458F-8058-59FBBB056A0E}" type="parTrans" cxnId="{785258FB-5A1E-47FE-BADA-86C9E47EEBA8}">
      <dgm:prSet/>
      <dgm:spPr/>
      <dgm:t>
        <a:bodyPr/>
        <a:lstStyle/>
        <a:p>
          <a:pPr algn="ctr"/>
          <a:endParaRPr lang="es-MX" sz="2800">
            <a:solidFill>
              <a:schemeClr val="bg1"/>
            </a:solidFill>
          </a:endParaRPr>
        </a:p>
      </dgm:t>
    </dgm:pt>
    <dgm:pt modelId="{EDD32B68-A3B8-404F-B4E5-DC1484F5CE4F}" type="sibTrans" cxnId="{785258FB-5A1E-47FE-BADA-86C9E47EEBA8}">
      <dgm:prSet custT="1"/>
      <dgm:spPr/>
      <dgm:t>
        <a:bodyPr/>
        <a:lstStyle/>
        <a:p>
          <a:pPr algn="ctr"/>
          <a:endParaRPr lang="es-MX" sz="3600">
            <a:solidFill>
              <a:schemeClr val="bg1"/>
            </a:solidFill>
          </a:endParaRPr>
        </a:p>
      </dgm:t>
    </dgm:pt>
    <dgm:pt modelId="{CB92BC0E-E77D-4D6B-9FD5-E119ABE7E965}">
      <dgm:prSet phldrT="[Texto]" custT="1"/>
      <dgm:spPr/>
      <dgm:t>
        <a:bodyPr/>
        <a:lstStyle/>
        <a:p>
          <a:pPr algn="ctr"/>
          <a:r>
            <a:rPr lang="es-MX" sz="1800" smtClean="0"/>
            <a:t>4.- Y * FA = Serie de valores = (IBA)</a:t>
          </a:r>
          <a:r>
            <a:rPr lang="es-MX" sz="1800" baseline="-25000" smtClean="0"/>
            <a:t>Act</a:t>
          </a:r>
          <a:endParaRPr lang="es-MX" sz="1800" dirty="0"/>
        </a:p>
      </dgm:t>
    </dgm:pt>
    <dgm:pt modelId="{854A767D-4F18-4150-B909-F144FF5FD6D5}" type="parTrans" cxnId="{DC31F9EA-4646-4829-BA63-EAC09441C2DB}">
      <dgm:prSet/>
      <dgm:spPr/>
      <dgm:t>
        <a:bodyPr/>
        <a:lstStyle/>
        <a:p>
          <a:pPr algn="ctr"/>
          <a:endParaRPr lang="es-MX" sz="2800">
            <a:solidFill>
              <a:schemeClr val="bg1"/>
            </a:solidFill>
          </a:endParaRPr>
        </a:p>
      </dgm:t>
    </dgm:pt>
    <dgm:pt modelId="{6E72B8D9-6FF8-47E2-ABDC-81FF92BEF878}" type="sibTrans" cxnId="{DC31F9EA-4646-4829-BA63-EAC09441C2DB}">
      <dgm:prSet custT="1"/>
      <dgm:spPr/>
      <dgm:t>
        <a:bodyPr/>
        <a:lstStyle/>
        <a:p>
          <a:pPr algn="ctr"/>
          <a:endParaRPr lang="es-MX" sz="3600">
            <a:solidFill>
              <a:schemeClr val="bg1"/>
            </a:solidFill>
          </a:endParaRPr>
        </a:p>
      </dgm:t>
    </dgm:pt>
    <dgm:pt modelId="{FC61FA8D-B725-4ADD-91BB-A95116D37D4E}">
      <dgm:prSet phldrT="[Texto]" custT="1"/>
      <dgm:spPr/>
      <dgm:t>
        <a:bodyPr/>
        <a:lstStyle/>
        <a:p>
          <a:pPr algn="ctr"/>
          <a:r>
            <a:rPr lang="es-MX" sz="1800" smtClean="0"/>
            <a:t>5.- C * FA = Serie de valores = (Ins)</a:t>
          </a:r>
          <a:r>
            <a:rPr lang="es-MX" sz="1800" baseline="-25000" smtClean="0"/>
            <a:t>Act</a:t>
          </a:r>
          <a:endParaRPr lang="es-MX" sz="1800" dirty="0"/>
        </a:p>
      </dgm:t>
    </dgm:pt>
    <dgm:pt modelId="{EA3FA890-A0D7-4E20-B1B2-D6D26460942C}" type="parTrans" cxnId="{CAF21A02-A65F-46CB-9E39-59B18AE66FDB}">
      <dgm:prSet/>
      <dgm:spPr/>
      <dgm:t>
        <a:bodyPr/>
        <a:lstStyle/>
        <a:p>
          <a:pPr algn="ctr"/>
          <a:endParaRPr lang="es-MX" sz="2800">
            <a:solidFill>
              <a:schemeClr val="bg1"/>
            </a:solidFill>
          </a:endParaRPr>
        </a:p>
      </dgm:t>
    </dgm:pt>
    <dgm:pt modelId="{E8299669-76C0-4621-B197-F720F90A66EC}" type="sibTrans" cxnId="{CAF21A02-A65F-46CB-9E39-59B18AE66FDB}">
      <dgm:prSet/>
      <dgm:spPr/>
      <dgm:t>
        <a:bodyPr/>
        <a:lstStyle/>
        <a:p>
          <a:pPr algn="ctr"/>
          <a:endParaRPr lang="es-MX" sz="2800">
            <a:solidFill>
              <a:schemeClr val="bg1"/>
            </a:solidFill>
          </a:endParaRPr>
        </a:p>
      </dgm:t>
    </dgm:pt>
    <dgm:pt modelId="{EA872BD3-2B50-4F88-9A17-AEB4AC448139}" type="pres">
      <dgm:prSet presAssocID="{F60C5ECC-CF4A-4EC5-AA6B-7801D8FB2A61}" presName="outerComposite" presStyleCnt="0">
        <dgm:presLayoutVars>
          <dgm:chMax val="5"/>
          <dgm:dir/>
          <dgm:resizeHandles val="exact"/>
        </dgm:presLayoutVars>
      </dgm:prSet>
      <dgm:spPr/>
      <dgm:t>
        <a:bodyPr/>
        <a:lstStyle/>
        <a:p>
          <a:endParaRPr lang="es-MX"/>
        </a:p>
      </dgm:t>
    </dgm:pt>
    <dgm:pt modelId="{4854DA69-A3E6-47A8-A816-675339132549}" type="pres">
      <dgm:prSet presAssocID="{F60C5ECC-CF4A-4EC5-AA6B-7801D8FB2A61}" presName="dummyMaxCanvas" presStyleCnt="0">
        <dgm:presLayoutVars/>
      </dgm:prSet>
      <dgm:spPr/>
    </dgm:pt>
    <dgm:pt modelId="{901671C1-8FBB-443F-919B-B1AF3362F11A}" type="pres">
      <dgm:prSet presAssocID="{F60C5ECC-CF4A-4EC5-AA6B-7801D8FB2A61}" presName="FiveNodes_1" presStyleLbl="node1" presStyleIdx="0" presStyleCnt="5">
        <dgm:presLayoutVars>
          <dgm:bulletEnabled val="1"/>
        </dgm:presLayoutVars>
      </dgm:prSet>
      <dgm:spPr/>
      <dgm:t>
        <a:bodyPr/>
        <a:lstStyle/>
        <a:p>
          <a:endParaRPr lang="es-MX"/>
        </a:p>
      </dgm:t>
    </dgm:pt>
    <dgm:pt modelId="{806C716B-EE41-4DBC-B7FC-735F04B79FCE}" type="pres">
      <dgm:prSet presAssocID="{F60C5ECC-CF4A-4EC5-AA6B-7801D8FB2A61}" presName="FiveNodes_2" presStyleLbl="node1" presStyleIdx="1" presStyleCnt="5" custLinFactNeighborX="25" custLinFactNeighborY="3630">
        <dgm:presLayoutVars>
          <dgm:bulletEnabled val="1"/>
        </dgm:presLayoutVars>
      </dgm:prSet>
      <dgm:spPr/>
      <dgm:t>
        <a:bodyPr/>
        <a:lstStyle/>
        <a:p>
          <a:endParaRPr lang="es-MX"/>
        </a:p>
      </dgm:t>
    </dgm:pt>
    <dgm:pt modelId="{04BE7F1D-DA54-4E99-A238-BF878BCE7A10}" type="pres">
      <dgm:prSet presAssocID="{F60C5ECC-CF4A-4EC5-AA6B-7801D8FB2A61}" presName="FiveNodes_3" presStyleLbl="node1" presStyleIdx="2" presStyleCnt="5">
        <dgm:presLayoutVars>
          <dgm:bulletEnabled val="1"/>
        </dgm:presLayoutVars>
      </dgm:prSet>
      <dgm:spPr/>
      <dgm:t>
        <a:bodyPr/>
        <a:lstStyle/>
        <a:p>
          <a:endParaRPr lang="es-MX"/>
        </a:p>
      </dgm:t>
    </dgm:pt>
    <dgm:pt modelId="{30717AB2-041F-4DB8-AEE1-C8174C20A31F}" type="pres">
      <dgm:prSet presAssocID="{F60C5ECC-CF4A-4EC5-AA6B-7801D8FB2A61}" presName="FiveNodes_4" presStyleLbl="node1" presStyleIdx="3" presStyleCnt="5">
        <dgm:presLayoutVars>
          <dgm:bulletEnabled val="1"/>
        </dgm:presLayoutVars>
      </dgm:prSet>
      <dgm:spPr/>
      <dgm:t>
        <a:bodyPr/>
        <a:lstStyle/>
        <a:p>
          <a:endParaRPr lang="es-MX"/>
        </a:p>
      </dgm:t>
    </dgm:pt>
    <dgm:pt modelId="{A5694D58-54DE-42F1-BC24-54A464DB6ACF}" type="pres">
      <dgm:prSet presAssocID="{F60C5ECC-CF4A-4EC5-AA6B-7801D8FB2A61}" presName="FiveNodes_5" presStyleLbl="node1" presStyleIdx="4" presStyleCnt="5">
        <dgm:presLayoutVars>
          <dgm:bulletEnabled val="1"/>
        </dgm:presLayoutVars>
      </dgm:prSet>
      <dgm:spPr/>
      <dgm:t>
        <a:bodyPr/>
        <a:lstStyle/>
        <a:p>
          <a:endParaRPr lang="es-MX"/>
        </a:p>
      </dgm:t>
    </dgm:pt>
    <dgm:pt modelId="{6D6B7041-D476-48FF-87D0-2E377426C851}" type="pres">
      <dgm:prSet presAssocID="{F60C5ECC-CF4A-4EC5-AA6B-7801D8FB2A61}" presName="FiveConn_1-2" presStyleLbl="fgAccFollowNode1" presStyleIdx="0" presStyleCnt="4">
        <dgm:presLayoutVars>
          <dgm:bulletEnabled val="1"/>
        </dgm:presLayoutVars>
      </dgm:prSet>
      <dgm:spPr/>
      <dgm:t>
        <a:bodyPr/>
        <a:lstStyle/>
        <a:p>
          <a:endParaRPr lang="es-MX"/>
        </a:p>
      </dgm:t>
    </dgm:pt>
    <dgm:pt modelId="{D94C88BB-814A-4F81-9398-83432100E5C5}" type="pres">
      <dgm:prSet presAssocID="{F60C5ECC-CF4A-4EC5-AA6B-7801D8FB2A61}" presName="FiveConn_2-3" presStyleLbl="fgAccFollowNode1" presStyleIdx="1" presStyleCnt="4">
        <dgm:presLayoutVars>
          <dgm:bulletEnabled val="1"/>
        </dgm:presLayoutVars>
      </dgm:prSet>
      <dgm:spPr/>
      <dgm:t>
        <a:bodyPr/>
        <a:lstStyle/>
        <a:p>
          <a:endParaRPr lang="es-MX"/>
        </a:p>
      </dgm:t>
    </dgm:pt>
    <dgm:pt modelId="{C76E8FC5-1750-48F4-A693-21F9D10B2E7B}" type="pres">
      <dgm:prSet presAssocID="{F60C5ECC-CF4A-4EC5-AA6B-7801D8FB2A61}" presName="FiveConn_3-4" presStyleLbl="fgAccFollowNode1" presStyleIdx="2" presStyleCnt="4">
        <dgm:presLayoutVars>
          <dgm:bulletEnabled val="1"/>
        </dgm:presLayoutVars>
      </dgm:prSet>
      <dgm:spPr/>
      <dgm:t>
        <a:bodyPr/>
        <a:lstStyle/>
        <a:p>
          <a:endParaRPr lang="es-MX"/>
        </a:p>
      </dgm:t>
    </dgm:pt>
    <dgm:pt modelId="{F09E92CA-5103-482A-96F9-EE52D706942A}" type="pres">
      <dgm:prSet presAssocID="{F60C5ECC-CF4A-4EC5-AA6B-7801D8FB2A61}" presName="FiveConn_4-5" presStyleLbl="fgAccFollowNode1" presStyleIdx="3" presStyleCnt="4">
        <dgm:presLayoutVars>
          <dgm:bulletEnabled val="1"/>
        </dgm:presLayoutVars>
      </dgm:prSet>
      <dgm:spPr/>
      <dgm:t>
        <a:bodyPr/>
        <a:lstStyle/>
        <a:p>
          <a:endParaRPr lang="es-MX"/>
        </a:p>
      </dgm:t>
    </dgm:pt>
    <dgm:pt modelId="{39076CAA-F391-40F2-9D97-8A34A5AF0B19}" type="pres">
      <dgm:prSet presAssocID="{F60C5ECC-CF4A-4EC5-AA6B-7801D8FB2A61}" presName="FiveNodes_1_text" presStyleLbl="node1" presStyleIdx="4" presStyleCnt="5">
        <dgm:presLayoutVars>
          <dgm:bulletEnabled val="1"/>
        </dgm:presLayoutVars>
      </dgm:prSet>
      <dgm:spPr/>
      <dgm:t>
        <a:bodyPr/>
        <a:lstStyle/>
        <a:p>
          <a:endParaRPr lang="es-MX"/>
        </a:p>
      </dgm:t>
    </dgm:pt>
    <dgm:pt modelId="{23767999-D5EB-4F97-9947-E1A0FF3ACF38}" type="pres">
      <dgm:prSet presAssocID="{F60C5ECC-CF4A-4EC5-AA6B-7801D8FB2A61}" presName="FiveNodes_2_text" presStyleLbl="node1" presStyleIdx="4" presStyleCnt="5">
        <dgm:presLayoutVars>
          <dgm:bulletEnabled val="1"/>
        </dgm:presLayoutVars>
      </dgm:prSet>
      <dgm:spPr/>
      <dgm:t>
        <a:bodyPr/>
        <a:lstStyle/>
        <a:p>
          <a:endParaRPr lang="es-MX"/>
        </a:p>
      </dgm:t>
    </dgm:pt>
    <dgm:pt modelId="{B8755278-063F-496A-A93D-E407996DC647}" type="pres">
      <dgm:prSet presAssocID="{F60C5ECC-CF4A-4EC5-AA6B-7801D8FB2A61}" presName="FiveNodes_3_text" presStyleLbl="node1" presStyleIdx="4" presStyleCnt="5">
        <dgm:presLayoutVars>
          <dgm:bulletEnabled val="1"/>
        </dgm:presLayoutVars>
      </dgm:prSet>
      <dgm:spPr/>
      <dgm:t>
        <a:bodyPr/>
        <a:lstStyle/>
        <a:p>
          <a:endParaRPr lang="es-MX"/>
        </a:p>
      </dgm:t>
    </dgm:pt>
    <dgm:pt modelId="{745877BA-6A22-4C2A-9BF8-B9A82C53CAB6}" type="pres">
      <dgm:prSet presAssocID="{F60C5ECC-CF4A-4EC5-AA6B-7801D8FB2A61}" presName="FiveNodes_4_text" presStyleLbl="node1" presStyleIdx="4" presStyleCnt="5">
        <dgm:presLayoutVars>
          <dgm:bulletEnabled val="1"/>
        </dgm:presLayoutVars>
      </dgm:prSet>
      <dgm:spPr/>
      <dgm:t>
        <a:bodyPr/>
        <a:lstStyle/>
        <a:p>
          <a:endParaRPr lang="es-MX"/>
        </a:p>
      </dgm:t>
    </dgm:pt>
    <dgm:pt modelId="{A7B6BF03-46D3-475B-9797-C4C70FE8A52D}" type="pres">
      <dgm:prSet presAssocID="{F60C5ECC-CF4A-4EC5-AA6B-7801D8FB2A61}" presName="FiveNodes_5_text" presStyleLbl="node1" presStyleIdx="4" presStyleCnt="5">
        <dgm:presLayoutVars>
          <dgm:bulletEnabled val="1"/>
        </dgm:presLayoutVars>
      </dgm:prSet>
      <dgm:spPr/>
      <dgm:t>
        <a:bodyPr/>
        <a:lstStyle/>
        <a:p>
          <a:endParaRPr lang="es-MX"/>
        </a:p>
      </dgm:t>
    </dgm:pt>
  </dgm:ptLst>
  <dgm:cxnLst>
    <dgm:cxn modelId="{803CC8C4-11C3-4BDF-8EB2-03D0850D559E}" type="presOf" srcId="{96480238-0A4F-4639-B9E5-38BE55E086B1}" destId="{6D6B7041-D476-48FF-87D0-2E377426C851}" srcOrd="0" destOrd="0" presId="urn:microsoft.com/office/officeart/2005/8/layout/vProcess5"/>
    <dgm:cxn modelId="{124017C2-F1A8-4494-8220-7E83EF5E11DC}" type="presOf" srcId="{60C52B75-2FD3-434A-BA9A-A5532F7094F8}" destId="{04BE7F1D-DA54-4E99-A238-BF878BCE7A10}" srcOrd="0" destOrd="0" presId="urn:microsoft.com/office/officeart/2005/8/layout/vProcess5"/>
    <dgm:cxn modelId="{785258FB-5A1E-47FE-BADA-86C9E47EEBA8}" srcId="{F60C5ECC-CF4A-4EC5-AA6B-7801D8FB2A61}" destId="{60C52B75-2FD3-434A-BA9A-A5532F7094F8}" srcOrd="2" destOrd="0" parTransId="{C3C7D363-4433-458F-8058-59FBBB056A0E}" sibTransId="{EDD32B68-A3B8-404F-B4E5-DC1484F5CE4F}"/>
    <dgm:cxn modelId="{EDF0B8E9-1A9A-428A-A5C9-03A37494E0B7}" srcId="{F60C5ECC-CF4A-4EC5-AA6B-7801D8FB2A61}" destId="{06723662-97D0-4DE6-8E7D-747F8F8F8049}" srcOrd="0" destOrd="0" parTransId="{099E19F3-D586-4954-B2FB-1F0B4B66C7C7}" sibTransId="{96480238-0A4F-4639-B9E5-38BE55E086B1}"/>
    <dgm:cxn modelId="{AA6A432B-F8E6-4E02-A167-FCCD9DF41FFB}" type="presOf" srcId="{06723662-97D0-4DE6-8E7D-747F8F8F8049}" destId="{901671C1-8FBB-443F-919B-B1AF3362F11A}" srcOrd="0" destOrd="0" presId="urn:microsoft.com/office/officeart/2005/8/layout/vProcess5"/>
    <dgm:cxn modelId="{E1C2FFAF-5DDF-4A7D-8B6F-7CFFE240C710}" type="presOf" srcId="{EDD32B68-A3B8-404F-B4E5-DC1484F5CE4F}" destId="{C76E8FC5-1750-48F4-A693-21F9D10B2E7B}" srcOrd="0" destOrd="0" presId="urn:microsoft.com/office/officeart/2005/8/layout/vProcess5"/>
    <dgm:cxn modelId="{7F2D6E7F-D440-4DF6-878E-B790275CE377}" type="presOf" srcId="{CB92BC0E-E77D-4D6B-9FD5-E119ABE7E965}" destId="{745877BA-6A22-4C2A-9BF8-B9A82C53CAB6}" srcOrd="1" destOrd="0" presId="urn:microsoft.com/office/officeart/2005/8/layout/vProcess5"/>
    <dgm:cxn modelId="{36C61400-3B79-4FF5-B455-586D3E69E2BA}" type="presOf" srcId="{F60C5ECC-CF4A-4EC5-AA6B-7801D8FB2A61}" destId="{EA872BD3-2B50-4F88-9A17-AEB4AC448139}" srcOrd="0" destOrd="0" presId="urn:microsoft.com/office/officeart/2005/8/layout/vProcess5"/>
    <dgm:cxn modelId="{DC31F9EA-4646-4829-BA63-EAC09441C2DB}" srcId="{F60C5ECC-CF4A-4EC5-AA6B-7801D8FB2A61}" destId="{CB92BC0E-E77D-4D6B-9FD5-E119ABE7E965}" srcOrd="3" destOrd="0" parTransId="{854A767D-4F18-4150-B909-F144FF5FD6D5}" sibTransId="{6E72B8D9-6FF8-47E2-ABDC-81FF92BEF878}"/>
    <dgm:cxn modelId="{319873D0-B59C-4015-AE8D-0AB27C1D6523}" srcId="{F60C5ECC-CF4A-4EC5-AA6B-7801D8FB2A61}" destId="{CE97953C-5BFA-4625-BF00-BD5184FCC04E}" srcOrd="1" destOrd="0" parTransId="{B2772318-B618-4948-AC88-5BD7AF28F9D8}" sibTransId="{9880E1B4-B9B9-4DD0-86B5-3A511FBEC5CD}"/>
    <dgm:cxn modelId="{03493F09-D3C1-48F6-9BCE-36F5F0F07204}" type="presOf" srcId="{FC61FA8D-B725-4ADD-91BB-A95116D37D4E}" destId="{A7B6BF03-46D3-475B-9797-C4C70FE8A52D}" srcOrd="1" destOrd="0" presId="urn:microsoft.com/office/officeart/2005/8/layout/vProcess5"/>
    <dgm:cxn modelId="{C9F9D950-C595-44F3-81A4-9BEA41627B87}" type="presOf" srcId="{6E72B8D9-6FF8-47E2-ABDC-81FF92BEF878}" destId="{F09E92CA-5103-482A-96F9-EE52D706942A}" srcOrd="0" destOrd="0" presId="urn:microsoft.com/office/officeart/2005/8/layout/vProcess5"/>
    <dgm:cxn modelId="{98D2F099-7C96-4D09-A987-68CD5D966F66}" type="presOf" srcId="{FC61FA8D-B725-4ADD-91BB-A95116D37D4E}" destId="{A5694D58-54DE-42F1-BC24-54A464DB6ACF}" srcOrd="0" destOrd="0" presId="urn:microsoft.com/office/officeart/2005/8/layout/vProcess5"/>
    <dgm:cxn modelId="{07C68EB5-2EF6-4696-882A-A64B6B6C67DA}" type="presOf" srcId="{CB92BC0E-E77D-4D6B-9FD5-E119ABE7E965}" destId="{30717AB2-041F-4DB8-AEE1-C8174C20A31F}" srcOrd="0" destOrd="0" presId="urn:microsoft.com/office/officeart/2005/8/layout/vProcess5"/>
    <dgm:cxn modelId="{0B41FABD-96CC-49C5-B661-8E8D4246C03E}" type="presOf" srcId="{60C52B75-2FD3-434A-BA9A-A5532F7094F8}" destId="{B8755278-063F-496A-A93D-E407996DC647}" srcOrd="1" destOrd="0" presId="urn:microsoft.com/office/officeart/2005/8/layout/vProcess5"/>
    <dgm:cxn modelId="{CAF21A02-A65F-46CB-9E39-59B18AE66FDB}" srcId="{F60C5ECC-CF4A-4EC5-AA6B-7801D8FB2A61}" destId="{FC61FA8D-B725-4ADD-91BB-A95116D37D4E}" srcOrd="4" destOrd="0" parTransId="{EA3FA890-A0D7-4E20-B1B2-D6D26460942C}" sibTransId="{E8299669-76C0-4621-B197-F720F90A66EC}"/>
    <dgm:cxn modelId="{78D52DBC-368C-4911-A9C2-604B92FFDC95}" type="presOf" srcId="{06723662-97D0-4DE6-8E7D-747F8F8F8049}" destId="{39076CAA-F391-40F2-9D97-8A34A5AF0B19}" srcOrd="1" destOrd="0" presId="urn:microsoft.com/office/officeart/2005/8/layout/vProcess5"/>
    <dgm:cxn modelId="{55CD2765-4F65-4066-B6A7-245D6F4CDDD0}" type="presOf" srcId="{9880E1B4-B9B9-4DD0-86B5-3A511FBEC5CD}" destId="{D94C88BB-814A-4F81-9398-83432100E5C5}" srcOrd="0" destOrd="0" presId="urn:microsoft.com/office/officeart/2005/8/layout/vProcess5"/>
    <dgm:cxn modelId="{D3FDA204-2780-4EAC-87F0-D2AD3B521C3A}" type="presOf" srcId="{CE97953C-5BFA-4625-BF00-BD5184FCC04E}" destId="{23767999-D5EB-4F97-9947-E1A0FF3ACF38}" srcOrd="1" destOrd="0" presId="urn:microsoft.com/office/officeart/2005/8/layout/vProcess5"/>
    <dgm:cxn modelId="{41819907-3FD0-4B6F-B08D-393A7B638E51}" type="presOf" srcId="{CE97953C-5BFA-4625-BF00-BD5184FCC04E}" destId="{806C716B-EE41-4DBC-B7FC-735F04B79FCE}" srcOrd="0" destOrd="0" presId="urn:microsoft.com/office/officeart/2005/8/layout/vProcess5"/>
    <dgm:cxn modelId="{464C062D-3B1E-488B-8FD5-FA3BFA2654DB}" type="presParOf" srcId="{EA872BD3-2B50-4F88-9A17-AEB4AC448139}" destId="{4854DA69-A3E6-47A8-A816-675339132549}" srcOrd="0" destOrd="0" presId="urn:microsoft.com/office/officeart/2005/8/layout/vProcess5"/>
    <dgm:cxn modelId="{D3E39818-192E-4FCE-A65B-CF2D3BDDB19B}" type="presParOf" srcId="{EA872BD3-2B50-4F88-9A17-AEB4AC448139}" destId="{901671C1-8FBB-443F-919B-B1AF3362F11A}" srcOrd="1" destOrd="0" presId="urn:microsoft.com/office/officeart/2005/8/layout/vProcess5"/>
    <dgm:cxn modelId="{17A0918C-9763-4B61-9285-4A72C121B12F}" type="presParOf" srcId="{EA872BD3-2B50-4F88-9A17-AEB4AC448139}" destId="{806C716B-EE41-4DBC-B7FC-735F04B79FCE}" srcOrd="2" destOrd="0" presId="urn:microsoft.com/office/officeart/2005/8/layout/vProcess5"/>
    <dgm:cxn modelId="{1DE6B9A3-36AB-4C9C-B87E-CFD78193560A}" type="presParOf" srcId="{EA872BD3-2B50-4F88-9A17-AEB4AC448139}" destId="{04BE7F1D-DA54-4E99-A238-BF878BCE7A10}" srcOrd="3" destOrd="0" presId="urn:microsoft.com/office/officeart/2005/8/layout/vProcess5"/>
    <dgm:cxn modelId="{8F3DB0C2-B5A0-4E43-A84B-D40CEADE6D85}" type="presParOf" srcId="{EA872BD3-2B50-4F88-9A17-AEB4AC448139}" destId="{30717AB2-041F-4DB8-AEE1-C8174C20A31F}" srcOrd="4" destOrd="0" presId="urn:microsoft.com/office/officeart/2005/8/layout/vProcess5"/>
    <dgm:cxn modelId="{E005496A-D1EE-403B-A545-C66CA8A00862}" type="presParOf" srcId="{EA872BD3-2B50-4F88-9A17-AEB4AC448139}" destId="{A5694D58-54DE-42F1-BC24-54A464DB6ACF}" srcOrd="5" destOrd="0" presId="urn:microsoft.com/office/officeart/2005/8/layout/vProcess5"/>
    <dgm:cxn modelId="{73C426C2-049F-4EC1-A7E5-2413CDECE3D1}" type="presParOf" srcId="{EA872BD3-2B50-4F88-9A17-AEB4AC448139}" destId="{6D6B7041-D476-48FF-87D0-2E377426C851}" srcOrd="6" destOrd="0" presId="urn:microsoft.com/office/officeart/2005/8/layout/vProcess5"/>
    <dgm:cxn modelId="{AAEDAE32-AE89-460B-99F1-F75279AE6DB1}" type="presParOf" srcId="{EA872BD3-2B50-4F88-9A17-AEB4AC448139}" destId="{D94C88BB-814A-4F81-9398-83432100E5C5}" srcOrd="7" destOrd="0" presId="urn:microsoft.com/office/officeart/2005/8/layout/vProcess5"/>
    <dgm:cxn modelId="{A57C8BA7-5E4E-418E-892E-70F72DC46C8F}" type="presParOf" srcId="{EA872BD3-2B50-4F88-9A17-AEB4AC448139}" destId="{C76E8FC5-1750-48F4-A693-21F9D10B2E7B}" srcOrd="8" destOrd="0" presId="urn:microsoft.com/office/officeart/2005/8/layout/vProcess5"/>
    <dgm:cxn modelId="{3E63CCB1-7283-41D1-9B32-859657DD95C1}" type="presParOf" srcId="{EA872BD3-2B50-4F88-9A17-AEB4AC448139}" destId="{F09E92CA-5103-482A-96F9-EE52D706942A}" srcOrd="9" destOrd="0" presId="urn:microsoft.com/office/officeart/2005/8/layout/vProcess5"/>
    <dgm:cxn modelId="{2B977EAE-89F2-4D0A-A9D6-D621BB58843A}" type="presParOf" srcId="{EA872BD3-2B50-4F88-9A17-AEB4AC448139}" destId="{39076CAA-F391-40F2-9D97-8A34A5AF0B19}" srcOrd="10" destOrd="0" presId="urn:microsoft.com/office/officeart/2005/8/layout/vProcess5"/>
    <dgm:cxn modelId="{3A1E5E9C-A65E-407D-96CF-5559AF9F2CBD}" type="presParOf" srcId="{EA872BD3-2B50-4F88-9A17-AEB4AC448139}" destId="{23767999-D5EB-4F97-9947-E1A0FF3ACF38}" srcOrd="11" destOrd="0" presId="urn:microsoft.com/office/officeart/2005/8/layout/vProcess5"/>
    <dgm:cxn modelId="{DE4961FD-B511-448D-AC27-54537549050F}" type="presParOf" srcId="{EA872BD3-2B50-4F88-9A17-AEB4AC448139}" destId="{B8755278-063F-496A-A93D-E407996DC647}" srcOrd="12" destOrd="0" presId="urn:microsoft.com/office/officeart/2005/8/layout/vProcess5"/>
    <dgm:cxn modelId="{BFC9A099-3312-486A-BB43-3DC19B112894}" type="presParOf" srcId="{EA872BD3-2B50-4F88-9A17-AEB4AC448139}" destId="{745877BA-6A22-4C2A-9BF8-B9A82C53CAB6}" srcOrd="13" destOrd="0" presId="urn:microsoft.com/office/officeart/2005/8/layout/vProcess5"/>
    <dgm:cxn modelId="{42B6C731-821C-45CE-9EF8-1DD26E647EC8}" type="presParOf" srcId="{EA872BD3-2B50-4F88-9A17-AEB4AC448139}" destId="{A7B6BF03-46D3-475B-9797-C4C70FE8A52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5A24D75-9C70-48DA-8AAD-AF0241E768CE}" type="doc">
      <dgm:prSet loTypeId="urn:microsoft.com/office/officeart/2008/layout/VerticalCurvedList" loCatId="list" qsTypeId="urn:microsoft.com/office/officeart/2005/8/quickstyle/simple5" qsCatId="simple" csTypeId="urn:microsoft.com/office/officeart/2005/8/colors/accent3_4" csCatId="accent3" phldr="1"/>
      <dgm:spPr/>
      <dgm:t>
        <a:bodyPr/>
        <a:lstStyle/>
        <a:p>
          <a:endParaRPr lang="es-MX"/>
        </a:p>
      </dgm:t>
    </dgm:pt>
    <dgm:pt modelId="{32A59E0D-8438-4E35-AA67-685BECC0F05C}">
      <dgm:prSet phldrT="[Texto]"/>
      <dgm:spPr/>
      <dgm:t>
        <a:bodyPr/>
        <a:lstStyle/>
        <a:p>
          <a:r>
            <a:rPr lang="es-MX" dirty="0" smtClean="0"/>
            <a:t>TIR% = 15 +[(20-15) *1.01/I 1.01 + 0.10 I]</a:t>
          </a:r>
          <a:endParaRPr lang="es-MX" dirty="0"/>
        </a:p>
      </dgm:t>
    </dgm:pt>
    <dgm:pt modelId="{33F9DDAE-F2E3-4256-A1D1-2FE450467B4B}" type="parTrans" cxnId="{43081B9C-4ADC-4120-A5DD-B978FC867F00}">
      <dgm:prSet/>
      <dgm:spPr/>
      <dgm:t>
        <a:bodyPr/>
        <a:lstStyle/>
        <a:p>
          <a:endParaRPr lang="es-MX"/>
        </a:p>
      </dgm:t>
    </dgm:pt>
    <dgm:pt modelId="{D16C59E5-63DD-42C4-A93E-C6832A536237}" type="sibTrans" cxnId="{43081B9C-4ADC-4120-A5DD-B978FC867F00}">
      <dgm:prSet/>
      <dgm:spPr/>
      <dgm:t>
        <a:bodyPr/>
        <a:lstStyle/>
        <a:p>
          <a:endParaRPr lang="es-MX"/>
        </a:p>
      </dgm:t>
    </dgm:pt>
    <dgm:pt modelId="{BE4487B4-455E-466F-A5F6-5047504957AC}">
      <dgm:prSet phldrT="[Texto]"/>
      <dgm:spPr/>
      <dgm:t>
        <a:bodyPr/>
        <a:lstStyle/>
        <a:p>
          <a:r>
            <a:rPr lang="es-MX" dirty="0" smtClean="0"/>
            <a:t>TIR% = 15 + 4.5 = 19.5</a:t>
          </a:r>
          <a:endParaRPr lang="es-MX" dirty="0"/>
        </a:p>
      </dgm:t>
    </dgm:pt>
    <dgm:pt modelId="{28E55571-DE57-4E8C-86DE-C63A3DBC6F34}" type="parTrans" cxnId="{0E9861E7-F883-46AA-A5DC-8969659DC379}">
      <dgm:prSet/>
      <dgm:spPr/>
      <dgm:t>
        <a:bodyPr/>
        <a:lstStyle/>
        <a:p>
          <a:endParaRPr lang="es-MX"/>
        </a:p>
      </dgm:t>
    </dgm:pt>
    <dgm:pt modelId="{3AA13377-C90D-44A6-9B5A-D9AC36E5EE3B}" type="sibTrans" cxnId="{0E9861E7-F883-46AA-A5DC-8969659DC379}">
      <dgm:prSet/>
      <dgm:spPr/>
      <dgm:t>
        <a:bodyPr/>
        <a:lstStyle/>
        <a:p>
          <a:endParaRPr lang="es-MX"/>
        </a:p>
      </dgm:t>
    </dgm:pt>
    <dgm:pt modelId="{28E1D16E-B166-43EB-916B-75F560028B2F}">
      <dgm:prSet phldrT="[Texto]"/>
      <dgm:spPr/>
      <dgm:t>
        <a:bodyPr/>
        <a:lstStyle/>
        <a:p>
          <a:endParaRPr lang="es-MX" dirty="0" smtClean="0"/>
        </a:p>
        <a:p>
          <a:r>
            <a:rPr lang="es-MX" dirty="0" smtClean="0"/>
            <a:t>TIR% = 19.5 (QELQD)</a:t>
          </a:r>
          <a:endParaRPr lang="es-MX" dirty="0"/>
        </a:p>
      </dgm:t>
    </dgm:pt>
    <dgm:pt modelId="{304EF3DB-4209-4191-A7ED-B756F4409A46}" type="parTrans" cxnId="{DE5C95CE-84F9-4CA3-9628-2C64915D7F69}">
      <dgm:prSet/>
      <dgm:spPr/>
      <dgm:t>
        <a:bodyPr/>
        <a:lstStyle/>
        <a:p>
          <a:endParaRPr lang="es-MX"/>
        </a:p>
      </dgm:t>
    </dgm:pt>
    <dgm:pt modelId="{AF723F55-E817-4DC7-B0AC-1505CD23EAF9}" type="sibTrans" cxnId="{DE5C95CE-84F9-4CA3-9628-2C64915D7F69}">
      <dgm:prSet/>
      <dgm:spPr/>
      <dgm:t>
        <a:bodyPr/>
        <a:lstStyle/>
        <a:p>
          <a:endParaRPr lang="es-MX"/>
        </a:p>
      </dgm:t>
    </dgm:pt>
    <dgm:pt modelId="{56ED97FF-F793-450C-A04B-8BCC74036BF1}" type="pres">
      <dgm:prSet presAssocID="{25A24D75-9C70-48DA-8AAD-AF0241E768CE}" presName="Name0" presStyleCnt="0">
        <dgm:presLayoutVars>
          <dgm:chMax val="7"/>
          <dgm:chPref val="7"/>
          <dgm:dir/>
        </dgm:presLayoutVars>
      </dgm:prSet>
      <dgm:spPr/>
      <dgm:t>
        <a:bodyPr/>
        <a:lstStyle/>
        <a:p>
          <a:endParaRPr lang="es-MX"/>
        </a:p>
      </dgm:t>
    </dgm:pt>
    <dgm:pt modelId="{0E0E3F44-806F-479A-9269-82827A9AB530}" type="pres">
      <dgm:prSet presAssocID="{25A24D75-9C70-48DA-8AAD-AF0241E768CE}" presName="Name1" presStyleCnt="0"/>
      <dgm:spPr/>
    </dgm:pt>
    <dgm:pt modelId="{F4666B82-78C5-4AC3-A8A9-3DE8BE28DE1E}" type="pres">
      <dgm:prSet presAssocID="{25A24D75-9C70-48DA-8AAD-AF0241E768CE}" presName="cycle" presStyleCnt="0"/>
      <dgm:spPr/>
    </dgm:pt>
    <dgm:pt modelId="{78F28CD7-5ECC-4F80-AA40-0FF476D3FAE1}" type="pres">
      <dgm:prSet presAssocID="{25A24D75-9C70-48DA-8AAD-AF0241E768CE}" presName="srcNode" presStyleLbl="node1" presStyleIdx="0" presStyleCnt="3"/>
      <dgm:spPr/>
    </dgm:pt>
    <dgm:pt modelId="{BBDC3BE6-9CFC-469F-B526-2B38706D94F9}" type="pres">
      <dgm:prSet presAssocID="{25A24D75-9C70-48DA-8AAD-AF0241E768CE}" presName="conn" presStyleLbl="parChTrans1D2" presStyleIdx="0" presStyleCnt="1"/>
      <dgm:spPr/>
      <dgm:t>
        <a:bodyPr/>
        <a:lstStyle/>
        <a:p>
          <a:endParaRPr lang="es-MX"/>
        </a:p>
      </dgm:t>
    </dgm:pt>
    <dgm:pt modelId="{4CB2EE8B-1B93-42D7-B5EC-CFBC82E29EB7}" type="pres">
      <dgm:prSet presAssocID="{25A24D75-9C70-48DA-8AAD-AF0241E768CE}" presName="extraNode" presStyleLbl="node1" presStyleIdx="0" presStyleCnt="3"/>
      <dgm:spPr/>
    </dgm:pt>
    <dgm:pt modelId="{A1CEA985-F3D4-490B-8DD2-8929D56664BB}" type="pres">
      <dgm:prSet presAssocID="{25A24D75-9C70-48DA-8AAD-AF0241E768CE}" presName="dstNode" presStyleLbl="node1" presStyleIdx="0" presStyleCnt="3"/>
      <dgm:spPr/>
    </dgm:pt>
    <dgm:pt modelId="{8E554B02-AE18-4A90-939A-F37471287387}" type="pres">
      <dgm:prSet presAssocID="{32A59E0D-8438-4E35-AA67-685BECC0F05C}" presName="text_1" presStyleLbl="node1" presStyleIdx="0" presStyleCnt="3">
        <dgm:presLayoutVars>
          <dgm:bulletEnabled val="1"/>
        </dgm:presLayoutVars>
      </dgm:prSet>
      <dgm:spPr/>
      <dgm:t>
        <a:bodyPr/>
        <a:lstStyle/>
        <a:p>
          <a:endParaRPr lang="es-MX"/>
        </a:p>
      </dgm:t>
    </dgm:pt>
    <dgm:pt modelId="{2CE6543B-F2F7-4279-8716-3A6605E8B6E4}" type="pres">
      <dgm:prSet presAssocID="{32A59E0D-8438-4E35-AA67-685BECC0F05C}" presName="accent_1" presStyleCnt="0"/>
      <dgm:spPr/>
    </dgm:pt>
    <dgm:pt modelId="{0000B9B9-BC7C-426E-8CF0-33A9121B2C50}" type="pres">
      <dgm:prSet presAssocID="{32A59E0D-8438-4E35-AA67-685BECC0F05C}" presName="accentRepeatNode" presStyleLbl="solidFgAcc1" presStyleIdx="0" presStyleCnt="3"/>
      <dgm:spPr/>
    </dgm:pt>
    <dgm:pt modelId="{6CB3BAD7-A233-42C5-B8F4-306134FD0547}" type="pres">
      <dgm:prSet presAssocID="{BE4487B4-455E-466F-A5F6-5047504957AC}" presName="text_2" presStyleLbl="node1" presStyleIdx="1" presStyleCnt="3">
        <dgm:presLayoutVars>
          <dgm:bulletEnabled val="1"/>
        </dgm:presLayoutVars>
      </dgm:prSet>
      <dgm:spPr/>
      <dgm:t>
        <a:bodyPr/>
        <a:lstStyle/>
        <a:p>
          <a:endParaRPr lang="es-MX"/>
        </a:p>
      </dgm:t>
    </dgm:pt>
    <dgm:pt modelId="{1A52A745-EC5F-41B7-A66F-1AD7C0270328}" type="pres">
      <dgm:prSet presAssocID="{BE4487B4-455E-466F-A5F6-5047504957AC}" presName="accent_2" presStyleCnt="0"/>
      <dgm:spPr/>
    </dgm:pt>
    <dgm:pt modelId="{DE0AB5D3-9E03-4C66-AE2B-65CC58FEF41D}" type="pres">
      <dgm:prSet presAssocID="{BE4487B4-455E-466F-A5F6-5047504957AC}" presName="accentRepeatNode" presStyleLbl="solidFgAcc1" presStyleIdx="1" presStyleCnt="3"/>
      <dgm:spPr/>
    </dgm:pt>
    <dgm:pt modelId="{F46AF51C-C8A3-4247-982F-6C91C3A3225D}" type="pres">
      <dgm:prSet presAssocID="{28E1D16E-B166-43EB-916B-75F560028B2F}" presName="text_3" presStyleLbl="node1" presStyleIdx="2" presStyleCnt="3">
        <dgm:presLayoutVars>
          <dgm:bulletEnabled val="1"/>
        </dgm:presLayoutVars>
      </dgm:prSet>
      <dgm:spPr/>
      <dgm:t>
        <a:bodyPr/>
        <a:lstStyle/>
        <a:p>
          <a:endParaRPr lang="es-MX"/>
        </a:p>
      </dgm:t>
    </dgm:pt>
    <dgm:pt modelId="{A25FE90F-7003-4F2A-8515-70B0E27839D2}" type="pres">
      <dgm:prSet presAssocID="{28E1D16E-B166-43EB-916B-75F560028B2F}" presName="accent_3" presStyleCnt="0"/>
      <dgm:spPr/>
    </dgm:pt>
    <dgm:pt modelId="{35B4F860-964F-4878-8ED7-C9954F107510}" type="pres">
      <dgm:prSet presAssocID="{28E1D16E-B166-43EB-916B-75F560028B2F}" presName="accentRepeatNode" presStyleLbl="solidFgAcc1" presStyleIdx="2" presStyleCnt="3"/>
      <dgm:spPr/>
    </dgm:pt>
  </dgm:ptLst>
  <dgm:cxnLst>
    <dgm:cxn modelId="{38D0C73E-D779-4442-ADA4-62E845CB377F}" type="presOf" srcId="{28E1D16E-B166-43EB-916B-75F560028B2F}" destId="{F46AF51C-C8A3-4247-982F-6C91C3A3225D}" srcOrd="0" destOrd="0" presId="urn:microsoft.com/office/officeart/2008/layout/VerticalCurvedList"/>
    <dgm:cxn modelId="{DE5C95CE-84F9-4CA3-9628-2C64915D7F69}" srcId="{25A24D75-9C70-48DA-8AAD-AF0241E768CE}" destId="{28E1D16E-B166-43EB-916B-75F560028B2F}" srcOrd="2" destOrd="0" parTransId="{304EF3DB-4209-4191-A7ED-B756F4409A46}" sibTransId="{AF723F55-E817-4DC7-B0AC-1505CD23EAF9}"/>
    <dgm:cxn modelId="{ECD989E6-78C9-4EE2-9AF7-5C6DC8DC602B}" type="presOf" srcId="{25A24D75-9C70-48DA-8AAD-AF0241E768CE}" destId="{56ED97FF-F793-450C-A04B-8BCC74036BF1}" srcOrd="0" destOrd="0" presId="urn:microsoft.com/office/officeart/2008/layout/VerticalCurvedList"/>
    <dgm:cxn modelId="{0E9861E7-F883-46AA-A5DC-8969659DC379}" srcId="{25A24D75-9C70-48DA-8AAD-AF0241E768CE}" destId="{BE4487B4-455E-466F-A5F6-5047504957AC}" srcOrd="1" destOrd="0" parTransId="{28E55571-DE57-4E8C-86DE-C63A3DBC6F34}" sibTransId="{3AA13377-C90D-44A6-9B5A-D9AC36E5EE3B}"/>
    <dgm:cxn modelId="{3030674E-2EBC-45F9-9EBF-0495AD551F4C}" type="presOf" srcId="{D16C59E5-63DD-42C4-A93E-C6832A536237}" destId="{BBDC3BE6-9CFC-469F-B526-2B38706D94F9}" srcOrd="0" destOrd="0" presId="urn:microsoft.com/office/officeart/2008/layout/VerticalCurvedList"/>
    <dgm:cxn modelId="{78E915B5-437E-499C-81F7-F8733EFBC4E7}" type="presOf" srcId="{32A59E0D-8438-4E35-AA67-685BECC0F05C}" destId="{8E554B02-AE18-4A90-939A-F37471287387}" srcOrd="0" destOrd="0" presId="urn:microsoft.com/office/officeart/2008/layout/VerticalCurvedList"/>
    <dgm:cxn modelId="{43081B9C-4ADC-4120-A5DD-B978FC867F00}" srcId="{25A24D75-9C70-48DA-8AAD-AF0241E768CE}" destId="{32A59E0D-8438-4E35-AA67-685BECC0F05C}" srcOrd="0" destOrd="0" parTransId="{33F9DDAE-F2E3-4256-A1D1-2FE450467B4B}" sibTransId="{D16C59E5-63DD-42C4-A93E-C6832A536237}"/>
    <dgm:cxn modelId="{1B78B252-A91F-48BF-B6EB-C9B89729BD07}" type="presOf" srcId="{BE4487B4-455E-466F-A5F6-5047504957AC}" destId="{6CB3BAD7-A233-42C5-B8F4-306134FD0547}" srcOrd="0" destOrd="0" presId="urn:microsoft.com/office/officeart/2008/layout/VerticalCurvedList"/>
    <dgm:cxn modelId="{421B79D4-FD7E-46FA-95E9-D275B6AE8053}" type="presParOf" srcId="{56ED97FF-F793-450C-A04B-8BCC74036BF1}" destId="{0E0E3F44-806F-479A-9269-82827A9AB530}" srcOrd="0" destOrd="0" presId="urn:microsoft.com/office/officeart/2008/layout/VerticalCurvedList"/>
    <dgm:cxn modelId="{398EFBC3-973D-4FF1-A3A5-D715BB9240E9}" type="presParOf" srcId="{0E0E3F44-806F-479A-9269-82827A9AB530}" destId="{F4666B82-78C5-4AC3-A8A9-3DE8BE28DE1E}" srcOrd="0" destOrd="0" presId="urn:microsoft.com/office/officeart/2008/layout/VerticalCurvedList"/>
    <dgm:cxn modelId="{5AEEF316-58AB-460B-84BE-9414D1EF0EC7}" type="presParOf" srcId="{F4666B82-78C5-4AC3-A8A9-3DE8BE28DE1E}" destId="{78F28CD7-5ECC-4F80-AA40-0FF476D3FAE1}" srcOrd="0" destOrd="0" presId="urn:microsoft.com/office/officeart/2008/layout/VerticalCurvedList"/>
    <dgm:cxn modelId="{BBFDBCC5-83CC-4960-B907-C41F7420CF47}" type="presParOf" srcId="{F4666B82-78C5-4AC3-A8A9-3DE8BE28DE1E}" destId="{BBDC3BE6-9CFC-469F-B526-2B38706D94F9}" srcOrd="1" destOrd="0" presId="urn:microsoft.com/office/officeart/2008/layout/VerticalCurvedList"/>
    <dgm:cxn modelId="{F0F1EF40-31B4-4DC4-9298-ADF583B76C76}" type="presParOf" srcId="{F4666B82-78C5-4AC3-A8A9-3DE8BE28DE1E}" destId="{4CB2EE8B-1B93-42D7-B5EC-CFBC82E29EB7}" srcOrd="2" destOrd="0" presId="urn:microsoft.com/office/officeart/2008/layout/VerticalCurvedList"/>
    <dgm:cxn modelId="{FE19AA2F-2FC0-4F32-BE1E-16C795CD001C}" type="presParOf" srcId="{F4666B82-78C5-4AC3-A8A9-3DE8BE28DE1E}" destId="{A1CEA985-F3D4-490B-8DD2-8929D56664BB}" srcOrd="3" destOrd="0" presId="urn:microsoft.com/office/officeart/2008/layout/VerticalCurvedList"/>
    <dgm:cxn modelId="{1A533A8C-4C08-4B3A-A18D-0AF6828F0880}" type="presParOf" srcId="{0E0E3F44-806F-479A-9269-82827A9AB530}" destId="{8E554B02-AE18-4A90-939A-F37471287387}" srcOrd="1" destOrd="0" presId="urn:microsoft.com/office/officeart/2008/layout/VerticalCurvedList"/>
    <dgm:cxn modelId="{AD828928-37F5-46B2-87D2-852D1BC9BB4D}" type="presParOf" srcId="{0E0E3F44-806F-479A-9269-82827A9AB530}" destId="{2CE6543B-F2F7-4279-8716-3A6605E8B6E4}" srcOrd="2" destOrd="0" presId="urn:microsoft.com/office/officeart/2008/layout/VerticalCurvedList"/>
    <dgm:cxn modelId="{C37CBFA9-607C-4295-836A-86E1697DA245}" type="presParOf" srcId="{2CE6543B-F2F7-4279-8716-3A6605E8B6E4}" destId="{0000B9B9-BC7C-426E-8CF0-33A9121B2C50}" srcOrd="0" destOrd="0" presId="urn:microsoft.com/office/officeart/2008/layout/VerticalCurvedList"/>
    <dgm:cxn modelId="{F29F43E0-37C2-4206-9455-BF391633357F}" type="presParOf" srcId="{0E0E3F44-806F-479A-9269-82827A9AB530}" destId="{6CB3BAD7-A233-42C5-B8F4-306134FD0547}" srcOrd="3" destOrd="0" presId="urn:microsoft.com/office/officeart/2008/layout/VerticalCurvedList"/>
    <dgm:cxn modelId="{57927D31-540B-4C8E-BD13-2E41BFC0C387}" type="presParOf" srcId="{0E0E3F44-806F-479A-9269-82827A9AB530}" destId="{1A52A745-EC5F-41B7-A66F-1AD7C0270328}" srcOrd="4" destOrd="0" presId="urn:microsoft.com/office/officeart/2008/layout/VerticalCurvedList"/>
    <dgm:cxn modelId="{5CF95FF3-C3E4-491A-B3D9-D0B859E77755}" type="presParOf" srcId="{1A52A745-EC5F-41B7-A66F-1AD7C0270328}" destId="{DE0AB5D3-9E03-4C66-AE2B-65CC58FEF41D}" srcOrd="0" destOrd="0" presId="urn:microsoft.com/office/officeart/2008/layout/VerticalCurvedList"/>
    <dgm:cxn modelId="{51ABE91B-B3A7-4D60-B59E-F4625CA62C48}" type="presParOf" srcId="{0E0E3F44-806F-479A-9269-82827A9AB530}" destId="{F46AF51C-C8A3-4247-982F-6C91C3A3225D}" srcOrd="5" destOrd="0" presId="urn:microsoft.com/office/officeart/2008/layout/VerticalCurvedList"/>
    <dgm:cxn modelId="{1AC3B071-2ECF-485D-A4E2-8B846352A0DB}" type="presParOf" srcId="{0E0E3F44-806F-479A-9269-82827A9AB530}" destId="{A25FE90F-7003-4F2A-8515-70B0E27839D2}" srcOrd="6" destOrd="0" presId="urn:microsoft.com/office/officeart/2008/layout/VerticalCurvedList"/>
    <dgm:cxn modelId="{9192C3D1-8586-4A47-B19C-3A46E46A8116}" type="presParOf" srcId="{A25FE90F-7003-4F2A-8515-70B0E27839D2}" destId="{35B4F860-964F-4878-8ED7-C9954F10751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296A32C-C667-4E34-B71A-0D25442ECBE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MX"/>
        </a:p>
      </dgm:t>
    </dgm:pt>
    <dgm:pt modelId="{9B1D7D89-7969-4D42-883F-9D78511092B5}">
      <dgm:prSet phldrT="[Texto]" custT="1"/>
      <dgm:spPr/>
      <dgm:t>
        <a:bodyPr/>
        <a:lstStyle/>
        <a:p>
          <a:pPr algn="ctr"/>
          <a:r>
            <a:rPr lang="es-MX" sz="1400" dirty="0" smtClean="0"/>
            <a:t>El valor agregado es numéricamente igual a la suma de sueldos, salarios, arriendos, intereses y utilidades de la empresa</a:t>
          </a:r>
          <a:endParaRPr lang="es-MX" sz="1400" dirty="0"/>
        </a:p>
      </dgm:t>
    </dgm:pt>
    <dgm:pt modelId="{C631A884-1BDF-4452-A75C-080B01E2BDC5}" type="parTrans" cxnId="{41BA4D97-C83E-49F6-8F11-27C0A56AFD9F}">
      <dgm:prSet/>
      <dgm:spPr/>
      <dgm:t>
        <a:bodyPr/>
        <a:lstStyle/>
        <a:p>
          <a:pPr algn="ctr"/>
          <a:endParaRPr lang="es-MX" sz="5400">
            <a:solidFill>
              <a:schemeClr val="bg1"/>
            </a:solidFill>
          </a:endParaRPr>
        </a:p>
      </dgm:t>
    </dgm:pt>
    <dgm:pt modelId="{D5C9D044-F93F-4E6F-BBA0-0E53DF5FFAA3}" type="sibTrans" cxnId="{41BA4D97-C83E-49F6-8F11-27C0A56AFD9F}">
      <dgm:prSet/>
      <dgm:spPr/>
      <dgm:t>
        <a:bodyPr/>
        <a:lstStyle/>
        <a:p>
          <a:pPr algn="ctr"/>
          <a:endParaRPr lang="es-MX" sz="5400">
            <a:solidFill>
              <a:schemeClr val="bg1"/>
            </a:solidFill>
          </a:endParaRPr>
        </a:p>
      </dgm:t>
    </dgm:pt>
    <dgm:pt modelId="{09401EB4-2344-4AED-830A-B9DA9FEB4FD5}">
      <dgm:prSet phldrT="[Texto]" custT="1"/>
      <dgm:spPr/>
      <dgm:t>
        <a:bodyPr/>
        <a:lstStyle/>
        <a:p>
          <a:pPr algn="ctr"/>
          <a:r>
            <a:rPr lang="es-MX" sz="1400" dirty="0" smtClean="0"/>
            <a:t>con respecto a la depreciación y a los impuestos indirectos, el valor agregado puede ser neto o bruto, y valorado a costo de factores o a precios de mercado.</a:t>
          </a:r>
          <a:endParaRPr lang="es-MX" sz="1400" dirty="0"/>
        </a:p>
      </dgm:t>
    </dgm:pt>
    <dgm:pt modelId="{D9DC43B2-53F1-4B1F-897B-0D03DDDED845}" type="parTrans" cxnId="{D59035B7-4592-49BC-9702-8CE3EF0CDBFB}">
      <dgm:prSet/>
      <dgm:spPr/>
      <dgm:t>
        <a:bodyPr/>
        <a:lstStyle/>
        <a:p>
          <a:pPr algn="ctr"/>
          <a:endParaRPr lang="es-MX" sz="5400">
            <a:solidFill>
              <a:schemeClr val="bg1"/>
            </a:solidFill>
          </a:endParaRPr>
        </a:p>
      </dgm:t>
    </dgm:pt>
    <dgm:pt modelId="{DD587FCC-11DC-4504-AD05-5E9CB3E235E1}" type="sibTrans" cxnId="{D59035B7-4592-49BC-9702-8CE3EF0CDBFB}">
      <dgm:prSet/>
      <dgm:spPr/>
      <dgm:t>
        <a:bodyPr/>
        <a:lstStyle/>
        <a:p>
          <a:pPr algn="ctr"/>
          <a:endParaRPr lang="es-MX" sz="5400">
            <a:solidFill>
              <a:schemeClr val="bg1"/>
            </a:solidFill>
          </a:endParaRPr>
        </a:p>
      </dgm:t>
    </dgm:pt>
    <dgm:pt modelId="{FDF4AD12-6863-43E9-8F84-F477A2CBDAE8}">
      <dgm:prSet phldrT="[Texto]" custT="1"/>
      <dgm:spPr/>
      <dgm:t>
        <a:bodyPr/>
        <a:lstStyle/>
        <a:p>
          <a:pPr algn="ctr"/>
          <a:r>
            <a:rPr lang="es-MX" sz="1600" dirty="0" smtClean="0"/>
            <a:t>O sea:</a:t>
          </a:r>
          <a:endParaRPr lang="es-MX" sz="1600" dirty="0"/>
        </a:p>
      </dgm:t>
    </dgm:pt>
    <dgm:pt modelId="{A43F03A1-9773-405C-9058-667A5C6F25B8}" type="parTrans" cxnId="{3BACE94B-B6BD-4E94-A4B9-6B0BE7A93746}">
      <dgm:prSet/>
      <dgm:spPr/>
      <dgm:t>
        <a:bodyPr/>
        <a:lstStyle/>
        <a:p>
          <a:pPr algn="ctr"/>
          <a:endParaRPr lang="es-MX" sz="5400">
            <a:solidFill>
              <a:schemeClr val="bg1"/>
            </a:solidFill>
          </a:endParaRPr>
        </a:p>
      </dgm:t>
    </dgm:pt>
    <dgm:pt modelId="{978BEEAA-829D-48C7-9B55-2980DD2C4A2C}" type="sibTrans" cxnId="{3BACE94B-B6BD-4E94-A4B9-6B0BE7A93746}">
      <dgm:prSet/>
      <dgm:spPr/>
      <dgm:t>
        <a:bodyPr/>
        <a:lstStyle/>
        <a:p>
          <a:pPr algn="ctr"/>
          <a:endParaRPr lang="es-MX" sz="5400">
            <a:solidFill>
              <a:schemeClr val="bg1"/>
            </a:solidFill>
          </a:endParaRPr>
        </a:p>
      </dgm:t>
    </dgm:pt>
    <dgm:pt modelId="{EA9887B6-4DBF-4561-A06C-E5F467EDFF34}" type="pres">
      <dgm:prSet presAssocID="{E296A32C-C667-4E34-B71A-0D25442ECBE9}" presName="linear" presStyleCnt="0">
        <dgm:presLayoutVars>
          <dgm:dir/>
          <dgm:animLvl val="lvl"/>
          <dgm:resizeHandles val="exact"/>
        </dgm:presLayoutVars>
      </dgm:prSet>
      <dgm:spPr/>
      <dgm:t>
        <a:bodyPr/>
        <a:lstStyle/>
        <a:p>
          <a:endParaRPr lang="es-MX"/>
        </a:p>
      </dgm:t>
    </dgm:pt>
    <dgm:pt modelId="{5DD5906B-4CFF-4717-B191-C6B1979E7943}" type="pres">
      <dgm:prSet presAssocID="{9B1D7D89-7969-4D42-883F-9D78511092B5}" presName="parentLin" presStyleCnt="0"/>
      <dgm:spPr/>
    </dgm:pt>
    <dgm:pt modelId="{84EA4138-F664-4F0B-8145-AD9414BF256C}" type="pres">
      <dgm:prSet presAssocID="{9B1D7D89-7969-4D42-883F-9D78511092B5}" presName="parentLeftMargin" presStyleLbl="node1" presStyleIdx="0" presStyleCnt="3"/>
      <dgm:spPr/>
      <dgm:t>
        <a:bodyPr/>
        <a:lstStyle/>
        <a:p>
          <a:endParaRPr lang="es-MX"/>
        </a:p>
      </dgm:t>
    </dgm:pt>
    <dgm:pt modelId="{47A0237A-DE0F-4DDD-BBE5-B0D63E60F632}" type="pres">
      <dgm:prSet presAssocID="{9B1D7D89-7969-4D42-883F-9D78511092B5}" presName="parentText" presStyleLbl="node1" presStyleIdx="0" presStyleCnt="3">
        <dgm:presLayoutVars>
          <dgm:chMax val="0"/>
          <dgm:bulletEnabled val="1"/>
        </dgm:presLayoutVars>
      </dgm:prSet>
      <dgm:spPr/>
      <dgm:t>
        <a:bodyPr/>
        <a:lstStyle/>
        <a:p>
          <a:endParaRPr lang="es-MX"/>
        </a:p>
      </dgm:t>
    </dgm:pt>
    <dgm:pt modelId="{7A74921F-F8F2-498D-8CD8-E488626D565D}" type="pres">
      <dgm:prSet presAssocID="{9B1D7D89-7969-4D42-883F-9D78511092B5}" presName="negativeSpace" presStyleCnt="0"/>
      <dgm:spPr/>
    </dgm:pt>
    <dgm:pt modelId="{9228F912-215C-4D18-A4AC-1920F8941770}" type="pres">
      <dgm:prSet presAssocID="{9B1D7D89-7969-4D42-883F-9D78511092B5}" presName="childText" presStyleLbl="conFgAcc1" presStyleIdx="0" presStyleCnt="3" custLinFactNeighborX="1010" custLinFactNeighborY="13488">
        <dgm:presLayoutVars>
          <dgm:bulletEnabled val="1"/>
        </dgm:presLayoutVars>
      </dgm:prSet>
      <dgm:spPr/>
    </dgm:pt>
    <dgm:pt modelId="{446F9F27-C2DA-4EDF-A10C-A9B4E788100A}" type="pres">
      <dgm:prSet presAssocID="{D5C9D044-F93F-4E6F-BBA0-0E53DF5FFAA3}" presName="spaceBetweenRectangles" presStyleCnt="0"/>
      <dgm:spPr/>
    </dgm:pt>
    <dgm:pt modelId="{26F9ADFF-B9E0-4F0E-AA58-ADC434AC26FB}" type="pres">
      <dgm:prSet presAssocID="{09401EB4-2344-4AED-830A-B9DA9FEB4FD5}" presName="parentLin" presStyleCnt="0"/>
      <dgm:spPr/>
    </dgm:pt>
    <dgm:pt modelId="{796428C5-AC16-4201-8946-DADFE17F6B5D}" type="pres">
      <dgm:prSet presAssocID="{09401EB4-2344-4AED-830A-B9DA9FEB4FD5}" presName="parentLeftMargin" presStyleLbl="node1" presStyleIdx="0" presStyleCnt="3"/>
      <dgm:spPr/>
      <dgm:t>
        <a:bodyPr/>
        <a:lstStyle/>
        <a:p>
          <a:endParaRPr lang="es-MX"/>
        </a:p>
      </dgm:t>
    </dgm:pt>
    <dgm:pt modelId="{179D0333-7210-4391-AFB3-A8655F5B9ADA}" type="pres">
      <dgm:prSet presAssocID="{09401EB4-2344-4AED-830A-B9DA9FEB4FD5}" presName="parentText" presStyleLbl="node1" presStyleIdx="1" presStyleCnt="3">
        <dgm:presLayoutVars>
          <dgm:chMax val="0"/>
          <dgm:bulletEnabled val="1"/>
        </dgm:presLayoutVars>
      </dgm:prSet>
      <dgm:spPr/>
      <dgm:t>
        <a:bodyPr/>
        <a:lstStyle/>
        <a:p>
          <a:endParaRPr lang="es-MX"/>
        </a:p>
      </dgm:t>
    </dgm:pt>
    <dgm:pt modelId="{95BF727F-9FDE-4D35-9DCA-910DD5A05EBD}" type="pres">
      <dgm:prSet presAssocID="{09401EB4-2344-4AED-830A-B9DA9FEB4FD5}" presName="negativeSpace" presStyleCnt="0"/>
      <dgm:spPr/>
    </dgm:pt>
    <dgm:pt modelId="{6CCC3D2D-7370-4F7A-A00C-CD836E395082}" type="pres">
      <dgm:prSet presAssocID="{09401EB4-2344-4AED-830A-B9DA9FEB4FD5}" presName="childText" presStyleLbl="conFgAcc1" presStyleIdx="1" presStyleCnt="3">
        <dgm:presLayoutVars>
          <dgm:bulletEnabled val="1"/>
        </dgm:presLayoutVars>
      </dgm:prSet>
      <dgm:spPr/>
    </dgm:pt>
    <dgm:pt modelId="{6BB03AD4-5FAB-448E-9C3C-C587D2A4FBF3}" type="pres">
      <dgm:prSet presAssocID="{DD587FCC-11DC-4504-AD05-5E9CB3E235E1}" presName="spaceBetweenRectangles" presStyleCnt="0"/>
      <dgm:spPr/>
    </dgm:pt>
    <dgm:pt modelId="{B5167C80-E545-4BF6-A3C1-1DDD8379CD77}" type="pres">
      <dgm:prSet presAssocID="{FDF4AD12-6863-43E9-8F84-F477A2CBDAE8}" presName="parentLin" presStyleCnt="0"/>
      <dgm:spPr/>
    </dgm:pt>
    <dgm:pt modelId="{9D70C344-D7E1-47CD-9C30-CE8B8EF75667}" type="pres">
      <dgm:prSet presAssocID="{FDF4AD12-6863-43E9-8F84-F477A2CBDAE8}" presName="parentLeftMargin" presStyleLbl="node1" presStyleIdx="1" presStyleCnt="3"/>
      <dgm:spPr/>
      <dgm:t>
        <a:bodyPr/>
        <a:lstStyle/>
        <a:p>
          <a:endParaRPr lang="es-MX"/>
        </a:p>
      </dgm:t>
    </dgm:pt>
    <dgm:pt modelId="{BB5DB940-1AE6-40F4-BA97-E4C3FA7AA457}" type="pres">
      <dgm:prSet presAssocID="{FDF4AD12-6863-43E9-8F84-F477A2CBDAE8}" presName="parentText" presStyleLbl="node1" presStyleIdx="2" presStyleCnt="3">
        <dgm:presLayoutVars>
          <dgm:chMax val="0"/>
          <dgm:bulletEnabled val="1"/>
        </dgm:presLayoutVars>
      </dgm:prSet>
      <dgm:spPr/>
      <dgm:t>
        <a:bodyPr/>
        <a:lstStyle/>
        <a:p>
          <a:endParaRPr lang="es-MX"/>
        </a:p>
      </dgm:t>
    </dgm:pt>
    <dgm:pt modelId="{02D2EBE5-F966-4724-B3BF-57BFB85764EA}" type="pres">
      <dgm:prSet presAssocID="{FDF4AD12-6863-43E9-8F84-F477A2CBDAE8}" presName="negativeSpace" presStyleCnt="0"/>
      <dgm:spPr/>
    </dgm:pt>
    <dgm:pt modelId="{3131158D-47AF-427F-803A-7990E2D775DC}" type="pres">
      <dgm:prSet presAssocID="{FDF4AD12-6863-43E9-8F84-F477A2CBDAE8}" presName="childText" presStyleLbl="conFgAcc1" presStyleIdx="2" presStyleCnt="3">
        <dgm:presLayoutVars>
          <dgm:bulletEnabled val="1"/>
        </dgm:presLayoutVars>
      </dgm:prSet>
      <dgm:spPr/>
    </dgm:pt>
  </dgm:ptLst>
  <dgm:cxnLst>
    <dgm:cxn modelId="{41BA4D97-C83E-49F6-8F11-27C0A56AFD9F}" srcId="{E296A32C-C667-4E34-B71A-0D25442ECBE9}" destId="{9B1D7D89-7969-4D42-883F-9D78511092B5}" srcOrd="0" destOrd="0" parTransId="{C631A884-1BDF-4452-A75C-080B01E2BDC5}" sibTransId="{D5C9D044-F93F-4E6F-BBA0-0E53DF5FFAA3}"/>
    <dgm:cxn modelId="{1BDB4E3E-6AA3-4AD5-A539-FC47BA58FF2A}" type="presOf" srcId="{FDF4AD12-6863-43E9-8F84-F477A2CBDAE8}" destId="{BB5DB940-1AE6-40F4-BA97-E4C3FA7AA457}" srcOrd="1" destOrd="0" presId="urn:microsoft.com/office/officeart/2005/8/layout/list1"/>
    <dgm:cxn modelId="{50A8CC7F-18AA-4AC1-9B4E-CE35104AC991}" type="presOf" srcId="{09401EB4-2344-4AED-830A-B9DA9FEB4FD5}" destId="{796428C5-AC16-4201-8946-DADFE17F6B5D}" srcOrd="0" destOrd="0" presId="urn:microsoft.com/office/officeart/2005/8/layout/list1"/>
    <dgm:cxn modelId="{FD390913-C5FB-438E-A57E-C5489A338730}" type="presOf" srcId="{FDF4AD12-6863-43E9-8F84-F477A2CBDAE8}" destId="{9D70C344-D7E1-47CD-9C30-CE8B8EF75667}" srcOrd="0" destOrd="0" presId="urn:microsoft.com/office/officeart/2005/8/layout/list1"/>
    <dgm:cxn modelId="{D59035B7-4592-49BC-9702-8CE3EF0CDBFB}" srcId="{E296A32C-C667-4E34-B71A-0D25442ECBE9}" destId="{09401EB4-2344-4AED-830A-B9DA9FEB4FD5}" srcOrd="1" destOrd="0" parTransId="{D9DC43B2-53F1-4B1F-897B-0D03DDDED845}" sibTransId="{DD587FCC-11DC-4504-AD05-5E9CB3E235E1}"/>
    <dgm:cxn modelId="{6D483B7C-9CD5-43B7-BA22-18F89C65B870}" type="presOf" srcId="{09401EB4-2344-4AED-830A-B9DA9FEB4FD5}" destId="{179D0333-7210-4391-AFB3-A8655F5B9ADA}" srcOrd="1" destOrd="0" presId="urn:microsoft.com/office/officeart/2005/8/layout/list1"/>
    <dgm:cxn modelId="{FC7931C6-1211-4077-BFCF-EBDAEEB964AE}" type="presOf" srcId="{9B1D7D89-7969-4D42-883F-9D78511092B5}" destId="{84EA4138-F664-4F0B-8145-AD9414BF256C}" srcOrd="0" destOrd="0" presId="urn:microsoft.com/office/officeart/2005/8/layout/list1"/>
    <dgm:cxn modelId="{53A9D361-BF3C-4F43-B0C6-0FD7EF266AB9}" type="presOf" srcId="{E296A32C-C667-4E34-B71A-0D25442ECBE9}" destId="{EA9887B6-4DBF-4561-A06C-E5F467EDFF34}" srcOrd="0" destOrd="0" presId="urn:microsoft.com/office/officeart/2005/8/layout/list1"/>
    <dgm:cxn modelId="{3BACE94B-B6BD-4E94-A4B9-6B0BE7A93746}" srcId="{E296A32C-C667-4E34-B71A-0D25442ECBE9}" destId="{FDF4AD12-6863-43E9-8F84-F477A2CBDAE8}" srcOrd="2" destOrd="0" parTransId="{A43F03A1-9773-405C-9058-667A5C6F25B8}" sibTransId="{978BEEAA-829D-48C7-9B55-2980DD2C4A2C}"/>
    <dgm:cxn modelId="{A6290A6B-6DBF-48ED-A72E-565E4C4394F2}" type="presOf" srcId="{9B1D7D89-7969-4D42-883F-9D78511092B5}" destId="{47A0237A-DE0F-4DDD-BBE5-B0D63E60F632}" srcOrd="1" destOrd="0" presId="urn:microsoft.com/office/officeart/2005/8/layout/list1"/>
    <dgm:cxn modelId="{12258710-B69C-44AD-807B-BFE536A93466}" type="presParOf" srcId="{EA9887B6-4DBF-4561-A06C-E5F467EDFF34}" destId="{5DD5906B-4CFF-4717-B191-C6B1979E7943}" srcOrd="0" destOrd="0" presId="urn:microsoft.com/office/officeart/2005/8/layout/list1"/>
    <dgm:cxn modelId="{FB6A6EE6-5010-441C-86EB-2BF14CEAD8BF}" type="presParOf" srcId="{5DD5906B-4CFF-4717-B191-C6B1979E7943}" destId="{84EA4138-F664-4F0B-8145-AD9414BF256C}" srcOrd="0" destOrd="0" presId="urn:microsoft.com/office/officeart/2005/8/layout/list1"/>
    <dgm:cxn modelId="{CD03FBE5-AAC1-48BB-9C70-A610B78F6346}" type="presParOf" srcId="{5DD5906B-4CFF-4717-B191-C6B1979E7943}" destId="{47A0237A-DE0F-4DDD-BBE5-B0D63E60F632}" srcOrd="1" destOrd="0" presId="urn:microsoft.com/office/officeart/2005/8/layout/list1"/>
    <dgm:cxn modelId="{739CA42D-C7A6-4A33-85C0-47EC611CCC3A}" type="presParOf" srcId="{EA9887B6-4DBF-4561-A06C-E5F467EDFF34}" destId="{7A74921F-F8F2-498D-8CD8-E488626D565D}" srcOrd="1" destOrd="0" presId="urn:microsoft.com/office/officeart/2005/8/layout/list1"/>
    <dgm:cxn modelId="{1B2AFA27-68D3-4ADC-A149-36212160D2F8}" type="presParOf" srcId="{EA9887B6-4DBF-4561-A06C-E5F467EDFF34}" destId="{9228F912-215C-4D18-A4AC-1920F8941770}" srcOrd="2" destOrd="0" presId="urn:microsoft.com/office/officeart/2005/8/layout/list1"/>
    <dgm:cxn modelId="{E65453C0-A51F-46BE-AF42-8F8022201D3E}" type="presParOf" srcId="{EA9887B6-4DBF-4561-A06C-E5F467EDFF34}" destId="{446F9F27-C2DA-4EDF-A10C-A9B4E788100A}" srcOrd="3" destOrd="0" presId="urn:microsoft.com/office/officeart/2005/8/layout/list1"/>
    <dgm:cxn modelId="{998EDE9C-1E53-4543-8841-3FC7B5BBEC62}" type="presParOf" srcId="{EA9887B6-4DBF-4561-A06C-E5F467EDFF34}" destId="{26F9ADFF-B9E0-4F0E-AA58-ADC434AC26FB}" srcOrd="4" destOrd="0" presId="urn:microsoft.com/office/officeart/2005/8/layout/list1"/>
    <dgm:cxn modelId="{0621887A-0366-48EC-8BA7-EAB45BB275C8}" type="presParOf" srcId="{26F9ADFF-B9E0-4F0E-AA58-ADC434AC26FB}" destId="{796428C5-AC16-4201-8946-DADFE17F6B5D}" srcOrd="0" destOrd="0" presId="urn:microsoft.com/office/officeart/2005/8/layout/list1"/>
    <dgm:cxn modelId="{D94D0349-B9F5-4F30-B91F-50B5B57587B3}" type="presParOf" srcId="{26F9ADFF-B9E0-4F0E-AA58-ADC434AC26FB}" destId="{179D0333-7210-4391-AFB3-A8655F5B9ADA}" srcOrd="1" destOrd="0" presId="urn:microsoft.com/office/officeart/2005/8/layout/list1"/>
    <dgm:cxn modelId="{0B3CFE10-3B82-43DC-BE22-F3C463028102}" type="presParOf" srcId="{EA9887B6-4DBF-4561-A06C-E5F467EDFF34}" destId="{95BF727F-9FDE-4D35-9DCA-910DD5A05EBD}" srcOrd="5" destOrd="0" presId="urn:microsoft.com/office/officeart/2005/8/layout/list1"/>
    <dgm:cxn modelId="{5E9640B3-4E84-49A6-A499-CACAD1F36304}" type="presParOf" srcId="{EA9887B6-4DBF-4561-A06C-E5F467EDFF34}" destId="{6CCC3D2D-7370-4F7A-A00C-CD836E395082}" srcOrd="6" destOrd="0" presId="urn:microsoft.com/office/officeart/2005/8/layout/list1"/>
    <dgm:cxn modelId="{819EEE17-71AB-46F9-850D-3BBCA6E6757A}" type="presParOf" srcId="{EA9887B6-4DBF-4561-A06C-E5F467EDFF34}" destId="{6BB03AD4-5FAB-448E-9C3C-C587D2A4FBF3}" srcOrd="7" destOrd="0" presId="urn:microsoft.com/office/officeart/2005/8/layout/list1"/>
    <dgm:cxn modelId="{4581E4A5-7D86-4D09-BA61-B7E35951DD9F}" type="presParOf" srcId="{EA9887B6-4DBF-4561-A06C-E5F467EDFF34}" destId="{B5167C80-E545-4BF6-A3C1-1DDD8379CD77}" srcOrd="8" destOrd="0" presId="urn:microsoft.com/office/officeart/2005/8/layout/list1"/>
    <dgm:cxn modelId="{76C2E041-8068-4C42-B9ED-AE3D1427E586}" type="presParOf" srcId="{B5167C80-E545-4BF6-A3C1-1DDD8379CD77}" destId="{9D70C344-D7E1-47CD-9C30-CE8B8EF75667}" srcOrd="0" destOrd="0" presId="urn:microsoft.com/office/officeart/2005/8/layout/list1"/>
    <dgm:cxn modelId="{98B06A80-7B66-4C0B-9612-80E2753729E7}" type="presParOf" srcId="{B5167C80-E545-4BF6-A3C1-1DDD8379CD77}" destId="{BB5DB940-1AE6-40F4-BA97-E4C3FA7AA457}" srcOrd="1" destOrd="0" presId="urn:microsoft.com/office/officeart/2005/8/layout/list1"/>
    <dgm:cxn modelId="{12409C2D-ABBD-4AB9-8716-73755CE3DADC}" type="presParOf" srcId="{EA9887B6-4DBF-4561-A06C-E5F467EDFF34}" destId="{02D2EBE5-F966-4724-B3BF-57BFB85764EA}" srcOrd="9" destOrd="0" presId="urn:microsoft.com/office/officeart/2005/8/layout/list1"/>
    <dgm:cxn modelId="{82B06F2F-D0A2-4F57-B8EB-5F72D85B4A54}" type="presParOf" srcId="{EA9887B6-4DBF-4561-A06C-E5F467EDFF34}" destId="{3131158D-47AF-427F-803A-7990E2D775D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7C44F-BFBF-4E95-BD71-C008780AE8FA}" type="doc">
      <dgm:prSet loTypeId="urn:microsoft.com/office/officeart/2005/8/layout/target3" loCatId="relationship" qsTypeId="urn:microsoft.com/office/officeart/2005/8/quickstyle/simple4" qsCatId="simple" csTypeId="urn:microsoft.com/office/officeart/2005/8/colors/accent3_2" csCatId="accent3" phldr="1"/>
      <dgm:spPr/>
      <dgm:t>
        <a:bodyPr/>
        <a:lstStyle/>
        <a:p>
          <a:endParaRPr lang="es-MX"/>
        </a:p>
      </dgm:t>
    </dgm:pt>
    <dgm:pt modelId="{8E4DFEA4-CEBB-4E7B-BD23-7F994BD44AA6}">
      <dgm:prSet/>
      <dgm:spPr/>
      <dgm:t>
        <a:bodyPr/>
        <a:lstStyle/>
        <a:p>
          <a:pPr rtl="0"/>
          <a:r>
            <a:rPr lang="es-MX" smtClean="0"/>
            <a:t>Aunque el concepto de rentabilidad es claro, la medición de su coeficiente se presta a ambigüedades derivadas de la distinta manera de definir el capital y las utilidades. </a:t>
          </a:r>
          <a:endParaRPr lang="es-MX"/>
        </a:p>
      </dgm:t>
    </dgm:pt>
    <dgm:pt modelId="{52E752B5-53DE-4B3C-823A-1E603B3CAB35}" type="parTrans" cxnId="{865230CC-9940-4E99-AC3F-40071BD09C00}">
      <dgm:prSet/>
      <dgm:spPr/>
      <dgm:t>
        <a:bodyPr/>
        <a:lstStyle/>
        <a:p>
          <a:endParaRPr lang="es-MX"/>
        </a:p>
      </dgm:t>
    </dgm:pt>
    <dgm:pt modelId="{BCD7E976-8962-4615-8677-F54CA98CAF8D}" type="sibTrans" cxnId="{865230CC-9940-4E99-AC3F-40071BD09C00}">
      <dgm:prSet/>
      <dgm:spPr/>
      <dgm:t>
        <a:bodyPr/>
        <a:lstStyle/>
        <a:p>
          <a:endParaRPr lang="es-MX"/>
        </a:p>
      </dgm:t>
    </dgm:pt>
    <dgm:pt modelId="{94644DB1-E964-45B1-B8DE-D7CC1F387E09}">
      <dgm:prSet/>
      <dgm:spPr/>
      <dgm:t>
        <a:bodyPr/>
        <a:lstStyle/>
        <a:p>
          <a:pPr rtl="0"/>
          <a:r>
            <a:rPr lang="es-MX" smtClean="0"/>
            <a:t>Así, en cuanto a capital puede distinguirse, por su parte, entre capital fijo y circulante y, por otra, entre capital propio y créditos de diverso tipo.</a:t>
          </a:r>
          <a:endParaRPr lang="es-MX"/>
        </a:p>
      </dgm:t>
    </dgm:pt>
    <dgm:pt modelId="{8E3372C8-33B6-48E9-8EF9-E111D09249F3}" type="parTrans" cxnId="{1EEADB22-438A-464F-B1D1-EADA4E023C4D}">
      <dgm:prSet/>
      <dgm:spPr/>
      <dgm:t>
        <a:bodyPr/>
        <a:lstStyle/>
        <a:p>
          <a:endParaRPr lang="es-MX"/>
        </a:p>
      </dgm:t>
    </dgm:pt>
    <dgm:pt modelId="{1AD30311-9451-46E8-884D-EDBDFAD59BC8}" type="sibTrans" cxnId="{1EEADB22-438A-464F-B1D1-EADA4E023C4D}">
      <dgm:prSet/>
      <dgm:spPr/>
      <dgm:t>
        <a:bodyPr/>
        <a:lstStyle/>
        <a:p>
          <a:endParaRPr lang="es-MX"/>
        </a:p>
      </dgm:t>
    </dgm:pt>
    <mc:AlternateContent xmlns:mc="http://schemas.openxmlformats.org/markup-compatibility/2006" xmlns:a14="http://schemas.microsoft.com/office/drawing/2010/main">
      <mc:Choice Requires="a14">
        <dgm:pt modelId="{4119CC33-1CF6-4137-97D8-9571EC49F656}">
          <dgm:prSet custT="1"/>
          <dgm:spPr/>
          <dgm:t>
            <a:bodyPr/>
            <a:lstStyle/>
            <a:p>
              <a:pPr rtl="0"/>
              <a14:m>
                <m:oMathPara xmlns:m="http://schemas.openxmlformats.org/officeDocument/2006/math">
                  <m:oMathParaPr>
                    <m:jc m:val="center"/>
                  </m:oMathParaPr>
                  <m:oMath xmlns:m="http://schemas.openxmlformats.org/officeDocument/2006/math">
                    <m:r>
                      <a:rPr lang="es-MX" sz="3200" b="1" i="1" smtClean="0">
                        <a:latin typeface="Cambria Math"/>
                      </a:rPr>
                      <m:t>𝑫𝑬</m:t>
                    </m:r>
                    <m:r>
                      <a:rPr lang="es-MX" sz="3200" b="1" i="1" smtClean="0">
                        <a:latin typeface="Cambria Math"/>
                      </a:rPr>
                      <m:t> </m:t>
                    </m:r>
                    <m:r>
                      <a:rPr lang="es-MX" sz="3200" b="1" i="1" smtClean="0">
                        <a:latin typeface="Cambria Math"/>
                      </a:rPr>
                      <m:t>𝒆</m:t>
                    </m:r>
                    <m:r>
                      <a:rPr lang="es-MX" sz="3200" b="1" i="1" smtClean="0">
                        <a:latin typeface="Cambria Math"/>
                      </a:rPr>
                      <m:t> </m:t>
                    </m:r>
                    <m:r>
                      <a:rPr lang="es-MX" sz="3200" b="1" i="1" smtClean="0">
                        <a:latin typeface="Cambria Math"/>
                      </a:rPr>
                      <m:t>𝒊</m:t>
                    </m:r>
                    <m:r>
                      <a:rPr lang="es-MX" sz="3200" b="1" i="1" smtClean="0">
                        <a:latin typeface="Cambria Math"/>
                      </a:rPr>
                      <m:t>=(%)</m:t>
                    </m:r>
                  </m:oMath>
                </m:oMathPara>
              </a14:m>
              <a:endParaRPr lang="es-MX" sz="3200" b="1" dirty="0"/>
            </a:p>
          </dgm:t>
        </dgm:pt>
      </mc:Choice>
      <mc:Fallback xmlns="">
        <dgm:pt modelId="{4119CC33-1CF6-4137-97D8-9571EC49F656}">
          <dgm:prSet custT="1"/>
          <dgm:spPr/>
          <dgm:t>
            <a:bodyPr/>
            <a:lstStyle/>
            <a:p>
              <a:pPr rtl="0"/>
              <a:r>
                <a:rPr lang="es-MX" sz="3200" b="1" i="0" smtClean="0"/>
                <a:t>𝑫𝑬 𝒆 𝒊=(%)</a:t>
              </a:r>
              <a:endParaRPr lang="es-MX" sz="3200" b="1"/>
            </a:p>
          </dgm:t>
        </dgm:pt>
      </mc:Fallback>
    </mc:AlternateContent>
    <dgm:pt modelId="{33FD285B-60E2-4239-9CB8-CE95938316DF}" type="parTrans" cxnId="{1205FE11-F914-4C70-9848-9111BE59F2A7}">
      <dgm:prSet/>
      <dgm:spPr/>
      <dgm:t>
        <a:bodyPr/>
        <a:lstStyle/>
        <a:p>
          <a:endParaRPr lang="es-MX"/>
        </a:p>
      </dgm:t>
    </dgm:pt>
    <dgm:pt modelId="{B14D0731-F775-4075-A4D8-24D66BB15C48}" type="sibTrans" cxnId="{1205FE11-F914-4C70-9848-9111BE59F2A7}">
      <dgm:prSet/>
      <dgm:spPr/>
      <dgm:t>
        <a:bodyPr/>
        <a:lstStyle/>
        <a:p>
          <a:endParaRPr lang="es-MX"/>
        </a:p>
      </dgm:t>
    </dgm:pt>
    <dgm:pt modelId="{E9686B65-0B15-492B-82E8-0E367A4165BE}" type="pres">
      <dgm:prSet presAssocID="{E667C44F-BFBF-4E95-BD71-C008780AE8FA}" presName="Name0" presStyleCnt="0">
        <dgm:presLayoutVars>
          <dgm:chMax val="7"/>
          <dgm:dir/>
          <dgm:animLvl val="lvl"/>
          <dgm:resizeHandles val="exact"/>
        </dgm:presLayoutVars>
      </dgm:prSet>
      <dgm:spPr/>
      <dgm:t>
        <a:bodyPr/>
        <a:lstStyle/>
        <a:p>
          <a:endParaRPr lang="es-MX"/>
        </a:p>
      </dgm:t>
    </dgm:pt>
    <dgm:pt modelId="{07ECDB9F-E194-418D-B7F5-9196719E69DC}" type="pres">
      <dgm:prSet presAssocID="{8E4DFEA4-CEBB-4E7B-BD23-7F994BD44AA6}" presName="circle1" presStyleLbl="node1" presStyleIdx="0" presStyleCnt="3"/>
      <dgm:spPr/>
    </dgm:pt>
    <dgm:pt modelId="{5FE19B21-A8E0-47A1-87D1-1190A4A18851}" type="pres">
      <dgm:prSet presAssocID="{8E4DFEA4-CEBB-4E7B-BD23-7F994BD44AA6}" presName="space" presStyleCnt="0"/>
      <dgm:spPr/>
    </dgm:pt>
    <dgm:pt modelId="{CED9F012-3CE1-47CB-88C5-52751D73C819}" type="pres">
      <dgm:prSet presAssocID="{8E4DFEA4-CEBB-4E7B-BD23-7F994BD44AA6}" presName="rect1" presStyleLbl="alignAcc1" presStyleIdx="0" presStyleCnt="3"/>
      <dgm:spPr/>
      <dgm:t>
        <a:bodyPr/>
        <a:lstStyle/>
        <a:p>
          <a:endParaRPr lang="es-MX"/>
        </a:p>
      </dgm:t>
    </dgm:pt>
    <dgm:pt modelId="{DC839FC0-81A3-4074-B97F-67565095F006}" type="pres">
      <dgm:prSet presAssocID="{94644DB1-E964-45B1-B8DE-D7CC1F387E09}" presName="vertSpace2" presStyleLbl="node1" presStyleIdx="0" presStyleCnt="3"/>
      <dgm:spPr/>
    </dgm:pt>
    <dgm:pt modelId="{6944E034-59F3-4749-A8DF-3F0A3C4E3C7B}" type="pres">
      <dgm:prSet presAssocID="{94644DB1-E964-45B1-B8DE-D7CC1F387E09}" presName="circle2" presStyleLbl="node1" presStyleIdx="1" presStyleCnt="3"/>
      <dgm:spPr/>
    </dgm:pt>
    <dgm:pt modelId="{F1C3659A-BC91-4FD3-9E9E-083ECDDE0B5F}" type="pres">
      <dgm:prSet presAssocID="{94644DB1-E964-45B1-B8DE-D7CC1F387E09}" presName="rect2" presStyleLbl="alignAcc1" presStyleIdx="1" presStyleCnt="3"/>
      <dgm:spPr/>
      <dgm:t>
        <a:bodyPr/>
        <a:lstStyle/>
        <a:p>
          <a:endParaRPr lang="es-MX"/>
        </a:p>
      </dgm:t>
    </dgm:pt>
    <dgm:pt modelId="{994B0236-3BD6-43CD-9398-4DF80513E9B4}" type="pres">
      <dgm:prSet presAssocID="{4119CC33-1CF6-4137-97D8-9571EC49F656}" presName="vertSpace3" presStyleLbl="node1" presStyleIdx="1" presStyleCnt="3"/>
      <dgm:spPr/>
    </dgm:pt>
    <dgm:pt modelId="{AB3F64B4-3575-4237-AD15-CED6B22F7D5B}" type="pres">
      <dgm:prSet presAssocID="{4119CC33-1CF6-4137-97D8-9571EC49F656}" presName="circle3" presStyleLbl="node1" presStyleIdx="2" presStyleCnt="3"/>
      <dgm:spPr/>
    </dgm:pt>
    <dgm:pt modelId="{7CEA317D-2223-423B-B382-6EC737C141C9}" type="pres">
      <dgm:prSet presAssocID="{4119CC33-1CF6-4137-97D8-9571EC49F656}" presName="rect3" presStyleLbl="alignAcc1" presStyleIdx="2" presStyleCnt="3"/>
      <dgm:spPr/>
      <dgm:t>
        <a:bodyPr/>
        <a:lstStyle/>
        <a:p>
          <a:endParaRPr lang="es-MX"/>
        </a:p>
      </dgm:t>
    </dgm:pt>
    <dgm:pt modelId="{194E0997-2A3A-4E93-893F-F1A92CA2004B}" type="pres">
      <dgm:prSet presAssocID="{8E4DFEA4-CEBB-4E7B-BD23-7F994BD44AA6}" presName="rect1ParTxNoCh" presStyleLbl="alignAcc1" presStyleIdx="2" presStyleCnt="3">
        <dgm:presLayoutVars>
          <dgm:chMax val="1"/>
          <dgm:bulletEnabled val="1"/>
        </dgm:presLayoutVars>
      </dgm:prSet>
      <dgm:spPr/>
      <dgm:t>
        <a:bodyPr/>
        <a:lstStyle/>
        <a:p>
          <a:endParaRPr lang="es-MX"/>
        </a:p>
      </dgm:t>
    </dgm:pt>
    <dgm:pt modelId="{67511255-3641-4978-9C70-3683A3B9BD31}" type="pres">
      <dgm:prSet presAssocID="{94644DB1-E964-45B1-B8DE-D7CC1F387E09}" presName="rect2ParTxNoCh" presStyleLbl="alignAcc1" presStyleIdx="2" presStyleCnt="3">
        <dgm:presLayoutVars>
          <dgm:chMax val="1"/>
          <dgm:bulletEnabled val="1"/>
        </dgm:presLayoutVars>
      </dgm:prSet>
      <dgm:spPr/>
      <dgm:t>
        <a:bodyPr/>
        <a:lstStyle/>
        <a:p>
          <a:endParaRPr lang="es-MX"/>
        </a:p>
      </dgm:t>
    </dgm:pt>
    <dgm:pt modelId="{3E0E9329-F6DB-46ED-9083-E3B90A7917EA}" type="pres">
      <dgm:prSet presAssocID="{4119CC33-1CF6-4137-97D8-9571EC49F656}" presName="rect3ParTxNoCh" presStyleLbl="alignAcc1" presStyleIdx="2" presStyleCnt="3">
        <dgm:presLayoutVars>
          <dgm:chMax val="1"/>
          <dgm:bulletEnabled val="1"/>
        </dgm:presLayoutVars>
      </dgm:prSet>
      <dgm:spPr/>
      <dgm:t>
        <a:bodyPr/>
        <a:lstStyle/>
        <a:p>
          <a:endParaRPr lang="es-MX"/>
        </a:p>
      </dgm:t>
    </dgm:pt>
  </dgm:ptLst>
  <dgm:cxnLst>
    <dgm:cxn modelId="{CE6F5705-4237-4C3D-8962-963B842D50EB}" type="presOf" srcId="{94644DB1-E964-45B1-B8DE-D7CC1F387E09}" destId="{67511255-3641-4978-9C70-3683A3B9BD31}" srcOrd="1" destOrd="0" presId="urn:microsoft.com/office/officeart/2005/8/layout/target3"/>
    <dgm:cxn modelId="{4556BC73-25F9-4663-9346-C72D3BDD82BB}" type="presOf" srcId="{4119CC33-1CF6-4137-97D8-9571EC49F656}" destId="{3E0E9329-F6DB-46ED-9083-E3B90A7917EA}" srcOrd="1" destOrd="0" presId="urn:microsoft.com/office/officeart/2005/8/layout/target3"/>
    <dgm:cxn modelId="{F6666FC8-5B7E-4C14-B606-2481187545C3}" type="presOf" srcId="{8E4DFEA4-CEBB-4E7B-BD23-7F994BD44AA6}" destId="{CED9F012-3CE1-47CB-88C5-52751D73C819}" srcOrd="0" destOrd="0" presId="urn:microsoft.com/office/officeart/2005/8/layout/target3"/>
    <dgm:cxn modelId="{865230CC-9940-4E99-AC3F-40071BD09C00}" srcId="{E667C44F-BFBF-4E95-BD71-C008780AE8FA}" destId="{8E4DFEA4-CEBB-4E7B-BD23-7F994BD44AA6}" srcOrd="0" destOrd="0" parTransId="{52E752B5-53DE-4B3C-823A-1E603B3CAB35}" sibTransId="{BCD7E976-8962-4615-8677-F54CA98CAF8D}"/>
    <dgm:cxn modelId="{2AF9B412-4B6C-4B02-88BC-EB069505F2F4}" type="presOf" srcId="{8E4DFEA4-CEBB-4E7B-BD23-7F994BD44AA6}" destId="{194E0997-2A3A-4E93-893F-F1A92CA2004B}" srcOrd="1" destOrd="0" presId="urn:microsoft.com/office/officeart/2005/8/layout/target3"/>
    <dgm:cxn modelId="{A1ECA838-EED1-4A28-91D4-2DC626D3B947}" type="presOf" srcId="{E667C44F-BFBF-4E95-BD71-C008780AE8FA}" destId="{E9686B65-0B15-492B-82E8-0E367A4165BE}" srcOrd="0" destOrd="0" presId="urn:microsoft.com/office/officeart/2005/8/layout/target3"/>
    <dgm:cxn modelId="{2C1964B0-2616-406A-9731-7977BA5A5988}" type="presOf" srcId="{4119CC33-1CF6-4137-97D8-9571EC49F656}" destId="{7CEA317D-2223-423B-B382-6EC737C141C9}" srcOrd="0" destOrd="0" presId="urn:microsoft.com/office/officeart/2005/8/layout/target3"/>
    <dgm:cxn modelId="{1205FE11-F914-4C70-9848-9111BE59F2A7}" srcId="{E667C44F-BFBF-4E95-BD71-C008780AE8FA}" destId="{4119CC33-1CF6-4137-97D8-9571EC49F656}" srcOrd="2" destOrd="0" parTransId="{33FD285B-60E2-4239-9CB8-CE95938316DF}" sibTransId="{B14D0731-F775-4075-A4D8-24D66BB15C48}"/>
    <dgm:cxn modelId="{419BBE8C-B21E-4F58-ADF7-3CDE3FA602BF}" type="presOf" srcId="{94644DB1-E964-45B1-B8DE-D7CC1F387E09}" destId="{F1C3659A-BC91-4FD3-9E9E-083ECDDE0B5F}" srcOrd="0" destOrd="0" presId="urn:microsoft.com/office/officeart/2005/8/layout/target3"/>
    <dgm:cxn modelId="{1EEADB22-438A-464F-B1D1-EADA4E023C4D}" srcId="{E667C44F-BFBF-4E95-BD71-C008780AE8FA}" destId="{94644DB1-E964-45B1-B8DE-D7CC1F387E09}" srcOrd="1" destOrd="0" parTransId="{8E3372C8-33B6-48E9-8EF9-E111D09249F3}" sibTransId="{1AD30311-9451-46E8-884D-EDBDFAD59BC8}"/>
    <dgm:cxn modelId="{B52D1153-DF4F-4473-B471-8639CB5543FB}" type="presParOf" srcId="{E9686B65-0B15-492B-82E8-0E367A4165BE}" destId="{07ECDB9F-E194-418D-B7F5-9196719E69DC}" srcOrd="0" destOrd="0" presId="urn:microsoft.com/office/officeart/2005/8/layout/target3"/>
    <dgm:cxn modelId="{A6B3B14C-CCBD-423E-95F8-4A1C150B5BF9}" type="presParOf" srcId="{E9686B65-0B15-492B-82E8-0E367A4165BE}" destId="{5FE19B21-A8E0-47A1-87D1-1190A4A18851}" srcOrd="1" destOrd="0" presId="urn:microsoft.com/office/officeart/2005/8/layout/target3"/>
    <dgm:cxn modelId="{B86BE478-E844-44E4-9058-97FAC9E2847A}" type="presParOf" srcId="{E9686B65-0B15-492B-82E8-0E367A4165BE}" destId="{CED9F012-3CE1-47CB-88C5-52751D73C819}" srcOrd="2" destOrd="0" presId="urn:microsoft.com/office/officeart/2005/8/layout/target3"/>
    <dgm:cxn modelId="{9388B7EE-6578-4C52-A391-5F2D67371A43}" type="presParOf" srcId="{E9686B65-0B15-492B-82E8-0E367A4165BE}" destId="{DC839FC0-81A3-4074-B97F-67565095F006}" srcOrd="3" destOrd="0" presId="urn:microsoft.com/office/officeart/2005/8/layout/target3"/>
    <dgm:cxn modelId="{02D814D3-50AF-46C4-965D-643992C5D30E}" type="presParOf" srcId="{E9686B65-0B15-492B-82E8-0E367A4165BE}" destId="{6944E034-59F3-4749-A8DF-3F0A3C4E3C7B}" srcOrd="4" destOrd="0" presId="urn:microsoft.com/office/officeart/2005/8/layout/target3"/>
    <dgm:cxn modelId="{EA1FD64D-9691-4E3E-8504-24241611781A}" type="presParOf" srcId="{E9686B65-0B15-492B-82E8-0E367A4165BE}" destId="{F1C3659A-BC91-4FD3-9E9E-083ECDDE0B5F}" srcOrd="5" destOrd="0" presId="urn:microsoft.com/office/officeart/2005/8/layout/target3"/>
    <dgm:cxn modelId="{5B4C1E08-FC54-4ADD-84C5-DFB98232A96F}" type="presParOf" srcId="{E9686B65-0B15-492B-82E8-0E367A4165BE}" destId="{994B0236-3BD6-43CD-9398-4DF80513E9B4}" srcOrd="6" destOrd="0" presId="urn:microsoft.com/office/officeart/2005/8/layout/target3"/>
    <dgm:cxn modelId="{50635A38-3BE5-43D8-B51D-BC2FDC989F57}" type="presParOf" srcId="{E9686B65-0B15-492B-82E8-0E367A4165BE}" destId="{AB3F64B4-3575-4237-AD15-CED6B22F7D5B}" srcOrd="7" destOrd="0" presId="urn:microsoft.com/office/officeart/2005/8/layout/target3"/>
    <dgm:cxn modelId="{FC26C8AC-70A3-4B83-A015-F20F7E694AE8}" type="presParOf" srcId="{E9686B65-0B15-492B-82E8-0E367A4165BE}" destId="{7CEA317D-2223-423B-B382-6EC737C141C9}" srcOrd="8" destOrd="0" presId="urn:microsoft.com/office/officeart/2005/8/layout/target3"/>
    <dgm:cxn modelId="{1BB770A6-FF57-4DB7-A5E0-B534F7B70D3A}" type="presParOf" srcId="{E9686B65-0B15-492B-82E8-0E367A4165BE}" destId="{194E0997-2A3A-4E93-893F-F1A92CA2004B}" srcOrd="9" destOrd="0" presId="urn:microsoft.com/office/officeart/2005/8/layout/target3"/>
    <dgm:cxn modelId="{0440BFD9-6AC4-4A22-AF40-E9A486D8D8E8}" type="presParOf" srcId="{E9686B65-0B15-492B-82E8-0E367A4165BE}" destId="{67511255-3641-4978-9C70-3683A3B9BD31}" srcOrd="10" destOrd="0" presId="urn:microsoft.com/office/officeart/2005/8/layout/target3"/>
    <dgm:cxn modelId="{01FED6D7-4A10-497B-9BB8-757CD0630FBD}" type="presParOf" srcId="{E9686B65-0B15-492B-82E8-0E367A4165BE}" destId="{3E0E9329-F6DB-46ED-9083-E3B90A7917EA}"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0D4F69E-F5C0-44BA-A604-7ADA543ABF3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MX"/>
        </a:p>
      </dgm:t>
    </dgm:pt>
    <dgm:pt modelId="{5E78EA0C-AD0E-4394-9269-5D2982B87AF7}">
      <dgm:prSet phldrT="[Texto]" custT="1"/>
      <dgm:spPr/>
      <dgm:t>
        <a:bodyPr/>
        <a:lstStyle/>
        <a:p>
          <a:pPr algn="ctr"/>
          <a:r>
            <a:rPr lang="es-MX" sz="1600" dirty="0" smtClean="0">
              <a:solidFill>
                <a:schemeClr val="tx1"/>
              </a:solidFill>
            </a:rPr>
            <a:t>(i) La primera se calcula colocando el producto nacional o cualquiera de sus variantes, en el numerador y el acervo total renovable en el denominador. </a:t>
          </a:r>
          <a:endParaRPr lang="es-MX" sz="1600" dirty="0">
            <a:solidFill>
              <a:schemeClr val="tx1"/>
            </a:solidFill>
          </a:endParaRPr>
        </a:p>
      </dgm:t>
    </dgm:pt>
    <dgm:pt modelId="{52382EDF-47E8-4362-8FBD-01E3DE9BAB73}" type="parTrans" cxnId="{F83F100C-F118-4189-A97C-6977C50F68D9}">
      <dgm:prSet/>
      <dgm:spPr/>
      <dgm:t>
        <a:bodyPr/>
        <a:lstStyle/>
        <a:p>
          <a:pPr algn="ctr"/>
          <a:endParaRPr lang="es-MX" sz="2000">
            <a:solidFill>
              <a:schemeClr val="bg1"/>
            </a:solidFill>
          </a:endParaRPr>
        </a:p>
      </dgm:t>
    </dgm:pt>
    <dgm:pt modelId="{4DF1D3E0-6A0B-4794-B197-B5A08E76F663}" type="sibTrans" cxnId="{F83F100C-F118-4189-A97C-6977C50F68D9}">
      <dgm:prSet/>
      <dgm:spPr/>
      <dgm:t>
        <a:bodyPr/>
        <a:lstStyle/>
        <a:p>
          <a:pPr algn="ctr"/>
          <a:endParaRPr lang="es-MX" sz="2000">
            <a:solidFill>
              <a:schemeClr val="bg1"/>
            </a:solidFill>
          </a:endParaRPr>
        </a:p>
      </dgm:t>
    </dgm:pt>
    <dgm:pt modelId="{70DADE0E-8A7C-436B-BBB2-668030936D1A}">
      <dgm:prSet phldrT="[Texto]" custT="1"/>
      <dgm:spPr/>
      <dgm:t>
        <a:bodyPr/>
        <a:lstStyle/>
        <a:p>
          <a:pPr algn="ctr"/>
          <a:r>
            <a:rPr lang="es-MX" sz="1600" dirty="0" smtClean="0">
              <a:solidFill>
                <a:schemeClr val="tx1"/>
              </a:solidFill>
            </a:rPr>
            <a:t>(ii) La segunda, se calcula usando los incrementos de dichas magnitudes durante el mismo período.</a:t>
          </a:r>
        </a:p>
        <a:p>
          <a:pPr algn="ctr"/>
          <a:endParaRPr lang="es-MX" sz="1600" dirty="0">
            <a:solidFill>
              <a:schemeClr val="tx1"/>
            </a:solidFill>
          </a:endParaRPr>
        </a:p>
      </dgm:t>
    </dgm:pt>
    <dgm:pt modelId="{64F9420D-4468-45A4-8CA4-87D8E1295C81}" type="parTrans" cxnId="{E5FADD42-8129-41F9-B5CF-2543A78224A5}">
      <dgm:prSet/>
      <dgm:spPr/>
      <dgm:t>
        <a:bodyPr/>
        <a:lstStyle/>
        <a:p>
          <a:pPr algn="ctr"/>
          <a:endParaRPr lang="es-MX" sz="2000">
            <a:solidFill>
              <a:schemeClr val="bg1"/>
            </a:solidFill>
          </a:endParaRPr>
        </a:p>
      </dgm:t>
    </dgm:pt>
    <dgm:pt modelId="{A7FCF99E-398B-4ABD-96D8-37A5F0EFFF82}" type="sibTrans" cxnId="{E5FADD42-8129-41F9-B5CF-2543A78224A5}">
      <dgm:prSet/>
      <dgm:spPr/>
      <dgm:t>
        <a:bodyPr/>
        <a:lstStyle/>
        <a:p>
          <a:pPr algn="ctr"/>
          <a:endParaRPr lang="es-MX" sz="2000">
            <a:solidFill>
              <a:schemeClr val="bg1"/>
            </a:solidFill>
          </a:endParaRPr>
        </a:p>
      </dgm:t>
    </dgm:pt>
    <dgm:pt modelId="{074A31B4-5A79-44F6-B4BC-7332D9DFD753}" type="pres">
      <dgm:prSet presAssocID="{10D4F69E-F5C0-44BA-A604-7ADA543ABF3C}" presName="compositeShape" presStyleCnt="0">
        <dgm:presLayoutVars>
          <dgm:chMax val="2"/>
          <dgm:dir/>
          <dgm:resizeHandles val="exact"/>
        </dgm:presLayoutVars>
      </dgm:prSet>
      <dgm:spPr/>
      <dgm:t>
        <a:bodyPr/>
        <a:lstStyle/>
        <a:p>
          <a:endParaRPr lang="es-MX"/>
        </a:p>
      </dgm:t>
    </dgm:pt>
    <dgm:pt modelId="{DE93072F-F4F7-414E-8F8B-57557FC60763}" type="pres">
      <dgm:prSet presAssocID="{10D4F69E-F5C0-44BA-A604-7ADA543ABF3C}" presName="divider" presStyleLbl="fgShp" presStyleIdx="0" presStyleCnt="1"/>
      <dgm:spPr/>
    </dgm:pt>
    <dgm:pt modelId="{12F0462C-004D-4747-B757-5F6172AE61B3}" type="pres">
      <dgm:prSet presAssocID="{5E78EA0C-AD0E-4394-9269-5D2982B87AF7}" presName="downArrow" presStyleLbl="node1" presStyleIdx="0" presStyleCnt="2">
        <dgm:style>
          <a:lnRef idx="1">
            <a:schemeClr val="accent2"/>
          </a:lnRef>
          <a:fillRef idx="3">
            <a:schemeClr val="accent2"/>
          </a:fillRef>
          <a:effectRef idx="2">
            <a:schemeClr val="accent2"/>
          </a:effectRef>
          <a:fontRef idx="minor">
            <a:schemeClr val="lt1"/>
          </a:fontRef>
        </dgm:style>
      </dgm:prSet>
      <dgm:spPr/>
    </dgm:pt>
    <dgm:pt modelId="{9B612F44-B451-4EF6-BDD7-35B82E05999C}" type="pres">
      <dgm:prSet presAssocID="{5E78EA0C-AD0E-4394-9269-5D2982B87AF7}" presName="downArrowText" presStyleLbl="revTx" presStyleIdx="0" presStyleCnt="2">
        <dgm:presLayoutVars>
          <dgm:bulletEnabled val="1"/>
        </dgm:presLayoutVars>
      </dgm:prSet>
      <dgm:spPr/>
      <dgm:t>
        <a:bodyPr/>
        <a:lstStyle/>
        <a:p>
          <a:endParaRPr lang="es-MX"/>
        </a:p>
      </dgm:t>
    </dgm:pt>
    <dgm:pt modelId="{69FF7244-3DCC-4507-BFCE-8763ECC1FCFA}" type="pres">
      <dgm:prSet presAssocID="{70DADE0E-8A7C-436B-BBB2-668030936D1A}" presName="upArrow" presStyleLbl="node1" presStyleIdx="1" presStyleCnt="2">
        <dgm:style>
          <a:lnRef idx="1">
            <a:schemeClr val="accent2"/>
          </a:lnRef>
          <a:fillRef idx="3">
            <a:schemeClr val="accent2"/>
          </a:fillRef>
          <a:effectRef idx="2">
            <a:schemeClr val="accent2"/>
          </a:effectRef>
          <a:fontRef idx="minor">
            <a:schemeClr val="lt1"/>
          </a:fontRef>
        </dgm:style>
      </dgm:prSet>
      <dgm:spPr/>
    </dgm:pt>
    <dgm:pt modelId="{BB80F96D-3988-4581-AE7E-A726EF496D7C}" type="pres">
      <dgm:prSet presAssocID="{70DADE0E-8A7C-436B-BBB2-668030936D1A}" presName="upArrowText" presStyleLbl="revTx" presStyleIdx="1" presStyleCnt="2">
        <dgm:presLayoutVars>
          <dgm:bulletEnabled val="1"/>
        </dgm:presLayoutVars>
      </dgm:prSet>
      <dgm:spPr/>
      <dgm:t>
        <a:bodyPr/>
        <a:lstStyle/>
        <a:p>
          <a:endParaRPr lang="es-MX"/>
        </a:p>
      </dgm:t>
    </dgm:pt>
  </dgm:ptLst>
  <dgm:cxnLst>
    <dgm:cxn modelId="{F83F100C-F118-4189-A97C-6977C50F68D9}" srcId="{10D4F69E-F5C0-44BA-A604-7ADA543ABF3C}" destId="{5E78EA0C-AD0E-4394-9269-5D2982B87AF7}" srcOrd="0" destOrd="0" parTransId="{52382EDF-47E8-4362-8FBD-01E3DE9BAB73}" sibTransId="{4DF1D3E0-6A0B-4794-B197-B5A08E76F663}"/>
    <dgm:cxn modelId="{BBCFC5D9-CE62-4034-BBAA-F5FDF0A848B3}" type="presOf" srcId="{10D4F69E-F5C0-44BA-A604-7ADA543ABF3C}" destId="{074A31B4-5A79-44F6-B4BC-7332D9DFD753}" srcOrd="0" destOrd="0" presId="urn:microsoft.com/office/officeart/2005/8/layout/arrow3"/>
    <dgm:cxn modelId="{E5FADD42-8129-41F9-B5CF-2543A78224A5}" srcId="{10D4F69E-F5C0-44BA-A604-7ADA543ABF3C}" destId="{70DADE0E-8A7C-436B-BBB2-668030936D1A}" srcOrd="1" destOrd="0" parTransId="{64F9420D-4468-45A4-8CA4-87D8E1295C81}" sibTransId="{A7FCF99E-398B-4ABD-96D8-37A5F0EFFF82}"/>
    <dgm:cxn modelId="{D1451CB8-80D0-4FD9-8D05-BCA985D5652B}" type="presOf" srcId="{70DADE0E-8A7C-436B-BBB2-668030936D1A}" destId="{BB80F96D-3988-4581-AE7E-A726EF496D7C}" srcOrd="0" destOrd="0" presId="urn:microsoft.com/office/officeart/2005/8/layout/arrow3"/>
    <dgm:cxn modelId="{1FE9F847-E1D7-4F52-81B2-27F6057CEEB8}" type="presOf" srcId="{5E78EA0C-AD0E-4394-9269-5D2982B87AF7}" destId="{9B612F44-B451-4EF6-BDD7-35B82E05999C}" srcOrd="0" destOrd="0" presId="urn:microsoft.com/office/officeart/2005/8/layout/arrow3"/>
    <dgm:cxn modelId="{F611C294-50E3-451F-A1A5-DF07D0C4ED47}" type="presParOf" srcId="{074A31B4-5A79-44F6-B4BC-7332D9DFD753}" destId="{DE93072F-F4F7-414E-8F8B-57557FC60763}" srcOrd="0" destOrd="0" presId="urn:microsoft.com/office/officeart/2005/8/layout/arrow3"/>
    <dgm:cxn modelId="{DD11D600-FA02-48DC-806B-46659B7D6842}" type="presParOf" srcId="{074A31B4-5A79-44F6-B4BC-7332D9DFD753}" destId="{12F0462C-004D-4747-B757-5F6172AE61B3}" srcOrd="1" destOrd="0" presId="urn:microsoft.com/office/officeart/2005/8/layout/arrow3"/>
    <dgm:cxn modelId="{EE3118FC-5BB0-4001-A425-424875E5640D}" type="presParOf" srcId="{074A31B4-5A79-44F6-B4BC-7332D9DFD753}" destId="{9B612F44-B451-4EF6-BDD7-35B82E05999C}" srcOrd="2" destOrd="0" presId="urn:microsoft.com/office/officeart/2005/8/layout/arrow3"/>
    <dgm:cxn modelId="{F0F314F0-77BE-4FB2-869B-C9FC5A2E3DF6}" type="presParOf" srcId="{074A31B4-5A79-44F6-B4BC-7332D9DFD753}" destId="{69FF7244-3DCC-4507-BFCE-8763ECC1FCFA}" srcOrd="3" destOrd="0" presId="urn:microsoft.com/office/officeart/2005/8/layout/arrow3"/>
    <dgm:cxn modelId="{9E57C05A-C6F0-4E5C-83DA-E1D25CA408E7}" type="presParOf" srcId="{074A31B4-5A79-44F6-B4BC-7332D9DFD753}" destId="{BB80F96D-3988-4581-AE7E-A726EF496D7C}"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A4ACA1A-0BEA-490E-8F26-093D6E9FF0BF}" type="doc">
      <dgm:prSet loTypeId="urn:microsoft.com/office/officeart/2005/8/layout/process4" loCatId="process" qsTypeId="urn:microsoft.com/office/officeart/2005/8/quickstyle/simple1" qsCatId="simple" csTypeId="urn:microsoft.com/office/officeart/2005/8/colors/accent3_5" csCatId="accent3" phldr="1"/>
      <dgm:spPr/>
      <dgm:t>
        <a:bodyPr/>
        <a:lstStyle/>
        <a:p>
          <a:endParaRPr lang="es-MX"/>
        </a:p>
      </dgm:t>
    </dgm:pt>
    <dgm:pt modelId="{44359E8F-E614-487F-AB1E-9AAE969F5EE8}">
      <dgm:prSet phldrT="[Texto]" custT="1"/>
      <dgm:spPr/>
      <dgm:t>
        <a:bodyPr/>
        <a:lstStyle/>
        <a:p>
          <a:r>
            <a:rPr lang="es-MX" sz="1400" dirty="0" smtClean="0"/>
            <a:t>Si se llama P a la producción de un proyecto medida en términos de valor agregado y K al capital</a:t>
          </a:r>
          <a:endParaRPr lang="es-MX" sz="1400" dirty="0"/>
        </a:p>
      </dgm:t>
    </dgm:pt>
    <dgm:pt modelId="{7B727A56-0C65-4D31-8748-F25470B40C44}" type="parTrans" cxnId="{E7BAFA7A-BE71-4A79-8B05-B82FB55628B1}">
      <dgm:prSet/>
      <dgm:spPr/>
      <dgm:t>
        <a:bodyPr/>
        <a:lstStyle/>
        <a:p>
          <a:endParaRPr lang="es-MX" sz="2000"/>
        </a:p>
      </dgm:t>
    </dgm:pt>
    <dgm:pt modelId="{83DAF296-C2F1-45B2-AFA1-C73BF2382DD3}" type="sibTrans" cxnId="{E7BAFA7A-BE71-4A79-8B05-B82FB55628B1}">
      <dgm:prSet/>
      <dgm:spPr/>
      <dgm:t>
        <a:bodyPr/>
        <a:lstStyle/>
        <a:p>
          <a:endParaRPr lang="es-MX" sz="2000"/>
        </a:p>
      </dgm:t>
    </dgm:pt>
    <dgm:pt modelId="{CE0A8E99-72EF-46D8-B826-C91F1FB3EA26}">
      <dgm:prSet phldrT="[Texto]" custT="1"/>
      <dgm:spPr/>
      <dgm:t>
        <a:bodyPr/>
        <a:lstStyle/>
        <a:p>
          <a:r>
            <a:rPr lang="es-MX" sz="1400" dirty="0" smtClean="0"/>
            <a:t>la relación producto-capital estaría dada por la expresión P/K y se podrán obtener para ella distintos valores según que P y K se valoren socialmente o a precios de mercado</a:t>
          </a:r>
          <a:endParaRPr lang="es-MX" sz="1400" dirty="0"/>
        </a:p>
      </dgm:t>
    </dgm:pt>
    <dgm:pt modelId="{E147ACB0-94C0-4279-8461-404E6EF406BC}" type="parTrans" cxnId="{EB6C50A9-7850-4307-AF20-BFDE5055E872}">
      <dgm:prSet/>
      <dgm:spPr/>
      <dgm:t>
        <a:bodyPr/>
        <a:lstStyle/>
        <a:p>
          <a:endParaRPr lang="es-MX" sz="2000"/>
        </a:p>
      </dgm:t>
    </dgm:pt>
    <dgm:pt modelId="{224FF137-CBC5-43F3-AA5C-30CD2884A58C}" type="sibTrans" cxnId="{EB6C50A9-7850-4307-AF20-BFDE5055E872}">
      <dgm:prSet/>
      <dgm:spPr/>
      <dgm:t>
        <a:bodyPr/>
        <a:lstStyle/>
        <a:p>
          <a:endParaRPr lang="es-MX" sz="2000"/>
        </a:p>
      </dgm:t>
    </dgm:pt>
    <dgm:pt modelId="{509B96D8-4BD2-4CDE-B184-DA9C6D9AA676}">
      <dgm:prSet phldrT="[Texto]" custT="1"/>
      <dgm:spPr/>
      <dgm:t>
        <a:bodyPr/>
        <a:lstStyle/>
        <a:p>
          <a:r>
            <a:rPr lang="es-MX" sz="1400" dirty="0" smtClean="0"/>
            <a:t>que P se compute neto o bruto y que K incluya o no los inventarios.</a:t>
          </a:r>
        </a:p>
        <a:p>
          <a:endParaRPr lang="es-MX" sz="1400" dirty="0"/>
        </a:p>
      </dgm:t>
    </dgm:pt>
    <dgm:pt modelId="{601551A8-5B7B-4943-A269-267DF354FB27}" type="parTrans" cxnId="{626191A1-3C56-4D89-B406-681072EA4402}">
      <dgm:prSet/>
      <dgm:spPr/>
      <dgm:t>
        <a:bodyPr/>
        <a:lstStyle/>
        <a:p>
          <a:endParaRPr lang="es-MX" sz="2000"/>
        </a:p>
      </dgm:t>
    </dgm:pt>
    <dgm:pt modelId="{3F8EEA0A-51B4-4044-8A3F-374F44AC2DE8}" type="sibTrans" cxnId="{626191A1-3C56-4D89-B406-681072EA4402}">
      <dgm:prSet/>
      <dgm:spPr/>
      <dgm:t>
        <a:bodyPr/>
        <a:lstStyle/>
        <a:p>
          <a:endParaRPr lang="es-MX" sz="2000"/>
        </a:p>
      </dgm:t>
    </dgm:pt>
    <dgm:pt modelId="{C8742564-1AEC-4B1D-B632-A46B691EC70F}" type="pres">
      <dgm:prSet presAssocID="{1A4ACA1A-0BEA-490E-8F26-093D6E9FF0BF}" presName="Name0" presStyleCnt="0">
        <dgm:presLayoutVars>
          <dgm:dir/>
          <dgm:animLvl val="lvl"/>
          <dgm:resizeHandles val="exact"/>
        </dgm:presLayoutVars>
      </dgm:prSet>
      <dgm:spPr/>
      <dgm:t>
        <a:bodyPr/>
        <a:lstStyle/>
        <a:p>
          <a:endParaRPr lang="es-MX"/>
        </a:p>
      </dgm:t>
    </dgm:pt>
    <dgm:pt modelId="{A696E615-B3BC-4577-BB7B-5BB3A634F940}" type="pres">
      <dgm:prSet presAssocID="{509B96D8-4BD2-4CDE-B184-DA9C6D9AA676}" presName="boxAndChildren" presStyleCnt="0"/>
      <dgm:spPr/>
    </dgm:pt>
    <dgm:pt modelId="{B0659808-06B1-414B-9A9D-ED5E0BEF8FDA}" type="pres">
      <dgm:prSet presAssocID="{509B96D8-4BD2-4CDE-B184-DA9C6D9AA676}" presName="parentTextBox" presStyleLbl="node1" presStyleIdx="0" presStyleCnt="3"/>
      <dgm:spPr/>
      <dgm:t>
        <a:bodyPr/>
        <a:lstStyle/>
        <a:p>
          <a:endParaRPr lang="es-MX"/>
        </a:p>
      </dgm:t>
    </dgm:pt>
    <dgm:pt modelId="{D7C94CEE-EB15-448A-A9E9-5CDE00D6F8F1}" type="pres">
      <dgm:prSet presAssocID="{224FF137-CBC5-43F3-AA5C-30CD2884A58C}" presName="sp" presStyleCnt="0"/>
      <dgm:spPr/>
    </dgm:pt>
    <dgm:pt modelId="{CE069870-0D8E-4295-B3F9-2643C4785D48}" type="pres">
      <dgm:prSet presAssocID="{CE0A8E99-72EF-46D8-B826-C91F1FB3EA26}" presName="arrowAndChildren" presStyleCnt="0"/>
      <dgm:spPr/>
    </dgm:pt>
    <dgm:pt modelId="{0B5F6196-1675-4736-99CF-F881ECE5E2E0}" type="pres">
      <dgm:prSet presAssocID="{CE0A8E99-72EF-46D8-B826-C91F1FB3EA26}" presName="parentTextArrow" presStyleLbl="node1" presStyleIdx="1" presStyleCnt="3"/>
      <dgm:spPr/>
      <dgm:t>
        <a:bodyPr/>
        <a:lstStyle/>
        <a:p>
          <a:endParaRPr lang="es-MX"/>
        </a:p>
      </dgm:t>
    </dgm:pt>
    <dgm:pt modelId="{8AD90953-7102-4F73-A57D-C325BA302C62}" type="pres">
      <dgm:prSet presAssocID="{83DAF296-C2F1-45B2-AFA1-C73BF2382DD3}" presName="sp" presStyleCnt="0"/>
      <dgm:spPr/>
    </dgm:pt>
    <dgm:pt modelId="{BFA7A6DF-B5AC-4891-8D79-BB73BF7EC15E}" type="pres">
      <dgm:prSet presAssocID="{44359E8F-E614-487F-AB1E-9AAE969F5EE8}" presName="arrowAndChildren" presStyleCnt="0"/>
      <dgm:spPr/>
    </dgm:pt>
    <dgm:pt modelId="{AFE8E95C-B2D9-4029-AA37-E8F89F92F0E9}" type="pres">
      <dgm:prSet presAssocID="{44359E8F-E614-487F-AB1E-9AAE969F5EE8}" presName="parentTextArrow" presStyleLbl="node1" presStyleIdx="2" presStyleCnt="3"/>
      <dgm:spPr/>
      <dgm:t>
        <a:bodyPr/>
        <a:lstStyle/>
        <a:p>
          <a:endParaRPr lang="es-MX"/>
        </a:p>
      </dgm:t>
    </dgm:pt>
  </dgm:ptLst>
  <dgm:cxnLst>
    <dgm:cxn modelId="{AB0D63BD-D999-4B10-948C-E1BB36002196}" type="presOf" srcId="{1A4ACA1A-0BEA-490E-8F26-093D6E9FF0BF}" destId="{C8742564-1AEC-4B1D-B632-A46B691EC70F}" srcOrd="0" destOrd="0" presId="urn:microsoft.com/office/officeart/2005/8/layout/process4"/>
    <dgm:cxn modelId="{E9AB256E-77EF-4D33-A37F-96DB28494659}" type="presOf" srcId="{44359E8F-E614-487F-AB1E-9AAE969F5EE8}" destId="{AFE8E95C-B2D9-4029-AA37-E8F89F92F0E9}" srcOrd="0" destOrd="0" presId="urn:microsoft.com/office/officeart/2005/8/layout/process4"/>
    <dgm:cxn modelId="{EB6C50A9-7850-4307-AF20-BFDE5055E872}" srcId="{1A4ACA1A-0BEA-490E-8F26-093D6E9FF0BF}" destId="{CE0A8E99-72EF-46D8-B826-C91F1FB3EA26}" srcOrd="1" destOrd="0" parTransId="{E147ACB0-94C0-4279-8461-404E6EF406BC}" sibTransId="{224FF137-CBC5-43F3-AA5C-30CD2884A58C}"/>
    <dgm:cxn modelId="{DF7A3B93-B6B1-4488-AFC4-1BE7157FEB44}" type="presOf" srcId="{509B96D8-4BD2-4CDE-B184-DA9C6D9AA676}" destId="{B0659808-06B1-414B-9A9D-ED5E0BEF8FDA}" srcOrd="0" destOrd="0" presId="urn:microsoft.com/office/officeart/2005/8/layout/process4"/>
    <dgm:cxn modelId="{E7BAFA7A-BE71-4A79-8B05-B82FB55628B1}" srcId="{1A4ACA1A-0BEA-490E-8F26-093D6E9FF0BF}" destId="{44359E8F-E614-487F-AB1E-9AAE969F5EE8}" srcOrd="0" destOrd="0" parTransId="{7B727A56-0C65-4D31-8748-F25470B40C44}" sibTransId="{83DAF296-C2F1-45B2-AFA1-C73BF2382DD3}"/>
    <dgm:cxn modelId="{626191A1-3C56-4D89-B406-681072EA4402}" srcId="{1A4ACA1A-0BEA-490E-8F26-093D6E9FF0BF}" destId="{509B96D8-4BD2-4CDE-B184-DA9C6D9AA676}" srcOrd="2" destOrd="0" parTransId="{601551A8-5B7B-4943-A269-267DF354FB27}" sibTransId="{3F8EEA0A-51B4-4044-8A3F-374F44AC2DE8}"/>
    <dgm:cxn modelId="{FE85AB1E-9883-4231-A71C-C6959E58A132}" type="presOf" srcId="{CE0A8E99-72EF-46D8-B826-C91F1FB3EA26}" destId="{0B5F6196-1675-4736-99CF-F881ECE5E2E0}" srcOrd="0" destOrd="0" presId="urn:microsoft.com/office/officeart/2005/8/layout/process4"/>
    <dgm:cxn modelId="{A26B6EEF-A824-4312-8A4C-982A9803DEC7}" type="presParOf" srcId="{C8742564-1AEC-4B1D-B632-A46B691EC70F}" destId="{A696E615-B3BC-4577-BB7B-5BB3A634F940}" srcOrd="0" destOrd="0" presId="urn:microsoft.com/office/officeart/2005/8/layout/process4"/>
    <dgm:cxn modelId="{79592B86-EA5C-4F76-9F2B-2EE4B6D66594}" type="presParOf" srcId="{A696E615-B3BC-4577-BB7B-5BB3A634F940}" destId="{B0659808-06B1-414B-9A9D-ED5E0BEF8FDA}" srcOrd="0" destOrd="0" presId="urn:microsoft.com/office/officeart/2005/8/layout/process4"/>
    <dgm:cxn modelId="{8F96BF29-1833-40C5-90A9-11D48E2070E6}" type="presParOf" srcId="{C8742564-1AEC-4B1D-B632-A46B691EC70F}" destId="{D7C94CEE-EB15-448A-A9E9-5CDE00D6F8F1}" srcOrd="1" destOrd="0" presId="urn:microsoft.com/office/officeart/2005/8/layout/process4"/>
    <dgm:cxn modelId="{1011DA02-2D62-431B-90FD-EA84B7A41581}" type="presParOf" srcId="{C8742564-1AEC-4B1D-B632-A46B691EC70F}" destId="{CE069870-0D8E-4295-B3F9-2643C4785D48}" srcOrd="2" destOrd="0" presId="urn:microsoft.com/office/officeart/2005/8/layout/process4"/>
    <dgm:cxn modelId="{C51F4213-0B3E-4D4A-B19F-2AC20883F24D}" type="presParOf" srcId="{CE069870-0D8E-4295-B3F9-2643C4785D48}" destId="{0B5F6196-1675-4736-99CF-F881ECE5E2E0}" srcOrd="0" destOrd="0" presId="urn:microsoft.com/office/officeart/2005/8/layout/process4"/>
    <dgm:cxn modelId="{F495FA73-825C-4C03-961E-A572F0EF124E}" type="presParOf" srcId="{C8742564-1AEC-4B1D-B632-A46B691EC70F}" destId="{8AD90953-7102-4F73-A57D-C325BA302C62}" srcOrd="3" destOrd="0" presId="urn:microsoft.com/office/officeart/2005/8/layout/process4"/>
    <dgm:cxn modelId="{4456C3DC-4272-4F1B-8DE2-C63935E16A35}" type="presParOf" srcId="{C8742564-1AEC-4B1D-B632-A46B691EC70F}" destId="{BFA7A6DF-B5AC-4891-8D79-BB73BF7EC15E}" srcOrd="4" destOrd="0" presId="urn:microsoft.com/office/officeart/2005/8/layout/process4"/>
    <dgm:cxn modelId="{0C879362-AA1D-48F8-8ADF-F380A712DA75}" type="presParOf" srcId="{BFA7A6DF-B5AC-4891-8D79-BB73BF7EC15E}" destId="{AFE8E95C-B2D9-4029-AA37-E8F89F92F0E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81695B9-F95D-40D6-A730-7D1B94C2F47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s-MX"/>
        </a:p>
      </dgm:t>
    </dgm:pt>
    <dgm:pt modelId="{D4F2E903-635A-47DB-B2A9-500D69A9025B}">
      <dgm:prSet phldrT="[Texto]" custT="1"/>
      <dgm:spPr/>
      <dgm:t>
        <a:bodyPr/>
        <a:lstStyle/>
        <a:p>
          <a:pPr algn="ctr"/>
          <a:r>
            <a:rPr lang="es-MX" sz="1100" dirty="0" smtClean="0">
              <a:solidFill>
                <a:schemeClr val="tx1"/>
              </a:solidFill>
            </a:rPr>
            <a:t>a) El proyecto A, destinado a producir bienes intermedios que serán utilizados por las empresas B y C, que no existen, pero se crearían en función de A.</a:t>
          </a:r>
          <a:endParaRPr lang="es-MX" sz="1100" dirty="0">
            <a:solidFill>
              <a:schemeClr val="tx1"/>
            </a:solidFill>
          </a:endParaRPr>
        </a:p>
      </dgm:t>
    </dgm:pt>
    <dgm:pt modelId="{40DAB9CC-E120-43B5-AA22-9721B213994F}" type="parTrans" cxnId="{C8F674E3-CD0B-4832-9BC1-84374FE70941}">
      <dgm:prSet/>
      <dgm:spPr/>
      <dgm:t>
        <a:bodyPr/>
        <a:lstStyle/>
        <a:p>
          <a:endParaRPr lang="es-MX" sz="2800">
            <a:solidFill>
              <a:schemeClr val="tx1"/>
            </a:solidFill>
          </a:endParaRPr>
        </a:p>
      </dgm:t>
    </dgm:pt>
    <dgm:pt modelId="{D3E6482B-4EE1-49D1-93BE-410E53280789}" type="sibTrans" cxnId="{C8F674E3-CD0B-4832-9BC1-84374FE70941}">
      <dgm:prSet/>
      <dgm:spPr/>
      <dgm:t>
        <a:bodyPr/>
        <a:lstStyle/>
        <a:p>
          <a:endParaRPr lang="es-MX" sz="2800">
            <a:solidFill>
              <a:schemeClr val="tx1"/>
            </a:solidFill>
          </a:endParaRPr>
        </a:p>
      </dgm:t>
    </dgm:pt>
    <dgm:pt modelId="{B9280EA6-E85C-4CE8-AF08-5D6926B15260}">
      <dgm:prSet phldrT="[Texto]" custT="1"/>
      <dgm:spPr/>
      <dgm:t>
        <a:bodyPr/>
        <a:lstStyle/>
        <a:p>
          <a:pPr algn="ctr"/>
          <a:r>
            <a:rPr lang="es-MX" sz="1050" dirty="0" smtClean="0">
              <a:solidFill>
                <a:schemeClr val="tx1"/>
              </a:solidFill>
            </a:rPr>
            <a:t>b) No se considera la influencia de los inventarios. (CC!)</a:t>
          </a:r>
          <a:endParaRPr lang="es-MX" sz="1050" dirty="0">
            <a:solidFill>
              <a:schemeClr val="tx1"/>
            </a:solidFill>
          </a:endParaRPr>
        </a:p>
      </dgm:t>
    </dgm:pt>
    <dgm:pt modelId="{B985211D-068B-4F19-83DE-118020B8774B}" type="parTrans" cxnId="{4CBA62A1-6792-4944-9A13-F79FDD46E848}">
      <dgm:prSet/>
      <dgm:spPr/>
      <dgm:t>
        <a:bodyPr/>
        <a:lstStyle/>
        <a:p>
          <a:endParaRPr lang="es-MX" sz="2800">
            <a:solidFill>
              <a:schemeClr val="tx1"/>
            </a:solidFill>
          </a:endParaRPr>
        </a:p>
      </dgm:t>
    </dgm:pt>
    <dgm:pt modelId="{C2F62B29-140A-4FFC-88B0-7715CC62FD14}" type="sibTrans" cxnId="{4CBA62A1-6792-4944-9A13-F79FDD46E848}">
      <dgm:prSet/>
      <dgm:spPr/>
      <dgm:t>
        <a:bodyPr/>
        <a:lstStyle/>
        <a:p>
          <a:endParaRPr lang="es-MX" sz="2800">
            <a:solidFill>
              <a:schemeClr val="tx1"/>
            </a:solidFill>
          </a:endParaRPr>
        </a:p>
      </dgm:t>
    </dgm:pt>
    <dgm:pt modelId="{A343BF96-07DA-4174-819D-B5226A689589}">
      <dgm:prSet custT="1"/>
      <dgm:spPr/>
      <dgm:t>
        <a:bodyPr/>
        <a:lstStyle/>
        <a:p>
          <a:pPr algn="ctr"/>
          <a:r>
            <a:rPr lang="es-MX" sz="1200" dirty="0" smtClean="0">
              <a:solidFill>
                <a:schemeClr val="tx1"/>
              </a:solidFill>
            </a:rPr>
            <a:t>c) DATOS.</a:t>
          </a:r>
          <a:endParaRPr lang="es-MX" sz="1200" dirty="0">
            <a:solidFill>
              <a:schemeClr val="tx1"/>
            </a:solidFill>
          </a:endParaRPr>
        </a:p>
      </dgm:t>
    </dgm:pt>
    <dgm:pt modelId="{00BBFD92-4D4C-427A-8886-6934EA3AF1A4}" type="parTrans" cxnId="{F0F1296D-D3DE-4979-8B11-B698572465E9}">
      <dgm:prSet/>
      <dgm:spPr/>
      <dgm:t>
        <a:bodyPr/>
        <a:lstStyle/>
        <a:p>
          <a:endParaRPr lang="es-MX" sz="2000">
            <a:solidFill>
              <a:schemeClr val="tx1"/>
            </a:solidFill>
          </a:endParaRPr>
        </a:p>
      </dgm:t>
    </dgm:pt>
    <dgm:pt modelId="{C649AEF6-7B14-4ACE-85DF-47F56368C373}" type="sibTrans" cxnId="{F0F1296D-D3DE-4979-8B11-B698572465E9}">
      <dgm:prSet/>
      <dgm:spPr/>
      <dgm:t>
        <a:bodyPr/>
        <a:lstStyle/>
        <a:p>
          <a:endParaRPr lang="es-MX" sz="2000">
            <a:solidFill>
              <a:schemeClr val="tx1"/>
            </a:solidFill>
          </a:endParaRPr>
        </a:p>
      </dgm:t>
    </dgm:pt>
    <dgm:pt modelId="{9E3CCCE4-E318-4A94-9D61-4522FC04786D}">
      <dgm:prSet custT="1"/>
      <dgm:spPr/>
      <dgm:t>
        <a:bodyPr/>
        <a:lstStyle/>
        <a:p>
          <a:pPr algn="ctr"/>
          <a:r>
            <a:rPr lang="es-MX" sz="1000" dirty="0" smtClean="0">
              <a:solidFill>
                <a:schemeClr val="tx1"/>
              </a:solidFill>
            </a:rPr>
            <a:t>Las características de A, B y C serían las que indican las columnas respectivas del cuadro A, la última columna del cuadro muestra los cálculos para el conjunto.</a:t>
          </a:r>
          <a:endParaRPr lang="es-MX" sz="1000" dirty="0">
            <a:solidFill>
              <a:schemeClr val="tx1"/>
            </a:solidFill>
          </a:endParaRPr>
        </a:p>
      </dgm:t>
    </dgm:pt>
    <dgm:pt modelId="{E2A09484-CDBD-45BE-AAC8-884F092FCA23}" type="parTrans" cxnId="{F3D598FD-CD73-4115-9313-62882FB8E771}">
      <dgm:prSet/>
      <dgm:spPr/>
      <dgm:t>
        <a:bodyPr/>
        <a:lstStyle/>
        <a:p>
          <a:endParaRPr lang="es-MX"/>
        </a:p>
      </dgm:t>
    </dgm:pt>
    <dgm:pt modelId="{A593675B-9326-4E0C-9F16-D773EE7AD743}" type="sibTrans" cxnId="{F3D598FD-CD73-4115-9313-62882FB8E771}">
      <dgm:prSet/>
      <dgm:spPr/>
      <dgm:t>
        <a:bodyPr/>
        <a:lstStyle/>
        <a:p>
          <a:endParaRPr lang="es-MX"/>
        </a:p>
      </dgm:t>
    </dgm:pt>
    <dgm:pt modelId="{04E61454-D04C-48E0-891E-56316D30021D}" type="pres">
      <dgm:prSet presAssocID="{281695B9-F95D-40D6-A730-7D1B94C2F473}" presName="linear" presStyleCnt="0">
        <dgm:presLayoutVars>
          <dgm:dir/>
          <dgm:animLvl val="lvl"/>
          <dgm:resizeHandles val="exact"/>
        </dgm:presLayoutVars>
      </dgm:prSet>
      <dgm:spPr/>
      <dgm:t>
        <a:bodyPr/>
        <a:lstStyle/>
        <a:p>
          <a:endParaRPr lang="es-MX"/>
        </a:p>
      </dgm:t>
    </dgm:pt>
    <dgm:pt modelId="{E124441C-0ACF-4C31-9175-F59A944AE1DE}" type="pres">
      <dgm:prSet presAssocID="{D4F2E903-635A-47DB-B2A9-500D69A9025B}" presName="parentLin" presStyleCnt="0"/>
      <dgm:spPr/>
    </dgm:pt>
    <dgm:pt modelId="{478F964E-ECD8-400D-98EC-545EF5CA0776}" type="pres">
      <dgm:prSet presAssocID="{D4F2E903-635A-47DB-B2A9-500D69A9025B}" presName="parentLeftMargin" presStyleLbl="node1" presStyleIdx="0" presStyleCnt="4"/>
      <dgm:spPr/>
      <dgm:t>
        <a:bodyPr/>
        <a:lstStyle/>
        <a:p>
          <a:endParaRPr lang="es-MX"/>
        </a:p>
      </dgm:t>
    </dgm:pt>
    <dgm:pt modelId="{5F55C1E4-4E65-40FC-8A39-B9F4FC42E892}" type="pres">
      <dgm:prSet presAssocID="{D4F2E903-635A-47DB-B2A9-500D69A9025B}" presName="parentText" presStyleLbl="node1" presStyleIdx="0" presStyleCnt="4">
        <dgm:presLayoutVars>
          <dgm:chMax val="0"/>
          <dgm:bulletEnabled val="1"/>
        </dgm:presLayoutVars>
      </dgm:prSet>
      <dgm:spPr/>
      <dgm:t>
        <a:bodyPr/>
        <a:lstStyle/>
        <a:p>
          <a:endParaRPr lang="es-MX"/>
        </a:p>
      </dgm:t>
    </dgm:pt>
    <dgm:pt modelId="{77A2EFA0-5BB2-496B-97E9-E3BC8C95E9ED}" type="pres">
      <dgm:prSet presAssocID="{D4F2E903-635A-47DB-B2A9-500D69A9025B}" presName="negativeSpace" presStyleCnt="0"/>
      <dgm:spPr/>
    </dgm:pt>
    <dgm:pt modelId="{46C74379-155F-46FE-8C53-1F6CE756D7DA}" type="pres">
      <dgm:prSet presAssocID="{D4F2E903-635A-47DB-B2A9-500D69A9025B}" presName="childText" presStyleLbl="conFgAcc1" presStyleIdx="0" presStyleCnt="4">
        <dgm:presLayoutVars>
          <dgm:bulletEnabled val="1"/>
        </dgm:presLayoutVars>
      </dgm:prSet>
      <dgm:spPr/>
    </dgm:pt>
    <dgm:pt modelId="{911BE45A-446D-45F5-AF14-41C1EA9D0EB8}" type="pres">
      <dgm:prSet presAssocID="{D3E6482B-4EE1-49D1-93BE-410E53280789}" presName="spaceBetweenRectangles" presStyleCnt="0"/>
      <dgm:spPr/>
    </dgm:pt>
    <dgm:pt modelId="{A6BF149C-4847-4ED4-970E-C3E187F28E4F}" type="pres">
      <dgm:prSet presAssocID="{B9280EA6-E85C-4CE8-AF08-5D6926B15260}" presName="parentLin" presStyleCnt="0"/>
      <dgm:spPr/>
    </dgm:pt>
    <dgm:pt modelId="{44FBD4F4-9465-4406-933E-BC5D5C735643}" type="pres">
      <dgm:prSet presAssocID="{B9280EA6-E85C-4CE8-AF08-5D6926B15260}" presName="parentLeftMargin" presStyleLbl="node1" presStyleIdx="0" presStyleCnt="4"/>
      <dgm:spPr/>
      <dgm:t>
        <a:bodyPr/>
        <a:lstStyle/>
        <a:p>
          <a:endParaRPr lang="es-MX"/>
        </a:p>
      </dgm:t>
    </dgm:pt>
    <dgm:pt modelId="{11178BA6-F28A-4F8A-BB4A-61048081B3F9}" type="pres">
      <dgm:prSet presAssocID="{B9280EA6-E85C-4CE8-AF08-5D6926B15260}" presName="parentText" presStyleLbl="node1" presStyleIdx="1" presStyleCnt="4">
        <dgm:presLayoutVars>
          <dgm:chMax val="0"/>
          <dgm:bulletEnabled val="1"/>
        </dgm:presLayoutVars>
      </dgm:prSet>
      <dgm:spPr/>
      <dgm:t>
        <a:bodyPr/>
        <a:lstStyle/>
        <a:p>
          <a:endParaRPr lang="es-MX"/>
        </a:p>
      </dgm:t>
    </dgm:pt>
    <dgm:pt modelId="{9228499E-B445-414F-A628-5AD180C58CA6}" type="pres">
      <dgm:prSet presAssocID="{B9280EA6-E85C-4CE8-AF08-5D6926B15260}" presName="negativeSpace" presStyleCnt="0"/>
      <dgm:spPr/>
    </dgm:pt>
    <dgm:pt modelId="{6E8E80FC-9754-4769-BA63-5E17FB545127}" type="pres">
      <dgm:prSet presAssocID="{B9280EA6-E85C-4CE8-AF08-5D6926B15260}" presName="childText" presStyleLbl="conFgAcc1" presStyleIdx="1" presStyleCnt="4">
        <dgm:presLayoutVars>
          <dgm:bulletEnabled val="1"/>
        </dgm:presLayoutVars>
      </dgm:prSet>
      <dgm:spPr/>
    </dgm:pt>
    <dgm:pt modelId="{6388DBE2-59A9-40E7-B5CC-437601E6776A}" type="pres">
      <dgm:prSet presAssocID="{C2F62B29-140A-4FFC-88B0-7715CC62FD14}" presName="spaceBetweenRectangles" presStyleCnt="0"/>
      <dgm:spPr/>
    </dgm:pt>
    <dgm:pt modelId="{DF105660-E52E-4969-ACAB-65F609E417CC}" type="pres">
      <dgm:prSet presAssocID="{A343BF96-07DA-4174-819D-B5226A689589}" presName="parentLin" presStyleCnt="0"/>
      <dgm:spPr/>
    </dgm:pt>
    <dgm:pt modelId="{03A7EF68-C5D5-4A9E-9A48-13CB410C1000}" type="pres">
      <dgm:prSet presAssocID="{A343BF96-07DA-4174-819D-B5226A689589}" presName="parentLeftMargin" presStyleLbl="node1" presStyleIdx="1" presStyleCnt="4"/>
      <dgm:spPr/>
      <dgm:t>
        <a:bodyPr/>
        <a:lstStyle/>
        <a:p>
          <a:endParaRPr lang="es-MX"/>
        </a:p>
      </dgm:t>
    </dgm:pt>
    <dgm:pt modelId="{1E859E56-5BA0-4798-A639-04F615BCBE7C}" type="pres">
      <dgm:prSet presAssocID="{A343BF96-07DA-4174-819D-B5226A689589}" presName="parentText" presStyleLbl="node1" presStyleIdx="2" presStyleCnt="4">
        <dgm:presLayoutVars>
          <dgm:chMax val="0"/>
          <dgm:bulletEnabled val="1"/>
        </dgm:presLayoutVars>
      </dgm:prSet>
      <dgm:spPr/>
      <dgm:t>
        <a:bodyPr/>
        <a:lstStyle/>
        <a:p>
          <a:endParaRPr lang="es-MX"/>
        </a:p>
      </dgm:t>
    </dgm:pt>
    <dgm:pt modelId="{9780D46B-1928-475D-8609-34E8283FCEDD}" type="pres">
      <dgm:prSet presAssocID="{A343BF96-07DA-4174-819D-B5226A689589}" presName="negativeSpace" presStyleCnt="0"/>
      <dgm:spPr/>
    </dgm:pt>
    <dgm:pt modelId="{1EFC98A7-7C8B-48B2-AE59-53D13F6B1E2F}" type="pres">
      <dgm:prSet presAssocID="{A343BF96-07DA-4174-819D-B5226A689589}" presName="childText" presStyleLbl="conFgAcc1" presStyleIdx="2" presStyleCnt="4">
        <dgm:presLayoutVars>
          <dgm:bulletEnabled val="1"/>
        </dgm:presLayoutVars>
      </dgm:prSet>
      <dgm:spPr/>
    </dgm:pt>
    <dgm:pt modelId="{CEACFAFE-5211-434E-AF9A-8CD407EC246C}" type="pres">
      <dgm:prSet presAssocID="{C649AEF6-7B14-4ACE-85DF-47F56368C373}" presName="spaceBetweenRectangles" presStyleCnt="0"/>
      <dgm:spPr/>
    </dgm:pt>
    <dgm:pt modelId="{3118CB6D-3559-447E-A8ED-56D0FD6DFEEE}" type="pres">
      <dgm:prSet presAssocID="{9E3CCCE4-E318-4A94-9D61-4522FC04786D}" presName="parentLin" presStyleCnt="0"/>
      <dgm:spPr/>
    </dgm:pt>
    <dgm:pt modelId="{511794E6-C07D-4C70-89C9-717D6EC7B635}" type="pres">
      <dgm:prSet presAssocID="{9E3CCCE4-E318-4A94-9D61-4522FC04786D}" presName="parentLeftMargin" presStyleLbl="node1" presStyleIdx="2" presStyleCnt="4"/>
      <dgm:spPr/>
      <dgm:t>
        <a:bodyPr/>
        <a:lstStyle/>
        <a:p>
          <a:endParaRPr lang="es-MX"/>
        </a:p>
      </dgm:t>
    </dgm:pt>
    <dgm:pt modelId="{6A04B9FB-C10E-41A4-A78C-CBFFD1863724}" type="pres">
      <dgm:prSet presAssocID="{9E3CCCE4-E318-4A94-9D61-4522FC04786D}" presName="parentText" presStyleLbl="node1" presStyleIdx="3" presStyleCnt="4">
        <dgm:presLayoutVars>
          <dgm:chMax val="0"/>
          <dgm:bulletEnabled val="1"/>
        </dgm:presLayoutVars>
      </dgm:prSet>
      <dgm:spPr/>
      <dgm:t>
        <a:bodyPr/>
        <a:lstStyle/>
        <a:p>
          <a:endParaRPr lang="es-MX"/>
        </a:p>
      </dgm:t>
    </dgm:pt>
    <dgm:pt modelId="{61C96E52-C060-40F7-B8CA-7048D9B253A4}" type="pres">
      <dgm:prSet presAssocID="{9E3CCCE4-E318-4A94-9D61-4522FC04786D}" presName="negativeSpace" presStyleCnt="0"/>
      <dgm:spPr/>
    </dgm:pt>
    <dgm:pt modelId="{B079F74B-E651-4871-89A9-5A0AB0CCDEFB}" type="pres">
      <dgm:prSet presAssocID="{9E3CCCE4-E318-4A94-9D61-4522FC04786D}" presName="childText" presStyleLbl="conFgAcc1" presStyleIdx="3" presStyleCnt="4">
        <dgm:presLayoutVars>
          <dgm:bulletEnabled val="1"/>
        </dgm:presLayoutVars>
      </dgm:prSet>
      <dgm:spPr/>
    </dgm:pt>
  </dgm:ptLst>
  <dgm:cxnLst>
    <dgm:cxn modelId="{DA71AEDD-6052-490D-A015-2CF28B2F0FBD}" type="presOf" srcId="{281695B9-F95D-40D6-A730-7D1B94C2F473}" destId="{04E61454-D04C-48E0-891E-56316D30021D}" srcOrd="0" destOrd="0" presId="urn:microsoft.com/office/officeart/2005/8/layout/list1"/>
    <dgm:cxn modelId="{D3ED8594-F283-4290-9AF1-79F6356678AC}" type="presOf" srcId="{D4F2E903-635A-47DB-B2A9-500D69A9025B}" destId="{478F964E-ECD8-400D-98EC-545EF5CA0776}" srcOrd="0" destOrd="0" presId="urn:microsoft.com/office/officeart/2005/8/layout/list1"/>
    <dgm:cxn modelId="{D5354BE3-8A8D-4458-A1B2-FCB1B69E829A}" type="presOf" srcId="{9E3CCCE4-E318-4A94-9D61-4522FC04786D}" destId="{511794E6-C07D-4C70-89C9-717D6EC7B635}" srcOrd="0" destOrd="0" presId="urn:microsoft.com/office/officeart/2005/8/layout/list1"/>
    <dgm:cxn modelId="{18A6E9DA-D8D2-4466-9071-AE4554BF83DA}" type="presOf" srcId="{A343BF96-07DA-4174-819D-B5226A689589}" destId="{1E859E56-5BA0-4798-A639-04F615BCBE7C}" srcOrd="1" destOrd="0" presId="urn:microsoft.com/office/officeart/2005/8/layout/list1"/>
    <dgm:cxn modelId="{9EB5E1B6-F4B8-4482-8A50-06BD51B7B121}" type="presOf" srcId="{D4F2E903-635A-47DB-B2A9-500D69A9025B}" destId="{5F55C1E4-4E65-40FC-8A39-B9F4FC42E892}" srcOrd="1" destOrd="0" presId="urn:microsoft.com/office/officeart/2005/8/layout/list1"/>
    <dgm:cxn modelId="{4CBA62A1-6792-4944-9A13-F79FDD46E848}" srcId="{281695B9-F95D-40D6-A730-7D1B94C2F473}" destId="{B9280EA6-E85C-4CE8-AF08-5D6926B15260}" srcOrd="1" destOrd="0" parTransId="{B985211D-068B-4F19-83DE-118020B8774B}" sibTransId="{C2F62B29-140A-4FFC-88B0-7715CC62FD14}"/>
    <dgm:cxn modelId="{F0F1296D-D3DE-4979-8B11-B698572465E9}" srcId="{281695B9-F95D-40D6-A730-7D1B94C2F473}" destId="{A343BF96-07DA-4174-819D-B5226A689589}" srcOrd="2" destOrd="0" parTransId="{00BBFD92-4D4C-427A-8886-6934EA3AF1A4}" sibTransId="{C649AEF6-7B14-4ACE-85DF-47F56368C373}"/>
    <dgm:cxn modelId="{F3D598FD-CD73-4115-9313-62882FB8E771}" srcId="{281695B9-F95D-40D6-A730-7D1B94C2F473}" destId="{9E3CCCE4-E318-4A94-9D61-4522FC04786D}" srcOrd="3" destOrd="0" parTransId="{E2A09484-CDBD-45BE-AAC8-884F092FCA23}" sibTransId="{A593675B-9326-4E0C-9F16-D773EE7AD743}"/>
    <dgm:cxn modelId="{B3ABC9B7-2B5C-4B16-A7DE-666F4E1BFCF3}" type="presOf" srcId="{9E3CCCE4-E318-4A94-9D61-4522FC04786D}" destId="{6A04B9FB-C10E-41A4-A78C-CBFFD1863724}" srcOrd="1" destOrd="0" presId="urn:microsoft.com/office/officeart/2005/8/layout/list1"/>
    <dgm:cxn modelId="{C8F674E3-CD0B-4832-9BC1-84374FE70941}" srcId="{281695B9-F95D-40D6-A730-7D1B94C2F473}" destId="{D4F2E903-635A-47DB-B2A9-500D69A9025B}" srcOrd="0" destOrd="0" parTransId="{40DAB9CC-E120-43B5-AA22-9721B213994F}" sibTransId="{D3E6482B-4EE1-49D1-93BE-410E53280789}"/>
    <dgm:cxn modelId="{5AB91383-E79B-491F-B495-DDEA187765FD}" type="presOf" srcId="{B9280EA6-E85C-4CE8-AF08-5D6926B15260}" destId="{44FBD4F4-9465-4406-933E-BC5D5C735643}" srcOrd="0" destOrd="0" presId="urn:microsoft.com/office/officeart/2005/8/layout/list1"/>
    <dgm:cxn modelId="{C398F308-2928-4880-93F4-2D4FFA93E45E}" type="presOf" srcId="{B9280EA6-E85C-4CE8-AF08-5D6926B15260}" destId="{11178BA6-F28A-4F8A-BB4A-61048081B3F9}" srcOrd="1" destOrd="0" presId="urn:microsoft.com/office/officeart/2005/8/layout/list1"/>
    <dgm:cxn modelId="{528E5D38-1373-4650-9B48-91AE0A23DA28}" type="presOf" srcId="{A343BF96-07DA-4174-819D-B5226A689589}" destId="{03A7EF68-C5D5-4A9E-9A48-13CB410C1000}" srcOrd="0" destOrd="0" presId="urn:microsoft.com/office/officeart/2005/8/layout/list1"/>
    <dgm:cxn modelId="{2268A33A-8F52-4C69-B39B-E53DA402E544}" type="presParOf" srcId="{04E61454-D04C-48E0-891E-56316D30021D}" destId="{E124441C-0ACF-4C31-9175-F59A944AE1DE}" srcOrd="0" destOrd="0" presId="urn:microsoft.com/office/officeart/2005/8/layout/list1"/>
    <dgm:cxn modelId="{96001C47-D371-4E87-B4B9-0778561F53F0}" type="presParOf" srcId="{E124441C-0ACF-4C31-9175-F59A944AE1DE}" destId="{478F964E-ECD8-400D-98EC-545EF5CA0776}" srcOrd="0" destOrd="0" presId="urn:microsoft.com/office/officeart/2005/8/layout/list1"/>
    <dgm:cxn modelId="{B8A0B526-3A94-48D8-86DB-A931C29E00E0}" type="presParOf" srcId="{E124441C-0ACF-4C31-9175-F59A944AE1DE}" destId="{5F55C1E4-4E65-40FC-8A39-B9F4FC42E892}" srcOrd="1" destOrd="0" presId="urn:microsoft.com/office/officeart/2005/8/layout/list1"/>
    <dgm:cxn modelId="{D5070B52-E7F7-43B1-976D-3498E19DA32C}" type="presParOf" srcId="{04E61454-D04C-48E0-891E-56316D30021D}" destId="{77A2EFA0-5BB2-496B-97E9-E3BC8C95E9ED}" srcOrd="1" destOrd="0" presId="urn:microsoft.com/office/officeart/2005/8/layout/list1"/>
    <dgm:cxn modelId="{C967A93E-29D4-4ACB-A83E-44824582EBAE}" type="presParOf" srcId="{04E61454-D04C-48E0-891E-56316D30021D}" destId="{46C74379-155F-46FE-8C53-1F6CE756D7DA}" srcOrd="2" destOrd="0" presId="urn:microsoft.com/office/officeart/2005/8/layout/list1"/>
    <dgm:cxn modelId="{9EB77B94-2B33-459D-8F9F-A5921165CC59}" type="presParOf" srcId="{04E61454-D04C-48E0-891E-56316D30021D}" destId="{911BE45A-446D-45F5-AF14-41C1EA9D0EB8}" srcOrd="3" destOrd="0" presId="urn:microsoft.com/office/officeart/2005/8/layout/list1"/>
    <dgm:cxn modelId="{52FC8760-5D5F-41E8-AC14-BA8742267D39}" type="presParOf" srcId="{04E61454-D04C-48E0-891E-56316D30021D}" destId="{A6BF149C-4847-4ED4-970E-C3E187F28E4F}" srcOrd="4" destOrd="0" presId="urn:microsoft.com/office/officeart/2005/8/layout/list1"/>
    <dgm:cxn modelId="{C5AE57BD-AB8B-4DAB-AA83-60C841ABEE61}" type="presParOf" srcId="{A6BF149C-4847-4ED4-970E-C3E187F28E4F}" destId="{44FBD4F4-9465-4406-933E-BC5D5C735643}" srcOrd="0" destOrd="0" presId="urn:microsoft.com/office/officeart/2005/8/layout/list1"/>
    <dgm:cxn modelId="{A5BA3B70-C2A8-4090-B30D-7C4546856603}" type="presParOf" srcId="{A6BF149C-4847-4ED4-970E-C3E187F28E4F}" destId="{11178BA6-F28A-4F8A-BB4A-61048081B3F9}" srcOrd="1" destOrd="0" presId="urn:microsoft.com/office/officeart/2005/8/layout/list1"/>
    <dgm:cxn modelId="{75A30A0B-829E-4069-BC9C-B246CA1EAB57}" type="presParOf" srcId="{04E61454-D04C-48E0-891E-56316D30021D}" destId="{9228499E-B445-414F-A628-5AD180C58CA6}" srcOrd="5" destOrd="0" presId="urn:microsoft.com/office/officeart/2005/8/layout/list1"/>
    <dgm:cxn modelId="{F4A18018-F5E0-476F-AFF6-7A14400E7A3A}" type="presParOf" srcId="{04E61454-D04C-48E0-891E-56316D30021D}" destId="{6E8E80FC-9754-4769-BA63-5E17FB545127}" srcOrd="6" destOrd="0" presId="urn:microsoft.com/office/officeart/2005/8/layout/list1"/>
    <dgm:cxn modelId="{09F91068-DB58-4368-9FCC-CA93BCBDDF89}" type="presParOf" srcId="{04E61454-D04C-48E0-891E-56316D30021D}" destId="{6388DBE2-59A9-40E7-B5CC-437601E6776A}" srcOrd="7" destOrd="0" presId="urn:microsoft.com/office/officeart/2005/8/layout/list1"/>
    <dgm:cxn modelId="{4A3B068B-3C58-43BC-8761-8C07369839BC}" type="presParOf" srcId="{04E61454-D04C-48E0-891E-56316D30021D}" destId="{DF105660-E52E-4969-ACAB-65F609E417CC}" srcOrd="8" destOrd="0" presId="urn:microsoft.com/office/officeart/2005/8/layout/list1"/>
    <dgm:cxn modelId="{F12C5B48-2237-4783-B4AA-A108B3D96F4F}" type="presParOf" srcId="{DF105660-E52E-4969-ACAB-65F609E417CC}" destId="{03A7EF68-C5D5-4A9E-9A48-13CB410C1000}" srcOrd="0" destOrd="0" presId="urn:microsoft.com/office/officeart/2005/8/layout/list1"/>
    <dgm:cxn modelId="{512B2467-2E25-4AB0-99D2-4AF2E4E66BE3}" type="presParOf" srcId="{DF105660-E52E-4969-ACAB-65F609E417CC}" destId="{1E859E56-5BA0-4798-A639-04F615BCBE7C}" srcOrd="1" destOrd="0" presId="urn:microsoft.com/office/officeart/2005/8/layout/list1"/>
    <dgm:cxn modelId="{F6D5592E-B2C1-4E88-BE5E-B9D1C188D0A3}" type="presParOf" srcId="{04E61454-D04C-48E0-891E-56316D30021D}" destId="{9780D46B-1928-475D-8609-34E8283FCEDD}" srcOrd="9" destOrd="0" presId="urn:microsoft.com/office/officeart/2005/8/layout/list1"/>
    <dgm:cxn modelId="{84E329EE-5130-456D-99F5-EB862EF20341}" type="presParOf" srcId="{04E61454-D04C-48E0-891E-56316D30021D}" destId="{1EFC98A7-7C8B-48B2-AE59-53D13F6B1E2F}" srcOrd="10" destOrd="0" presId="urn:microsoft.com/office/officeart/2005/8/layout/list1"/>
    <dgm:cxn modelId="{FFB3F8CD-EE96-4356-AA45-14439370FE49}" type="presParOf" srcId="{04E61454-D04C-48E0-891E-56316D30021D}" destId="{CEACFAFE-5211-434E-AF9A-8CD407EC246C}" srcOrd="11" destOrd="0" presId="urn:microsoft.com/office/officeart/2005/8/layout/list1"/>
    <dgm:cxn modelId="{F9E0D0B9-C7C4-44E9-94D3-12B683F8FF46}" type="presParOf" srcId="{04E61454-D04C-48E0-891E-56316D30021D}" destId="{3118CB6D-3559-447E-A8ED-56D0FD6DFEEE}" srcOrd="12" destOrd="0" presId="urn:microsoft.com/office/officeart/2005/8/layout/list1"/>
    <dgm:cxn modelId="{9AD84E4A-FFC4-4C88-8490-972D27FA9E96}" type="presParOf" srcId="{3118CB6D-3559-447E-A8ED-56D0FD6DFEEE}" destId="{511794E6-C07D-4C70-89C9-717D6EC7B635}" srcOrd="0" destOrd="0" presId="urn:microsoft.com/office/officeart/2005/8/layout/list1"/>
    <dgm:cxn modelId="{FCCEB388-5DEF-4CF6-B10E-2A83E5C5A5F4}" type="presParOf" srcId="{3118CB6D-3559-447E-A8ED-56D0FD6DFEEE}" destId="{6A04B9FB-C10E-41A4-A78C-CBFFD1863724}" srcOrd="1" destOrd="0" presId="urn:microsoft.com/office/officeart/2005/8/layout/list1"/>
    <dgm:cxn modelId="{85CF7718-74F8-4FFC-B137-527293E5AAA9}" type="presParOf" srcId="{04E61454-D04C-48E0-891E-56316D30021D}" destId="{61C96E52-C060-40F7-B8CA-7048D9B253A4}" srcOrd="13" destOrd="0" presId="urn:microsoft.com/office/officeart/2005/8/layout/list1"/>
    <dgm:cxn modelId="{B17E88D4-7FEC-4D2E-A03C-B776C414D82A}" type="presParOf" srcId="{04E61454-D04C-48E0-891E-56316D30021D}" destId="{B079F74B-E651-4871-89A9-5A0AB0CCDEF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97C46AC-07FB-4ACF-8E10-7C1BC56619E4}" type="doc">
      <dgm:prSet loTypeId="urn:microsoft.com/office/officeart/2005/8/layout/target3" loCatId="list" qsTypeId="urn:microsoft.com/office/officeart/2005/8/quickstyle/3d2" qsCatId="3D" csTypeId="urn:microsoft.com/office/officeart/2005/8/colors/colorful3" csCatId="colorful" phldr="1"/>
      <dgm:spPr/>
      <dgm:t>
        <a:bodyPr/>
        <a:lstStyle/>
        <a:p>
          <a:endParaRPr lang="es-MX"/>
        </a:p>
      </dgm:t>
    </dgm:pt>
    <mc:AlternateContent xmlns:mc="http://schemas.openxmlformats.org/markup-compatibility/2006" xmlns:a14="http://schemas.microsoft.com/office/drawing/2010/main">
      <mc:Choice Requires="a14">
        <dgm:pt modelId="{FE36DB6E-AAFD-41C0-9F7C-50AE447BBA25}">
          <dgm:prSet phldrT="[Texto]"/>
          <dgm:spPr/>
          <dgm: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accent3">
                                <a:lumMod val="75000"/>
                              </a:schemeClr>
                            </a:solidFill>
                            <a:latin typeface="Cambria Math"/>
                          </a:rPr>
                        </m:ctrlPr>
                      </m:sSubPr>
                      <m:e>
                        <m:r>
                          <m:rPr>
                            <m:nor/>
                          </m:rPr>
                          <a:rPr lang="es-MX">
                            <a:solidFill>
                              <a:schemeClr val="accent3">
                                <a:lumMod val="75000"/>
                              </a:schemeClr>
                            </a:solidFill>
                          </a:rPr>
                          <m:t>R</m:t>
                        </m:r>
                      </m:e>
                      <m:sub>
                        <m:r>
                          <m:rPr>
                            <m:nor/>
                          </m:rPr>
                          <a:rPr lang="es-MX">
                            <a:solidFill>
                              <a:schemeClr val="accent3">
                                <a:lumMod val="75000"/>
                              </a:schemeClr>
                            </a:solidFill>
                          </a:rPr>
                          <m:t>(</m:t>
                        </m:r>
                        <m:r>
                          <m:rPr>
                            <m:nor/>
                          </m:rPr>
                          <a:rPr lang="es-MX">
                            <a:solidFill>
                              <a:schemeClr val="accent3">
                                <a:lumMod val="75000"/>
                              </a:schemeClr>
                            </a:solidFill>
                          </a:rPr>
                          <m:t>A</m:t>
                        </m:r>
                        <m:r>
                          <m:rPr>
                            <m:nor/>
                          </m:rPr>
                          <a:rPr lang="es-MX">
                            <a:solidFill>
                              <a:schemeClr val="accent3">
                                <a:lumMod val="75000"/>
                              </a:schemeClr>
                            </a:solidFill>
                          </a:rPr>
                          <m:t>)</m:t>
                        </m:r>
                      </m:sub>
                    </m:sSub>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VA</m:t>
                        </m:r>
                      </m:num>
                      <m:den>
                        <m:r>
                          <m:rPr>
                            <m:nor/>
                          </m:rPr>
                          <a:rPr lang="es-MX">
                            <a:solidFill>
                              <a:schemeClr val="accent3">
                                <a:lumMod val="75000"/>
                              </a:schemeClr>
                            </a:solidFill>
                          </a:rPr>
                          <m:t>K</m:t>
                        </m:r>
                      </m:den>
                    </m:f>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300</m:t>
                        </m:r>
                      </m:num>
                      <m:den>
                        <m:r>
                          <m:rPr>
                            <m:nor/>
                          </m:rPr>
                          <a:rPr lang="es-MX">
                            <a:solidFill>
                              <a:schemeClr val="accent3">
                                <a:lumMod val="75000"/>
                              </a:schemeClr>
                            </a:solidFill>
                          </a:rPr>
                          <m:t>1000</m:t>
                        </m:r>
                      </m:den>
                    </m:f>
                    <m:r>
                      <m:rPr>
                        <m:nor/>
                      </m:rPr>
                      <a:rPr lang="es-MX">
                        <a:solidFill>
                          <a:schemeClr val="accent3">
                            <a:lumMod val="75000"/>
                          </a:schemeClr>
                        </a:solidFill>
                      </a:rPr>
                      <m:t>=0.30</m:t>
                    </m:r>
                  </m:oMath>
                </m:oMathPara>
              </a14:m>
              <a:endParaRPr lang="es-MX" dirty="0">
                <a:solidFill>
                  <a:schemeClr val="accent3">
                    <a:lumMod val="75000"/>
                  </a:schemeClr>
                </a:solidFill>
              </a:endParaRPr>
            </a:p>
          </dgm:t>
        </dgm:pt>
      </mc:Choice>
      <mc:Fallback xmlns="">
        <dgm:pt modelId="{FE36DB6E-AAFD-41C0-9F7C-50AE447BBA25}">
          <dgm:prSet phldrT="[Texto]"/>
          <dgm:spPr/>
          <dgm:t>
            <a:bodyPr/>
            <a:lstStyle/>
            <a:p>
              <a:r>
                <a:rPr lang="es-MX" i="0">
                  <a:solidFill>
                    <a:schemeClr val="accent3">
                      <a:lumMod val="75000"/>
                    </a:schemeClr>
                  </a:solidFill>
                </a:rPr>
                <a:t>"R" </a:t>
              </a:r>
              <a:r>
                <a:rPr lang="es-MX" i="0" smtClean="0">
                  <a:solidFill>
                    <a:schemeClr val="accent3">
                      <a:lumMod val="75000"/>
                    </a:schemeClr>
                  </a:solidFill>
                </a:rPr>
                <a:t>_"</a:t>
              </a:r>
              <a:r>
                <a:rPr lang="es-MX" i="0">
                  <a:solidFill>
                    <a:schemeClr val="accent3">
                      <a:lumMod val="75000"/>
                    </a:schemeClr>
                  </a:solidFill>
                </a:rPr>
                <a:t>(A)"  </a:t>
              </a:r>
              <a:r>
                <a:rPr lang="es-MX" i="0">
                  <a:solidFill>
                    <a:schemeClr val="accent3">
                      <a:lumMod val="75000"/>
                    </a:schemeClr>
                  </a:solidFill>
                  <a:latin typeface="Cambria Math"/>
                </a:rPr>
                <a:t>"= </a:t>
              </a:r>
              <a:r>
                <a:rPr lang="es-MX" i="0">
                  <a:solidFill>
                    <a:schemeClr val="accent3">
                      <a:lumMod val="75000"/>
                    </a:schemeClr>
                  </a:solidFill>
                </a:rPr>
                <a:t>"  "VA" /"K"  </a:t>
              </a:r>
              <a:r>
                <a:rPr lang="es-MX" i="0">
                  <a:solidFill>
                    <a:schemeClr val="accent3">
                      <a:lumMod val="75000"/>
                    </a:schemeClr>
                  </a:solidFill>
                  <a:latin typeface="Cambria Math"/>
                </a:rPr>
                <a:t>"= </a:t>
              </a:r>
              <a:r>
                <a:rPr lang="es-MX" i="0">
                  <a:solidFill>
                    <a:schemeClr val="accent3">
                      <a:lumMod val="75000"/>
                    </a:schemeClr>
                  </a:solidFill>
                </a:rPr>
                <a:t>"  "300" /"1000"  </a:t>
              </a:r>
              <a:r>
                <a:rPr lang="es-MX" i="0">
                  <a:solidFill>
                    <a:schemeClr val="accent3">
                      <a:lumMod val="75000"/>
                    </a:schemeClr>
                  </a:solidFill>
                  <a:latin typeface="Cambria Math"/>
                </a:rPr>
                <a:t>"=0.30</a:t>
              </a:r>
              <a:r>
                <a:rPr lang="es-MX" i="0">
                  <a:solidFill>
                    <a:schemeClr val="accent3">
                      <a:lumMod val="75000"/>
                    </a:schemeClr>
                  </a:solidFill>
                </a:rPr>
                <a:t>"</a:t>
              </a:r>
              <a:endParaRPr lang="es-MX" dirty="0">
                <a:solidFill>
                  <a:schemeClr val="accent3">
                    <a:lumMod val="75000"/>
                  </a:schemeClr>
                </a:solidFill>
              </a:endParaRPr>
            </a:p>
          </dgm:t>
        </dgm:pt>
      </mc:Fallback>
    </mc:AlternateContent>
    <dgm:pt modelId="{A28733EA-1773-4573-88C3-E633F6D9FFED}" type="parTrans" cxnId="{8E1497C4-A4AD-4460-A10C-9AA2CF37C62D}">
      <dgm:prSet/>
      <dgm:spPr/>
      <dgm:t>
        <a:bodyPr/>
        <a:lstStyle/>
        <a:p>
          <a:endParaRPr lang="es-MX"/>
        </a:p>
      </dgm:t>
    </dgm:pt>
    <dgm:pt modelId="{DD70EDC8-FF8C-4EFB-B241-EC7C3205D3CA}" type="sibTrans" cxnId="{8E1497C4-A4AD-4460-A10C-9AA2CF37C62D}">
      <dgm:prSet/>
      <dgm:spPr/>
      <dgm:t>
        <a:bodyPr/>
        <a:lstStyle/>
        <a:p>
          <a:endParaRPr lang="es-MX"/>
        </a:p>
      </dgm:t>
    </dgm:pt>
    <mc:AlternateContent xmlns:mc="http://schemas.openxmlformats.org/markup-compatibility/2006" xmlns:a14="http://schemas.microsoft.com/office/drawing/2010/main">
      <mc:Choice Requires="a14">
        <dgm:pt modelId="{76749A01-A3C9-491C-934E-4EACC4C1E029}">
          <dgm:prSet phldrT="[Texto]"/>
          <dgm:spPr/>
          <dgm: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accent3">
                                <a:lumMod val="75000"/>
                              </a:schemeClr>
                            </a:solidFill>
                            <a:latin typeface="Cambria Math"/>
                          </a:rPr>
                        </m:ctrlPr>
                      </m:sSubPr>
                      <m:e>
                        <m:r>
                          <m:rPr>
                            <m:nor/>
                          </m:rPr>
                          <a:rPr lang="es-MX">
                            <a:solidFill>
                              <a:schemeClr val="accent3">
                                <a:lumMod val="75000"/>
                              </a:schemeClr>
                            </a:solidFill>
                          </a:rPr>
                          <m:t>R</m:t>
                        </m:r>
                      </m:e>
                      <m:sub>
                        <m:r>
                          <m:rPr>
                            <m:nor/>
                          </m:rPr>
                          <a:rPr lang="es-MX">
                            <a:solidFill>
                              <a:schemeClr val="accent3">
                                <a:lumMod val="75000"/>
                              </a:schemeClr>
                            </a:solidFill>
                          </a:rPr>
                          <m:t>(</m:t>
                        </m:r>
                        <m:r>
                          <m:rPr>
                            <m:nor/>
                          </m:rPr>
                          <a:rPr lang="es-MX">
                            <a:solidFill>
                              <a:schemeClr val="accent3">
                                <a:lumMod val="75000"/>
                              </a:schemeClr>
                            </a:solidFill>
                          </a:rPr>
                          <m:t>B</m:t>
                        </m:r>
                        <m:r>
                          <m:rPr>
                            <m:nor/>
                          </m:rPr>
                          <a:rPr lang="es-MX">
                            <a:solidFill>
                              <a:schemeClr val="accent3">
                                <a:lumMod val="75000"/>
                              </a:schemeClr>
                            </a:solidFill>
                          </a:rPr>
                          <m:t>)</m:t>
                        </m:r>
                      </m:sub>
                    </m:sSub>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VA</m:t>
                        </m:r>
                      </m:num>
                      <m:den>
                        <m:r>
                          <m:rPr>
                            <m:nor/>
                          </m:rPr>
                          <a:rPr lang="es-MX">
                            <a:solidFill>
                              <a:schemeClr val="accent3">
                                <a:lumMod val="75000"/>
                              </a:schemeClr>
                            </a:solidFill>
                          </a:rPr>
                          <m:t>K</m:t>
                        </m:r>
                      </m:den>
                    </m:f>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700</m:t>
                        </m:r>
                      </m:num>
                      <m:den>
                        <m:r>
                          <m:rPr>
                            <m:nor/>
                          </m:rPr>
                          <a:rPr lang="es-MX">
                            <a:solidFill>
                              <a:schemeClr val="accent3">
                                <a:lumMod val="75000"/>
                              </a:schemeClr>
                            </a:solidFill>
                          </a:rPr>
                          <m:t>2000</m:t>
                        </m:r>
                      </m:den>
                    </m:f>
                    <m:r>
                      <m:rPr>
                        <m:nor/>
                      </m:rPr>
                      <a:rPr lang="es-MX">
                        <a:solidFill>
                          <a:schemeClr val="accent3">
                            <a:lumMod val="75000"/>
                          </a:schemeClr>
                        </a:solidFill>
                      </a:rPr>
                      <m:t>=0.35</m:t>
                    </m:r>
                  </m:oMath>
                </m:oMathPara>
              </a14:m>
              <a:endParaRPr lang="es-MX" dirty="0">
                <a:solidFill>
                  <a:schemeClr val="accent3">
                    <a:lumMod val="75000"/>
                  </a:schemeClr>
                </a:solidFill>
              </a:endParaRPr>
            </a:p>
          </dgm:t>
        </dgm:pt>
      </mc:Choice>
      <mc:Fallback xmlns="">
        <dgm:pt modelId="{76749A01-A3C9-491C-934E-4EACC4C1E029}">
          <dgm:prSet phldrT="[Texto]"/>
          <dgm:spPr/>
          <dgm:t>
            <a:bodyPr/>
            <a:lstStyle/>
            <a:p>
              <a:r>
                <a:rPr lang="es-MX" i="0">
                  <a:solidFill>
                    <a:schemeClr val="accent3">
                      <a:lumMod val="75000"/>
                    </a:schemeClr>
                  </a:solidFill>
                </a:rPr>
                <a:t>"R" </a:t>
              </a:r>
              <a:r>
                <a:rPr lang="es-MX" i="0" smtClean="0">
                  <a:solidFill>
                    <a:schemeClr val="accent3">
                      <a:lumMod val="75000"/>
                    </a:schemeClr>
                  </a:solidFill>
                </a:rPr>
                <a:t>_"</a:t>
              </a:r>
              <a:r>
                <a:rPr lang="es-MX" i="0">
                  <a:solidFill>
                    <a:schemeClr val="accent3">
                      <a:lumMod val="75000"/>
                    </a:schemeClr>
                  </a:solidFill>
                </a:rPr>
                <a:t>(B)"  </a:t>
              </a:r>
              <a:r>
                <a:rPr lang="es-MX" i="0">
                  <a:solidFill>
                    <a:schemeClr val="accent3">
                      <a:lumMod val="75000"/>
                    </a:schemeClr>
                  </a:solidFill>
                  <a:latin typeface="Cambria Math"/>
                </a:rPr>
                <a:t>"= </a:t>
              </a:r>
              <a:r>
                <a:rPr lang="es-MX" i="0">
                  <a:solidFill>
                    <a:schemeClr val="accent3">
                      <a:lumMod val="75000"/>
                    </a:schemeClr>
                  </a:solidFill>
                </a:rPr>
                <a:t>"  "VA" /"K"  </a:t>
              </a:r>
              <a:r>
                <a:rPr lang="es-MX" i="0">
                  <a:solidFill>
                    <a:schemeClr val="accent3">
                      <a:lumMod val="75000"/>
                    </a:schemeClr>
                  </a:solidFill>
                  <a:latin typeface="Cambria Math"/>
                </a:rPr>
                <a:t>"= </a:t>
              </a:r>
              <a:r>
                <a:rPr lang="es-MX" i="0">
                  <a:solidFill>
                    <a:schemeClr val="accent3">
                      <a:lumMod val="75000"/>
                    </a:schemeClr>
                  </a:solidFill>
                </a:rPr>
                <a:t>"  "700" /"2000"  </a:t>
              </a:r>
              <a:r>
                <a:rPr lang="es-MX" i="0">
                  <a:solidFill>
                    <a:schemeClr val="accent3">
                      <a:lumMod val="75000"/>
                    </a:schemeClr>
                  </a:solidFill>
                  <a:latin typeface="Cambria Math"/>
                </a:rPr>
                <a:t>"=0.35</a:t>
              </a:r>
              <a:r>
                <a:rPr lang="es-MX" i="0">
                  <a:solidFill>
                    <a:schemeClr val="accent3">
                      <a:lumMod val="75000"/>
                    </a:schemeClr>
                  </a:solidFill>
                </a:rPr>
                <a:t>"</a:t>
              </a:r>
              <a:endParaRPr lang="es-MX" dirty="0">
                <a:solidFill>
                  <a:schemeClr val="accent3">
                    <a:lumMod val="75000"/>
                  </a:schemeClr>
                </a:solidFill>
              </a:endParaRPr>
            </a:p>
          </dgm:t>
        </dgm:pt>
      </mc:Fallback>
    </mc:AlternateContent>
    <dgm:pt modelId="{074CD838-A037-43E5-A851-627183DC021B}" type="parTrans" cxnId="{C080F887-EF38-4B26-9333-55B5226A3B9F}">
      <dgm:prSet/>
      <dgm:spPr/>
      <dgm:t>
        <a:bodyPr/>
        <a:lstStyle/>
        <a:p>
          <a:endParaRPr lang="es-MX"/>
        </a:p>
      </dgm:t>
    </dgm:pt>
    <dgm:pt modelId="{7D742A29-9F0B-4306-BDF6-75F2061960A7}" type="sibTrans" cxnId="{C080F887-EF38-4B26-9333-55B5226A3B9F}">
      <dgm:prSet/>
      <dgm:spPr/>
      <dgm:t>
        <a:bodyPr/>
        <a:lstStyle/>
        <a:p>
          <a:endParaRPr lang="es-MX"/>
        </a:p>
      </dgm:t>
    </dgm:pt>
    <mc:AlternateContent xmlns:mc="http://schemas.openxmlformats.org/markup-compatibility/2006" xmlns:a14="http://schemas.microsoft.com/office/drawing/2010/main">
      <mc:Choice Requires="a14">
        <dgm:pt modelId="{131609F4-358E-4ACE-82BF-1A8A80EBCCA1}">
          <dgm:prSet phldrT="[Texto]"/>
          <dgm:spPr/>
          <dgm: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accent3">
                                <a:lumMod val="75000"/>
                              </a:schemeClr>
                            </a:solidFill>
                            <a:latin typeface="Cambria Math"/>
                          </a:rPr>
                        </m:ctrlPr>
                      </m:sSubPr>
                      <m:e>
                        <m:r>
                          <m:rPr>
                            <m:nor/>
                          </m:rPr>
                          <a:rPr lang="es-MX">
                            <a:solidFill>
                              <a:schemeClr val="accent3">
                                <a:lumMod val="75000"/>
                              </a:schemeClr>
                            </a:solidFill>
                          </a:rPr>
                          <m:t>R</m:t>
                        </m:r>
                      </m:e>
                      <m:sub>
                        <m:r>
                          <m:rPr>
                            <m:nor/>
                          </m:rPr>
                          <a:rPr lang="es-MX">
                            <a:solidFill>
                              <a:schemeClr val="accent3">
                                <a:lumMod val="75000"/>
                              </a:schemeClr>
                            </a:solidFill>
                          </a:rPr>
                          <m:t>(</m:t>
                        </m:r>
                        <m:r>
                          <m:rPr>
                            <m:nor/>
                          </m:rPr>
                          <a:rPr lang="es-MX">
                            <a:solidFill>
                              <a:schemeClr val="accent3">
                                <a:lumMod val="75000"/>
                              </a:schemeClr>
                            </a:solidFill>
                          </a:rPr>
                          <m:t>C</m:t>
                        </m:r>
                        <m:r>
                          <m:rPr>
                            <m:nor/>
                          </m:rPr>
                          <a:rPr lang="es-MX">
                            <a:solidFill>
                              <a:schemeClr val="accent3">
                                <a:lumMod val="75000"/>
                              </a:schemeClr>
                            </a:solidFill>
                          </a:rPr>
                          <m:t>)</m:t>
                        </m:r>
                      </m:sub>
                    </m:sSub>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VA</m:t>
                        </m:r>
                      </m:num>
                      <m:den>
                        <m:r>
                          <m:rPr>
                            <m:nor/>
                          </m:rPr>
                          <a:rPr lang="es-MX">
                            <a:solidFill>
                              <a:schemeClr val="accent3">
                                <a:lumMod val="75000"/>
                              </a:schemeClr>
                            </a:solidFill>
                          </a:rPr>
                          <m:t>K</m:t>
                        </m:r>
                      </m:den>
                    </m:f>
                    <m:r>
                      <m:rPr>
                        <m:nor/>
                      </m:rPr>
                      <a:rPr lang="es-MX">
                        <a:solidFill>
                          <a:schemeClr val="accent3">
                            <a:lumMod val="75000"/>
                          </a:schemeClr>
                        </a:solidFill>
                      </a:rPr>
                      <m:t>= </m:t>
                    </m:r>
                    <m:f>
                      <m:fPr>
                        <m:ctrlPr>
                          <a:rPr lang="es-MX" i="1">
                            <a:solidFill>
                              <a:schemeClr val="accent3">
                                <a:lumMod val="75000"/>
                              </a:schemeClr>
                            </a:solidFill>
                            <a:latin typeface="Cambria Math"/>
                          </a:rPr>
                        </m:ctrlPr>
                      </m:fPr>
                      <m:num>
                        <m:r>
                          <m:rPr>
                            <m:nor/>
                          </m:rPr>
                          <a:rPr lang="es-MX">
                            <a:solidFill>
                              <a:schemeClr val="accent3">
                                <a:lumMod val="75000"/>
                              </a:schemeClr>
                            </a:solidFill>
                          </a:rPr>
                          <m:t>1200</m:t>
                        </m:r>
                      </m:num>
                      <m:den>
                        <m:r>
                          <m:rPr>
                            <m:nor/>
                          </m:rPr>
                          <a:rPr lang="es-MX">
                            <a:solidFill>
                              <a:schemeClr val="accent3">
                                <a:lumMod val="75000"/>
                              </a:schemeClr>
                            </a:solidFill>
                          </a:rPr>
                          <m:t>3000</m:t>
                        </m:r>
                      </m:den>
                    </m:f>
                    <m:r>
                      <m:rPr>
                        <m:nor/>
                      </m:rPr>
                      <a:rPr lang="es-MX">
                        <a:solidFill>
                          <a:schemeClr val="accent3">
                            <a:lumMod val="75000"/>
                          </a:schemeClr>
                        </a:solidFill>
                      </a:rPr>
                      <m:t>=0.40</m:t>
                    </m:r>
                  </m:oMath>
                </m:oMathPara>
              </a14:m>
              <a:endParaRPr lang="es-MX" dirty="0">
                <a:solidFill>
                  <a:schemeClr val="accent3">
                    <a:lumMod val="75000"/>
                  </a:schemeClr>
                </a:solidFill>
              </a:endParaRPr>
            </a:p>
          </dgm:t>
        </dgm:pt>
      </mc:Choice>
      <mc:Fallback xmlns="">
        <dgm:pt modelId="{131609F4-358E-4ACE-82BF-1A8A80EBCCA1}">
          <dgm:prSet phldrT="[Texto]"/>
          <dgm:spPr/>
          <dgm:t>
            <a:bodyPr/>
            <a:lstStyle/>
            <a:p>
              <a:r>
                <a:rPr lang="es-MX" i="0">
                  <a:solidFill>
                    <a:schemeClr val="accent3">
                      <a:lumMod val="75000"/>
                    </a:schemeClr>
                  </a:solidFill>
                </a:rPr>
                <a:t>"R" </a:t>
              </a:r>
              <a:r>
                <a:rPr lang="es-MX" i="0" smtClean="0">
                  <a:solidFill>
                    <a:schemeClr val="accent3">
                      <a:lumMod val="75000"/>
                    </a:schemeClr>
                  </a:solidFill>
                </a:rPr>
                <a:t>_"</a:t>
              </a:r>
              <a:r>
                <a:rPr lang="es-MX" i="0">
                  <a:solidFill>
                    <a:schemeClr val="accent3">
                      <a:lumMod val="75000"/>
                    </a:schemeClr>
                  </a:solidFill>
                </a:rPr>
                <a:t>(C)"  </a:t>
              </a:r>
              <a:r>
                <a:rPr lang="es-MX" i="0">
                  <a:solidFill>
                    <a:schemeClr val="accent3">
                      <a:lumMod val="75000"/>
                    </a:schemeClr>
                  </a:solidFill>
                  <a:latin typeface="Cambria Math"/>
                </a:rPr>
                <a:t>"= </a:t>
              </a:r>
              <a:r>
                <a:rPr lang="es-MX" i="0">
                  <a:solidFill>
                    <a:schemeClr val="accent3">
                      <a:lumMod val="75000"/>
                    </a:schemeClr>
                  </a:solidFill>
                </a:rPr>
                <a:t>"  "VA" /"K"  </a:t>
              </a:r>
              <a:r>
                <a:rPr lang="es-MX" i="0">
                  <a:solidFill>
                    <a:schemeClr val="accent3">
                      <a:lumMod val="75000"/>
                    </a:schemeClr>
                  </a:solidFill>
                  <a:latin typeface="Cambria Math"/>
                </a:rPr>
                <a:t>"= </a:t>
              </a:r>
              <a:r>
                <a:rPr lang="es-MX" i="0">
                  <a:solidFill>
                    <a:schemeClr val="accent3">
                      <a:lumMod val="75000"/>
                    </a:schemeClr>
                  </a:solidFill>
                </a:rPr>
                <a:t>"  "1200" /"3000"  </a:t>
              </a:r>
              <a:r>
                <a:rPr lang="es-MX" i="0">
                  <a:solidFill>
                    <a:schemeClr val="accent3">
                      <a:lumMod val="75000"/>
                    </a:schemeClr>
                  </a:solidFill>
                  <a:latin typeface="Cambria Math"/>
                </a:rPr>
                <a:t>"=0.40</a:t>
              </a:r>
              <a:r>
                <a:rPr lang="es-MX" i="0">
                  <a:solidFill>
                    <a:schemeClr val="accent3">
                      <a:lumMod val="75000"/>
                    </a:schemeClr>
                  </a:solidFill>
                </a:rPr>
                <a:t>"</a:t>
              </a:r>
              <a:endParaRPr lang="es-MX" dirty="0">
                <a:solidFill>
                  <a:schemeClr val="accent3">
                    <a:lumMod val="75000"/>
                  </a:schemeClr>
                </a:solidFill>
              </a:endParaRPr>
            </a:p>
          </dgm:t>
        </dgm:pt>
      </mc:Fallback>
    </mc:AlternateContent>
    <dgm:pt modelId="{8F12703C-FDF9-4C9D-B675-1896C890FC4B}" type="parTrans" cxnId="{FC2613A1-7943-4129-A9E7-89D40AC101AA}">
      <dgm:prSet/>
      <dgm:spPr/>
      <dgm:t>
        <a:bodyPr/>
        <a:lstStyle/>
        <a:p>
          <a:endParaRPr lang="es-MX"/>
        </a:p>
      </dgm:t>
    </dgm:pt>
    <dgm:pt modelId="{A76CAC9D-37B8-41B1-BAFB-24E5D42629F9}" type="sibTrans" cxnId="{FC2613A1-7943-4129-A9E7-89D40AC101AA}">
      <dgm:prSet/>
      <dgm:spPr/>
      <dgm:t>
        <a:bodyPr/>
        <a:lstStyle/>
        <a:p>
          <a:endParaRPr lang="es-MX"/>
        </a:p>
      </dgm:t>
    </dgm:pt>
    <dgm:pt modelId="{B0EED654-D7F6-4DA7-8E12-EC51DCDAFBA8}" type="pres">
      <dgm:prSet presAssocID="{E97C46AC-07FB-4ACF-8E10-7C1BC56619E4}" presName="Name0" presStyleCnt="0">
        <dgm:presLayoutVars>
          <dgm:chMax val="7"/>
          <dgm:dir/>
          <dgm:animLvl val="lvl"/>
          <dgm:resizeHandles val="exact"/>
        </dgm:presLayoutVars>
      </dgm:prSet>
      <dgm:spPr/>
      <dgm:t>
        <a:bodyPr/>
        <a:lstStyle/>
        <a:p>
          <a:endParaRPr lang="es-MX"/>
        </a:p>
      </dgm:t>
    </dgm:pt>
    <dgm:pt modelId="{3377F62D-209F-4F06-9631-4B14B6EC802F}" type="pres">
      <dgm:prSet presAssocID="{FE36DB6E-AAFD-41C0-9F7C-50AE447BBA25}" presName="circle1" presStyleLbl="node1" presStyleIdx="0" presStyleCnt="3"/>
      <dgm:spPr/>
    </dgm:pt>
    <dgm:pt modelId="{2282FE1C-B192-490C-A3E8-3F7EC29D86AD}" type="pres">
      <dgm:prSet presAssocID="{FE36DB6E-AAFD-41C0-9F7C-50AE447BBA25}" presName="space" presStyleCnt="0"/>
      <dgm:spPr/>
    </dgm:pt>
    <dgm:pt modelId="{E91D162D-0D79-48B2-B0AD-ECDBB178821F}" type="pres">
      <dgm:prSet presAssocID="{FE36DB6E-AAFD-41C0-9F7C-50AE447BBA25}" presName="rect1" presStyleLbl="alignAcc1" presStyleIdx="0" presStyleCnt="3"/>
      <dgm:spPr/>
      <dgm:t>
        <a:bodyPr/>
        <a:lstStyle/>
        <a:p>
          <a:endParaRPr lang="es-MX"/>
        </a:p>
      </dgm:t>
    </dgm:pt>
    <dgm:pt modelId="{379069B7-E9A8-40C4-AEF6-FE0B7FE97C7C}" type="pres">
      <dgm:prSet presAssocID="{76749A01-A3C9-491C-934E-4EACC4C1E029}" presName="vertSpace2" presStyleLbl="node1" presStyleIdx="0" presStyleCnt="3"/>
      <dgm:spPr/>
    </dgm:pt>
    <dgm:pt modelId="{082C99B2-6D92-4103-8902-457A63247CCF}" type="pres">
      <dgm:prSet presAssocID="{76749A01-A3C9-491C-934E-4EACC4C1E029}" presName="circle2" presStyleLbl="node1" presStyleIdx="1" presStyleCnt="3"/>
      <dgm:spPr/>
    </dgm:pt>
    <dgm:pt modelId="{6A4A89DD-B847-4254-9F7B-7E751433B915}" type="pres">
      <dgm:prSet presAssocID="{76749A01-A3C9-491C-934E-4EACC4C1E029}" presName="rect2" presStyleLbl="alignAcc1" presStyleIdx="1" presStyleCnt="3"/>
      <dgm:spPr/>
      <dgm:t>
        <a:bodyPr/>
        <a:lstStyle/>
        <a:p>
          <a:endParaRPr lang="es-MX"/>
        </a:p>
      </dgm:t>
    </dgm:pt>
    <dgm:pt modelId="{D60C36F3-E83A-4025-9FEA-361B4BA4D077}" type="pres">
      <dgm:prSet presAssocID="{131609F4-358E-4ACE-82BF-1A8A80EBCCA1}" presName="vertSpace3" presStyleLbl="node1" presStyleIdx="1" presStyleCnt="3"/>
      <dgm:spPr/>
    </dgm:pt>
    <dgm:pt modelId="{1FDCDC5F-3A49-45D1-91B4-B411398C7ED7}" type="pres">
      <dgm:prSet presAssocID="{131609F4-358E-4ACE-82BF-1A8A80EBCCA1}" presName="circle3" presStyleLbl="node1" presStyleIdx="2" presStyleCnt="3"/>
      <dgm:spPr/>
    </dgm:pt>
    <dgm:pt modelId="{EAB5DF14-CFD6-4572-B5B0-88B7A455AA7D}" type="pres">
      <dgm:prSet presAssocID="{131609F4-358E-4ACE-82BF-1A8A80EBCCA1}" presName="rect3" presStyleLbl="alignAcc1" presStyleIdx="2" presStyleCnt="3"/>
      <dgm:spPr/>
      <dgm:t>
        <a:bodyPr/>
        <a:lstStyle/>
        <a:p>
          <a:endParaRPr lang="es-MX"/>
        </a:p>
      </dgm:t>
    </dgm:pt>
    <dgm:pt modelId="{081F04B1-860B-44F9-8B5D-CB0DC57505AB}" type="pres">
      <dgm:prSet presAssocID="{FE36DB6E-AAFD-41C0-9F7C-50AE447BBA25}" presName="rect1ParTxNoCh" presStyleLbl="alignAcc1" presStyleIdx="2" presStyleCnt="3">
        <dgm:presLayoutVars>
          <dgm:chMax val="1"/>
          <dgm:bulletEnabled val="1"/>
        </dgm:presLayoutVars>
      </dgm:prSet>
      <dgm:spPr/>
      <dgm:t>
        <a:bodyPr/>
        <a:lstStyle/>
        <a:p>
          <a:endParaRPr lang="es-MX"/>
        </a:p>
      </dgm:t>
    </dgm:pt>
    <dgm:pt modelId="{924CD3B8-E32F-4BD1-9D83-617FFE98CFAB}" type="pres">
      <dgm:prSet presAssocID="{76749A01-A3C9-491C-934E-4EACC4C1E029}" presName="rect2ParTxNoCh" presStyleLbl="alignAcc1" presStyleIdx="2" presStyleCnt="3">
        <dgm:presLayoutVars>
          <dgm:chMax val="1"/>
          <dgm:bulletEnabled val="1"/>
        </dgm:presLayoutVars>
      </dgm:prSet>
      <dgm:spPr/>
      <dgm:t>
        <a:bodyPr/>
        <a:lstStyle/>
        <a:p>
          <a:endParaRPr lang="es-MX"/>
        </a:p>
      </dgm:t>
    </dgm:pt>
    <dgm:pt modelId="{56F7D32E-9D8A-4F0B-9E46-528D48A53BD8}" type="pres">
      <dgm:prSet presAssocID="{131609F4-358E-4ACE-82BF-1A8A80EBCCA1}" presName="rect3ParTxNoCh" presStyleLbl="alignAcc1" presStyleIdx="2" presStyleCnt="3">
        <dgm:presLayoutVars>
          <dgm:chMax val="1"/>
          <dgm:bulletEnabled val="1"/>
        </dgm:presLayoutVars>
      </dgm:prSet>
      <dgm:spPr/>
      <dgm:t>
        <a:bodyPr/>
        <a:lstStyle/>
        <a:p>
          <a:endParaRPr lang="es-MX"/>
        </a:p>
      </dgm:t>
    </dgm:pt>
  </dgm:ptLst>
  <dgm:cxnLst>
    <dgm:cxn modelId="{2387F033-EBF8-4172-BBB0-84299225DEBA}" type="presOf" srcId="{131609F4-358E-4ACE-82BF-1A8A80EBCCA1}" destId="{56F7D32E-9D8A-4F0B-9E46-528D48A53BD8}" srcOrd="1" destOrd="0" presId="urn:microsoft.com/office/officeart/2005/8/layout/target3"/>
    <dgm:cxn modelId="{16597C4A-E2B4-4146-A4DC-E3C59B4C1611}" type="presOf" srcId="{131609F4-358E-4ACE-82BF-1A8A80EBCCA1}" destId="{EAB5DF14-CFD6-4572-B5B0-88B7A455AA7D}" srcOrd="0" destOrd="0" presId="urn:microsoft.com/office/officeart/2005/8/layout/target3"/>
    <dgm:cxn modelId="{FC2613A1-7943-4129-A9E7-89D40AC101AA}" srcId="{E97C46AC-07FB-4ACF-8E10-7C1BC56619E4}" destId="{131609F4-358E-4ACE-82BF-1A8A80EBCCA1}" srcOrd="2" destOrd="0" parTransId="{8F12703C-FDF9-4C9D-B675-1896C890FC4B}" sibTransId="{A76CAC9D-37B8-41B1-BAFB-24E5D42629F9}"/>
    <dgm:cxn modelId="{9DC6F31B-31AB-43F4-9844-F61A5D59663A}" type="presOf" srcId="{FE36DB6E-AAFD-41C0-9F7C-50AE447BBA25}" destId="{081F04B1-860B-44F9-8B5D-CB0DC57505AB}" srcOrd="1" destOrd="0" presId="urn:microsoft.com/office/officeart/2005/8/layout/target3"/>
    <dgm:cxn modelId="{88EE9C29-9D62-450D-8E99-570AF114D03E}" type="presOf" srcId="{76749A01-A3C9-491C-934E-4EACC4C1E029}" destId="{6A4A89DD-B847-4254-9F7B-7E751433B915}" srcOrd="0" destOrd="0" presId="urn:microsoft.com/office/officeart/2005/8/layout/target3"/>
    <dgm:cxn modelId="{2A1F0902-0D59-4A58-AD1E-735B092B10A1}" type="presOf" srcId="{76749A01-A3C9-491C-934E-4EACC4C1E029}" destId="{924CD3B8-E32F-4BD1-9D83-617FFE98CFAB}" srcOrd="1" destOrd="0" presId="urn:microsoft.com/office/officeart/2005/8/layout/target3"/>
    <dgm:cxn modelId="{63442E00-1B55-4E9B-9D04-BEC75EB34B68}" type="presOf" srcId="{FE36DB6E-AAFD-41C0-9F7C-50AE447BBA25}" destId="{E91D162D-0D79-48B2-B0AD-ECDBB178821F}" srcOrd="0" destOrd="0" presId="urn:microsoft.com/office/officeart/2005/8/layout/target3"/>
    <dgm:cxn modelId="{C080F887-EF38-4B26-9333-55B5226A3B9F}" srcId="{E97C46AC-07FB-4ACF-8E10-7C1BC56619E4}" destId="{76749A01-A3C9-491C-934E-4EACC4C1E029}" srcOrd="1" destOrd="0" parTransId="{074CD838-A037-43E5-A851-627183DC021B}" sibTransId="{7D742A29-9F0B-4306-BDF6-75F2061960A7}"/>
    <dgm:cxn modelId="{FB5B3923-0EA3-4275-BEA0-5AFCB575851D}" type="presOf" srcId="{E97C46AC-07FB-4ACF-8E10-7C1BC56619E4}" destId="{B0EED654-D7F6-4DA7-8E12-EC51DCDAFBA8}" srcOrd="0" destOrd="0" presId="urn:microsoft.com/office/officeart/2005/8/layout/target3"/>
    <dgm:cxn modelId="{8E1497C4-A4AD-4460-A10C-9AA2CF37C62D}" srcId="{E97C46AC-07FB-4ACF-8E10-7C1BC56619E4}" destId="{FE36DB6E-AAFD-41C0-9F7C-50AE447BBA25}" srcOrd="0" destOrd="0" parTransId="{A28733EA-1773-4573-88C3-E633F6D9FFED}" sibTransId="{DD70EDC8-FF8C-4EFB-B241-EC7C3205D3CA}"/>
    <dgm:cxn modelId="{BC547AD5-5387-4009-B12D-0B9029CC2DF8}" type="presParOf" srcId="{B0EED654-D7F6-4DA7-8E12-EC51DCDAFBA8}" destId="{3377F62D-209F-4F06-9631-4B14B6EC802F}" srcOrd="0" destOrd="0" presId="urn:microsoft.com/office/officeart/2005/8/layout/target3"/>
    <dgm:cxn modelId="{CEB177AD-9850-4386-A707-9B90BC3C9079}" type="presParOf" srcId="{B0EED654-D7F6-4DA7-8E12-EC51DCDAFBA8}" destId="{2282FE1C-B192-490C-A3E8-3F7EC29D86AD}" srcOrd="1" destOrd="0" presId="urn:microsoft.com/office/officeart/2005/8/layout/target3"/>
    <dgm:cxn modelId="{01DBF94F-A1E1-4DD4-ADD8-1CB3BC14D5FD}" type="presParOf" srcId="{B0EED654-D7F6-4DA7-8E12-EC51DCDAFBA8}" destId="{E91D162D-0D79-48B2-B0AD-ECDBB178821F}" srcOrd="2" destOrd="0" presId="urn:microsoft.com/office/officeart/2005/8/layout/target3"/>
    <dgm:cxn modelId="{79897270-94AC-4E6E-A122-9E140C81CF50}" type="presParOf" srcId="{B0EED654-D7F6-4DA7-8E12-EC51DCDAFBA8}" destId="{379069B7-E9A8-40C4-AEF6-FE0B7FE97C7C}" srcOrd="3" destOrd="0" presId="urn:microsoft.com/office/officeart/2005/8/layout/target3"/>
    <dgm:cxn modelId="{A14A5A5E-E218-4886-9EA0-B6ABA1AC9374}" type="presParOf" srcId="{B0EED654-D7F6-4DA7-8E12-EC51DCDAFBA8}" destId="{082C99B2-6D92-4103-8902-457A63247CCF}" srcOrd="4" destOrd="0" presId="urn:microsoft.com/office/officeart/2005/8/layout/target3"/>
    <dgm:cxn modelId="{0B6B2F9E-E9F8-4D1F-B73C-47D29BB093F4}" type="presParOf" srcId="{B0EED654-D7F6-4DA7-8E12-EC51DCDAFBA8}" destId="{6A4A89DD-B847-4254-9F7B-7E751433B915}" srcOrd="5" destOrd="0" presId="urn:microsoft.com/office/officeart/2005/8/layout/target3"/>
    <dgm:cxn modelId="{6FF59057-8190-4352-BDC9-FDCBE298FF5B}" type="presParOf" srcId="{B0EED654-D7F6-4DA7-8E12-EC51DCDAFBA8}" destId="{D60C36F3-E83A-4025-9FEA-361B4BA4D077}" srcOrd="6" destOrd="0" presId="urn:microsoft.com/office/officeart/2005/8/layout/target3"/>
    <dgm:cxn modelId="{A95BC59A-223D-4EF4-BAC1-90FAC165636E}" type="presParOf" srcId="{B0EED654-D7F6-4DA7-8E12-EC51DCDAFBA8}" destId="{1FDCDC5F-3A49-45D1-91B4-B411398C7ED7}" srcOrd="7" destOrd="0" presId="urn:microsoft.com/office/officeart/2005/8/layout/target3"/>
    <dgm:cxn modelId="{802FDB65-222C-48F4-AA95-7915057DFD9D}" type="presParOf" srcId="{B0EED654-D7F6-4DA7-8E12-EC51DCDAFBA8}" destId="{EAB5DF14-CFD6-4572-B5B0-88B7A455AA7D}" srcOrd="8" destOrd="0" presId="urn:microsoft.com/office/officeart/2005/8/layout/target3"/>
    <dgm:cxn modelId="{84A940F5-DD79-497D-869E-7DAF04702932}" type="presParOf" srcId="{B0EED654-D7F6-4DA7-8E12-EC51DCDAFBA8}" destId="{081F04B1-860B-44F9-8B5D-CB0DC57505AB}" srcOrd="9" destOrd="0" presId="urn:microsoft.com/office/officeart/2005/8/layout/target3"/>
    <dgm:cxn modelId="{C404ABC9-FFAF-46C5-A75D-049B4AD83F81}" type="presParOf" srcId="{B0EED654-D7F6-4DA7-8E12-EC51DCDAFBA8}" destId="{924CD3B8-E32F-4BD1-9D83-617FFE98CFAB}" srcOrd="10" destOrd="0" presId="urn:microsoft.com/office/officeart/2005/8/layout/target3"/>
    <dgm:cxn modelId="{C61F254C-7C7B-40E8-A648-05D320E59F90}" type="presParOf" srcId="{B0EED654-D7F6-4DA7-8E12-EC51DCDAFBA8}" destId="{56F7D32E-9D8A-4F0B-9E46-528D48A53BD8}"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7C104AD-CDC2-4749-983A-492B81DF1019}" type="doc">
      <dgm:prSet loTypeId="urn:microsoft.com/office/officeart/2009/3/layout/BlockDescendingList" loCatId="list" qsTypeId="urn:microsoft.com/office/officeart/2005/8/quickstyle/simple4" qsCatId="simple" csTypeId="urn:microsoft.com/office/officeart/2005/8/colors/colorful2" csCatId="colorful" phldr="1"/>
      <dgm:spPr/>
      <dgm:t>
        <a:bodyPr/>
        <a:lstStyle/>
        <a:p>
          <a:endParaRPr lang="es-MX"/>
        </a:p>
      </dgm:t>
    </dgm:pt>
    <dgm:pt modelId="{AC9939BA-3A21-4274-AFA8-A76366ECA44D}">
      <dgm:prSet phldrT="[Texto]" phldr="1" custT="1"/>
      <dgm:spPr/>
      <dgm:t>
        <a:bodyPr/>
        <a:lstStyle/>
        <a:p>
          <a:pPr algn="ctr"/>
          <a:endParaRPr lang="es-MX" sz="2400" dirty="0"/>
        </a:p>
      </dgm:t>
    </dgm:pt>
    <dgm:pt modelId="{16CBDBCC-6B14-41ED-A9E2-60E87C7F640C}" type="parTrans" cxnId="{B7F0F641-27B3-44DF-9995-A9AA292B35F9}">
      <dgm:prSet/>
      <dgm:spPr/>
      <dgm:t>
        <a:bodyPr/>
        <a:lstStyle/>
        <a:p>
          <a:pPr algn="ctr"/>
          <a:endParaRPr lang="es-MX" sz="2000"/>
        </a:p>
      </dgm:t>
    </dgm:pt>
    <dgm:pt modelId="{CB447FDE-B04E-48D1-B316-6F88E96C4AF0}" type="sibTrans" cxnId="{B7F0F641-27B3-44DF-9995-A9AA292B35F9}">
      <dgm:prSet/>
      <dgm:spPr/>
      <dgm:t>
        <a:bodyPr/>
        <a:lstStyle/>
        <a:p>
          <a:pPr algn="ctr"/>
          <a:endParaRPr lang="es-MX" sz="2000"/>
        </a:p>
      </dgm:t>
    </dgm:pt>
    <dgm:pt modelId="{BE45882C-B81B-4A63-AEE3-0C7FC30A49DD}">
      <dgm:prSet phldrT="[Texto]" custT="1"/>
      <dgm:spPr/>
      <dgm:t>
        <a:bodyPr/>
        <a:lstStyle/>
        <a:p>
          <a:pPr algn="ctr"/>
          <a:r>
            <a:rPr lang="es-MX" sz="1200" dirty="0" smtClean="0"/>
            <a:t>Supóngase ahora, que la empresa C ya existía, pero no trabajaba por falta de material nacional y de divisas para importarla. </a:t>
          </a:r>
          <a:endParaRPr lang="es-MX" sz="1200" dirty="0"/>
        </a:p>
      </dgm:t>
    </dgm:pt>
    <dgm:pt modelId="{83919F58-AECC-4DCA-92B7-C3761FE6A51B}" type="parTrans" cxnId="{53372EFE-B8ED-4E37-839C-5100DC28946A}">
      <dgm:prSet/>
      <dgm:spPr/>
      <dgm:t>
        <a:bodyPr/>
        <a:lstStyle/>
        <a:p>
          <a:pPr algn="ctr"/>
          <a:endParaRPr lang="es-MX" sz="2000"/>
        </a:p>
      </dgm:t>
    </dgm:pt>
    <dgm:pt modelId="{6DF9391C-1E94-4AEF-AABC-FA2241945FC5}" type="sibTrans" cxnId="{53372EFE-B8ED-4E37-839C-5100DC28946A}">
      <dgm:prSet/>
      <dgm:spPr/>
      <dgm:t>
        <a:bodyPr/>
        <a:lstStyle/>
        <a:p>
          <a:pPr algn="ctr"/>
          <a:endParaRPr lang="es-MX" sz="2000"/>
        </a:p>
      </dgm:t>
    </dgm:pt>
    <dgm:pt modelId="{5D3113EA-E88C-4A25-BEA1-C4132EA46BF8}">
      <dgm:prSet phldrT="[Texto]" phldr="1" custT="1"/>
      <dgm:spPr/>
      <dgm:t>
        <a:bodyPr/>
        <a:lstStyle/>
        <a:p>
          <a:pPr algn="ctr"/>
          <a:endParaRPr lang="es-MX" sz="2400" dirty="0"/>
        </a:p>
      </dgm:t>
    </dgm:pt>
    <dgm:pt modelId="{E3A0AFCF-6F08-4847-AB8D-E0681B4128E3}" type="parTrans" cxnId="{FE95D894-9FCA-4A32-829F-4556272971C2}">
      <dgm:prSet/>
      <dgm:spPr/>
      <dgm:t>
        <a:bodyPr/>
        <a:lstStyle/>
        <a:p>
          <a:pPr algn="ctr"/>
          <a:endParaRPr lang="es-MX" sz="2000"/>
        </a:p>
      </dgm:t>
    </dgm:pt>
    <dgm:pt modelId="{D480883B-2C8E-4DCC-AD34-7419BAFCDB3F}" type="sibTrans" cxnId="{FE95D894-9FCA-4A32-829F-4556272971C2}">
      <dgm:prSet/>
      <dgm:spPr/>
      <dgm:t>
        <a:bodyPr/>
        <a:lstStyle/>
        <a:p>
          <a:pPr algn="ctr"/>
          <a:endParaRPr lang="es-MX" sz="2000"/>
        </a:p>
      </dgm:t>
    </dgm:pt>
    <dgm:pt modelId="{E4EE051C-018D-4AB3-8467-E76A5E739618}">
      <dgm:prSet phldrT="[Texto]" custT="1"/>
      <dgm:spPr/>
      <dgm:t>
        <a:bodyPr/>
        <a:lstStyle/>
        <a:p>
          <a:pPr algn="ctr"/>
          <a:r>
            <a:rPr lang="es-MX" sz="1200" dirty="0" smtClean="0"/>
            <a:t>Bajo estas condiciones, se mantienen los anteriores, pero la nueva inversión será sólo de 3000. </a:t>
          </a:r>
          <a:endParaRPr lang="es-MX" sz="1200" dirty="0"/>
        </a:p>
      </dgm:t>
    </dgm:pt>
    <dgm:pt modelId="{81686547-B778-4A58-B2DE-B77885BEBE3B}" type="parTrans" cxnId="{022FC2B7-C940-4B82-9C42-D37A43A5EB0B}">
      <dgm:prSet/>
      <dgm:spPr/>
      <dgm:t>
        <a:bodyPr/>
        <a:lstStyle/>
        <a:p>
          <a:pPr algn="ctr"/>
          <a:endParaRPr lang="es-MX" sz="2000"/>
        </a:p>
      </dgm:t>
    </dgm:pt>
    <dgm:pt modelId="{A1349D6D-ACD0-4A30-958A-1398FB1D58B6}" type="sibTrans" cxnId="{022FC2B7-C940-4B82-9C42-D37A43A5EB0B}">
      <dgm:prSet/>
      <dgm:spPr/>
      <dgm:t>
        <a:bodyPr/>
        <a:lstStyle/>
        <a:p>
          <a:pPr algn="ctr"/>
          <a:endParaRPr lang="es-MX" sz="2000"/>
        </a:p>
      </dgm:t>
    </dgm:pt>
    <dgm:pt modelId="{34DE4F92-473D-45F1-B57A-B07541F1FDA6}">
      <dgm:prSet phldrT="[Texto]" phldr="1" custT="1"/>
      <dgm:spPr/>
      <dgm:t>
        <a:bodyPr/>
        <a:lstStyle/>
        <a:p>
          <a:pPr algn="ctr"/>
          <a:endParaRPr lang="es-MX" sz="2400"/>
        </a:p>
      </dgm:t>
    </dgm:pt>
    <dgm:pt modelId="{A5EE4DBA-618D-4692-808D-BA15E7B485A0}" type="parTrans" cxnId="{1C13E0D5-A421-43FC-B186-C406FADE71A0}">
      <dgm:prSet/>
      <dgm:spPr/>
      <dgm:t>
        <a:bodyPr/>
        <a:lstStyle/>
        <a:p>
          <a:pPr algn="ctr"/>
          <a:endParaRPr lang="es-MX" sz="2000"/>
        </a:p>
      </dgm:t>
    </dgm:pt>
    <dgm:pt modelId="{193726A3-5C46-476F-B077-A46F45DA35A2}" type="sibTrans" cxnId="{1C13E0D5-A421-43FC-B186-C406FADE71A0}">
      <dgm:prSet/>
      <dgm:spPr/>
      <dgm:t>
        <a:bodyPr/>
        <a:lstStyle/>
        <a:p>
          <a:pPr algn="ctr"/>
          <a:endParaRPr lang="es-MX" sz="2000"/>
        </a:p>
      </dgm:t>
    </dgm:pt>
    <dgm:pt modelId="{B8B0DF32-C156-44E6-965E-3C8EB22478F4}">
      <dgm:prSet phldrT="[Texto]" custT="1"/>
      <dgm:spPr/>
      <dgm:t>
        <a:bodyPr/>
        <a:lstStyle/>
        <a:p>
          <a:pPr algn="ctr"/>
          <a:r>
            <a:rPr lang="es-MX" sz="1200" dirty="0" smtClean="0"/>
            <a:t>La relación producto capital se calculará tomando en cuenta el valor total del valor agregado sobre el total de inversión de C.</a:t>
          </a:r>
          <a:endParaRPr lang="es-MX" sz="1200" dirty="0"/>
        </a:p>
      </dgm:t>
    </dgm:pt>
    <dgm:pt modelId="{29C332DC-B437-40F8-A1F5-14E3B64F7B52}" type="parTrans" cxnId="{231C718B-B69E-4E38-992A-9B70F1A77499}">
      <dgm:prSet/>
      <dgm:spPr/>
      <dgm:t>
        <a:bodyPr/>
        <a:lstStyle/>
        <a:p>
          <a:pPr algn="ctr"/>
          <a:endParaRPr lang="es-MX" sz="2000"/>
        </a:p>
      </dgm:t>
    </dgm:pt>
    <dgm:pt modelId="{C32E96B9-A2B7-4492-9116-81ED7E47F3E4}" type="sibTrans" cxnId="{231C718B-B69E-4E38-992A-9B70F1A77499}">
      <dgm:prSet/>
      <dgm:spPr/>
      <dgm:t>
        <a:bodyPr/>
        <a:lstStyle/>
        <a:p>
          <a:pPr algn="ctr"/>
          <a:endParaRPr lang="es-MX" sz="2000"/>
        </a:p>
      </dgm:t>
    </dgm:pt>
    <dgm:pt modelId="{3A272383-0627-4FE6-B8F1-302C87705BDE}" type="pres">
      <dgm:prSet presAssocID="{77C104AD-CDC2-4749-983A-492B81DF1019}" presName="Name0" presStyleCnt="0">
        <dgm:presLayoutVars>
          <dgm:chMax val="7"/>
          <dgm:chPref val="7"/>
          <dgm:dir/>
          <dgm:animLvl val="lvl"/>
        </dgm:presLayoutVars>
      </dgm:prSet>
      <dgm:spPr/>
      <dgm:t>
        <a:bodyPr/>
        <a:lstStyle/>
        <a:p>
          <a:endParaRPr lang="es-MX"/>
        </a:p>
      </dgm:t>
    </dgm:pt>
    <dgm:pt modelId="{F3A80912-EAC6-4333-8FF7-90220705EE65}" type="pres">
      <dgm:prSet presAssocID="{AC9939BA-3A21-4274-AFA8-A76366ECA44D}" presName="parentText_1" presStyleLbl="node1" presStyleIdx="0" presStyleCnt="3">
        <dgm:presLayoutVars>
          <dgm:chMax val="1"/>
          <dgm:chPref val="1"/>
          <dgm:bulletEnabled val="1"/>
        </dgm:presLayoutVars>
      </dgm:prSet>
      <dgm:spPr/>
      <dgm:t>
        <a:bodyPr/>
        <a:lstStyle/>
        <a:p>
          <a:endParaRPr lang="es-MX"/>
        </a:p>
      </dgm:t>
    </dgm:pt>
    <dgm:pt modelId="{2FB7ABD0-C9DE-4467-97FD-A362D03A0400}" type="pres">
      <dgm:prSet presAssocID="{AC9939BA-3A21-4274-AFA8-A76366ECA44D}" presName="childText_1" presStyleLbl="node1" presStyleIdx="0" presStyleCnt="3" custLinFactNeighborX="8934" custLinFactNeighborY="-2164">
        <dgm:presLayoutVars>
          <dgm:chMax val="0"/>
          <dgm:chPref val="0"/>
          <dgm:bulletEnabled val="1"/>
        </dgm:presLayoutVars>
      </dgm:prSet>
      <dgm:spPr/>
      <dgm:t>
        <a:bodyPr/>
        <a:lstStyle/>
        <a:p>
          <a:endParaRPr lang="es-MX"/>
        </a:p>
      </dgm:t>
    </dgm:pt>
    <dgm:pt modelId="{1DF1BA70-5876-4BDE-B060-9B1FE6174D62}" type="pres">
      <dgm:prSet presAssocID="{AC9939BA-3A21-4274-AFA8-A76366ECA44D}" presName="accentShape_1" presStyleCnt="0"/>
      <dgm:spPr/>
    </dgm:pt>
    <dgm:pt modelId="{2CD4DC4C-77F1-4A11-98AB-B7D0E3D45C2D}" type="pres">
      <dgm:prSet presAssocID="{AC9939BA-3A21-4274-AFA8-A76366ECA44D}" presName="imageRepeatNode" presStyleLbl="node1" presStyleIdx="0" presStyleCnt="3"/>
      <dgm:spPr/>
      <dgm:t>
        <a:bodyPr/>
        <a:lstStyle/>
        <a:p>
          <a:endParaRPr lang="es-MX"/>
        </a:p>
      </dgm:t>
    </dgm:pt>
    <dgm:pt modelId="{AE359517-4A45-4388-B5CF-128EC43E759B}" type="pres">
      <dgm:prSet presAssocID="{5D3113EA-E88C-4A25-BEA1-C4132EA46BF8}" presName="parentText_2" presStyleLbl="node1" presStyleIdx="0" presStyleCnt="3">
        <dgm:presLayoutVars>
          <dgm:chMax val="1"/>
          <dgm:chPref val="1"/>
          <dgm:bulletEnabled val="1"/>
        </dgm:presLayoutVars>
      </dgm:prSet>
      <dgm:spPr/>
      <dgm:t>
        <a:bodyPr/>
        <a:lstStyle/>
        <a:p>
          <a:endParaRPr lang="es-MX"/>
        </a:p>
      </dgm:t>
    </dgm:pt>
    <dgm:pt modelId="{B49623DD-5A22-493B-9264-75DEFC4A25D5}" type="pres">
      <dgm:prSet presAssocID="{5D3113EA-E88C-4A25-BEA1-C4132EA46BF8}" presName="childText_2" presStyleLbl="node2" presStyleIdx="0" presStyleCnt="0">
        <dgm:presLayoutVars>
          <dgm:chMax val="0"/>
          <dgm:chPref val="0"/>
          <dgm:bulletEnabled val="1"/>
        </dgm:presLayoutVars>
      </dgm:prSet>
      <dgm:spPr/>
      <dgm:t>
        <a:bodyPr/>
        <a:lstStyle/>
        <a:p>
          <a:endParaRPr lang="es-MX"/>
        </a:p>
      </dgm:t>
    </dgm:pt>
    <dgm:pt modelId="{724A1E68-27F6-454A-BD4E-E2A7112EC742}" type="pres">
      <dgm:prSet presAssocID="{5D3113EA-E88C-4A25-BEA1-C4132EA46BF8}" presName="accentShape_2" presStyleCnt="0"/>
      <dgm:spPr/>
    </dgm:pt>
    <dgm:pt modelId="{CF210938-2223-4E0B-A373-0805673EE5C8}" type="pres">
      <dgm:prSet presAssocID="{5D3113EA-E88C-4A25-BEA1-C4132EA46BF8}" presName="imageRepeatNode" presStyleLbl="node1" presStyleIdx="1" presStyleCnt="3" custLinFactNeighborX="-4014" custLinFactNeighborY="-1258"/>
      <dgm:spPr/>
      <dgm:t>
        <a:bodyPr/>
        <a:lstStyle/>
        <a:p>
          <a:endParaRPr lang="es-MX"/>
        </a:p>
      </dgm:t>
    </dgm:pt>
    <dgm:pt modelId="{05E54AEE-713B-4653-ABB2-E30D9ECAB92C}" type="pres">
      <dgm:prSet presAssocID="{34DE4F92-473D-45F1-B57A-B07541F1FDA6}" presName="parentText_3" presStyleLbl="node1" presStyleIdx="1" presStyleCnt="3">
        <dgm:presLayoutVars>
          <dgm:chMax val="1"/>
          <dgm:chPref val="1"/>
          <dgm:bulletEnabled val="1"/>
        </dgm:presLayoutVars>
      </dgm:prSet>
      <dgm:spPr/>
      <dgm:t>
        <a:bodyPr/>
        <a:lstStyle/>
        <a:p>
          <a:endParaRPr lang="es-MX"/>
        </a:p>
      </dgm:t>
    </dgm:pt>
    <dgm:pt modelId="{C608188D-536F-41C6-A788-2632CFAA3766}" type="pres">
      <dgm:prSet presAssocID="{34DE4F92-473D-45F1-B57A-B07541F1FDA6}" presName="childText_3" presStyleLbl="node2" presStyleIdx="0" presStyleCnt="0">
        <dgm:presLayoutVars>
          <dgm:chMax val="0"/>
          <dgm:chPref val="0"/>
          <dgm:bulletEnabled val="1"/>
        </dgm:presLayoutVars>
      </dgm:prSet>
      <dgm:spPr/>
      <dgm:t>
        <a:bodyPr/>
        <a:lstStyle/>
        <a:p>
          <a:endParaRPr lang="es-MX"/>
        </a:p>
      </dgm:t>
    </dgm:pt>
    <dgm:pt modelId="{8D200F6B-65E6-41BD-A278-10A0BD2B3AE8}" type="pres">
      <dgm:prSet presAssocID="{34DE4F92-473D-45F1-B57A-B07541F1FDA6}" presName="accentShape_3" presStyleCnt="0"/>
      <dgm:spPr/>
    </dgm:pt>
    <dgm:pt modelId="{A9F811DE-428F-448C-BCA0-2CEE0C30B3D9}" type="pres">
      <dgm:prSet presAssocID="{34DE4F92-473D-45F1-B57A-B07541F1FDA6}" presName="imageRepeatNode" presStyleLbl="node1" presStyleIdx="2" presStyleCnt="3"/>
      <dgm:spPr/>
      <dgm:t>
        <a:bodyPr/>
        <a:lstStyle/>
        <a:p>
          <a:endParaRPr lang="es-MX"/>
        </a:p>
      </dgm:t>
    </dgm:pt>
  </dgm:ptLst>
  <dgm:cxnLst>
    <dgm:cxn modelId="{FE95D894-9FCA-4A32-829F-4556272971C2}" srcId="{77C104AD-CDC2-4749-983A-492B81DF1019}" destId="{5D3113EA-E88C-4A25-BEA1-C4132EA46BF8}" srcOrd="1" destOrd="0" parTransId="{E3A0AFCF-6F08-4847-AB8D-E0681B4128E3}" sibTransId="{D480883B-2C8E-4DCC-AD34-7419BAFCDB3F}"/>
    <dgm:cxn modelId="{231C718B-B69E-4E38-992A-9B70F1A77499}" srcId="{34DE4F92-473D-45F1-B57A-B07541F1FDA6}" destId="{B8B0DF32-C156-44E6-965E-3C8EB22478F4}" srcOrd="0" destOrd="0" parTransId="{29C332DC-B437-40F8-A1F5-14E3B64F7B52}" sibTransId="{C32E96B9-A2B7-4492-9116-81ED7E47F3E4}"/>
    <dgm:cxn modelId="{1C13E0D5-A421-43FC-B186-C406FADE71A0}" srcId="{77C104AD-CDC2-4749-983A-492B81DF1019}" destId="{34DE4F92-473D-45F1-B57A-B07541F1FDA6}" srcOrd="2" destOrd="0" parTransId="{A5EE4DBA-618D-4692-808D-BA15E7B485A0}" sibTransId="{193726A3-5C46-476F-B077-A46F45DA35A2}"/>
    <dgm:cxn modelId="{AB991C2C-AB85-4003-A31A-CDAAB821EB04}" type="presOf" srcId="{34DE4F92-473D-45F1-B57A-B07541F1FDA6}" destId="{A9F811DE-428F-448C-BCA0-2CEE0C30B3D9}" srcOrd="1" destOrd="0" presId="urn:microsoft.com/office/officeart/2009/3/layout/BlockDescendingList"/>
    <dgm:cxn modelId="{F5A47BDF-664F-44E7-B530-D40865A7C8BB}" type="presOf" srcId="{77C104AD-CDC2-4749-983A-492B81DF1019}" destId="{3A272383-0627-4FE6-B8F1-302C87705BDE}" srcOrd="0" destOrd="0" presId="urn:microsoft.com/office/officeart/2009/3/layout/BlockDescendingList"/>
    <dgm:cxn modelId="{022FC2B7-C940-4B82-9C42-D37A43A5EB0B}" srcId="{5D3113EA-E88C-4A25-BEA1-C4132EA46BF8}" destId="{E4EE051C-018D-4AB3-8467-E76A5E739618}" srcOrd="0" destOrd="0" parTransId="{81686547-B778-4A58-B2DE-B77885BEBE3B}" sibTransId="{A1349D6D-ACD0-4A30-958A-1398FB1D58B6}"/>
    <dgm:cxn modelId="{3A190D91-5DD4-433C-8A1D-5D45F76EA0C4}" type="presOf" srcId="{5D3113EA-E88C-4A25-BEA1-C4132EA46BF8}" destId="{CF210938-2223-4E0B-A373-0805673EE5C8}" srcOrd="1" destOrd="0" presId="urn:microsoft.com/office/officeart/2009/3/layout/BlockDescendingList"/>
    <dgm:cxn modelId="{1D1C9329-81E1-4BB0-A40E-6F37F024D674}" type="presOf" srcId="{AC9939BA-3A21-4274-AFA8-A76366ECA44D}" destId="{2CD4DC4C-77F1-4A11-98AB-B7D0E3D45C2D}" srcOrd="1" destOrd="0" presId="urn:microsoft.com/office/officeart/2009/3/layout/BlockDescendingList"/>
    <dgm:cxn modelId="{B7F0F641-27B3-44DF-9995-A9AA292B35F9}" srcId="{77C104AD-CDC2-4749-983A-492B81DF1019}" destId="{AC9939BA-3A21-4274-AFA8-A76366ECA44D}" srcOrd="0" destOrd="0" parTransId="{16CBDBCC-6B14-41ED-A9E2-60E87C7F640C}" sibTransId="{CB447FDE-B04E-48D1-B316-6F88E96C4AF0}"/>
    <dgm:cxn modelId="{6611EF26-17D6-4FD4-992E-588A030F3A3C}" type="presOf" srcId="{B8B0DF32-C156-44E6-965E-3C8EB22478F4}" destId="{C608188D-536F-41C6-A788-2632CFAA3766}" srcOrd="0" destOrd="0" presId="urn:microsoft.com/office/officeart/2009/3/layout/BlockDescendingList"/>
    <dgm:cxn modelId="{B048118A-0B2C-48B6-B72F-D4D83DFBFC5D}" type="presOf" srcId="{AC9939BA-3A21-4274-AFA8-A76366ECA44D}" destId="{F3A80912-EAC6-4333-8FF7-90220705EE65}" srcOrd="0" destOrd="0" presId="urn:microsoft.com/office/officeart/2009/3/layout/BlockDescendingList"/>
    <dgm:cxn modelId="{53372EFE-B8ED-4E37-839C-5100DC28946A}" srcId="{AC9939BA-3A21-4274-AFA8-A76366ECA44D}" destId="{BE45882C-B81B-4A63-AEE3-0C7FC30A49DD}" srcOrd="0" destOrd="0" parTransId="{83919F58-AECC-4DCA-92B7-C3761FE6A51B}" sibTransId="{6DF9391C-1E94-4AEF-AABC-FA2241945FC5}"/>
    <dgm:cxn modelId="{149E7D0E-0F7E-41D4-B485-10BD1BBD8883}" type="presOf" srcId="{5D3113EA-E88C-4A25-BEA1-C4132EA46BF8}" destId="{AE359517-4A45-4388-B5CF-128EC43E759B}" srcOrd="0" destOrd="0" presId="urn:microsoft.com/office/officeart/2009/3/layout/BlockDescendingList"/>
    <dgm:cxn modelId="{E9468116-F8B8-4E32-B577-1D0EBDC35C98}" type="presOf" srcId="{E4EE051C-018D-4AB3-8467-E76A5E739618}" destId="{B49623DD-5A22-493B-9264-75DEFC4A25D5}" srcOrd="0" destOrd="0" presId="urn:microsoft.com/office/officeart/2009/3/layout/BlockDescendingList"/>
    <dgm:cxn modelId="{90292237-9065-438B-9E31-F119359C4BC8}" type="presOf" srcId="{BE45882C-B81B-4A63-AEE3-0C7FC30A49DD}" destId="{2FB7ABD0-C9DE-4467-97FD-A362D03A0400}" srcOrd="0" destOrd="0" presId="urn:microsoft.com/office/officeart/2009/3/layout/BlockDescendingList"/>
    <dgm:cxn modelId="{762A412D-A7B3-49CA-86C4-9327C7BDE12A}" type="presOf" srcId="{34DE4F92-473D-45F1-B57A-B07541F1FDA6}" destId="{05E54AEE-713B-4653-ABB2-E30D9ECAB92C}" srcOrd="0" destOrd="0" presId="urn:microsoft.com/office/officeart/2009/3/layout/BlockDescendingList"/>
    <dgm:cxn modelId="{BD608B34-4201-465B-9391-14F6FB67BD62}" type="presParOf" srcId="{3A272383-0627-4FE6-B8F1-302C87705BDE}" destId="{F3A80912-EAC6-4333-8FF7-90220705EE65}" srcOrd="0" destOrd="0" presId="urn:microsoft.com/office/officeart/2009/3/layout/BlockDescendingList"/>
    <dgm:cxn modelId="{3321928D-756F-41FE-B72B-400D0C7ADFD7}" type="presParOf" srcId="{3A272383-0627-4FE6-B8F1-302C87705BDE}" destId="{2FB7ABD0-C9DE-4467-97FD-A362D03A0400}" srcOrd="1" destOrd="0" presId="urn:microsoft.com/office/officeart/2009/3/layout/BlockDescendingList"/>
    <dgm:cxn modelId="{5DDCE836-2995-40E1-8298-ABD08560A83C}" type="presParOf" srcId="{3A272383-0627-4FE6-B8F1-302C87705BDE}" destId="{1DF1BA70-5876-4BDE-B060-9B1FE6174D62}" srcOrd="2" destOrd="0" presId="urn:microsoft.com/office/officeart/2009/3/layout/BlockDescendingList"/>
    <dgm:cxn modelId="{1268D23D-EA0D-49AF-B65E-6858917E1FB3}" type="presParOf" srcId="{1DF1BA70-5876-4BDE-B060-9B1FE6174D62}" destId="{2CD4DC4C-77F1-4A11-98AB-B7D0E3D45C2D}" srcOrd="0" destOrd="0" presId="urn:microsoft.com/office/officeart/2009/3/layout/BlockDescendingList"/>
    <dgm:cxn modelId="{A41255D2-4EB9-4761-AD1B-AF08FF3A6F57}" type="presParOf" srcId="{3A272383-0627-4FE6-B8F1-302C87705BDE}" destId="{AE359517-4A45-4388-B5CF-128EC43E759B}" srcOrd="3" destOrd="0" presId="urn:microsoft.com/office/officeart/2009/3/layout/BlockDescendingList"/>
    <dgm:cxn modelId="{39654F0F-B98B-41B7-838B-AC8DC9F30C16}" type="presParOf" srcId="{3A272383-0627-4FE6-B8F1-302C87705BDE}" destId="{B49623DD-5A22-493B-9264-75DEFC4A25D5}" srcOrd="4" destOrd="0" presId="urn:microsoft.com/office/officeart/2009/3/layout/BlockDescendingList"/>
    <dgm:cxn modelId="{A4A87655-EC1C-420B-985C-D5E713F18421}" type="presParOf" srcId="{3A272383-0627-4FE6-B8F1-302C87705BDE}" destId="{724A1E68-27F6-454A-BD4E-E2A7112EC742}" srcOrd="5" destOrd="0" presId="urn:microsoft.com/office/officeart/2009/3/layout/BlockDescendingList"/>
    <dgm:cxn modelId="{A44A1AE0-05AD-4131-8710-550C70DCBB40}" type="presParOf" srcId="{724A1E68-27F6-454A-BD4E-E2A7112EC742}" destId="{CF210938-2223-4E0B-A373-0805673EE5C8}" srcOrd="0" destOrd="0" presId="urn:microsoft.com/office/officeart/2009/3/layout/BlockDescendingList"/>
    <dgm:cxn modelId="{7DD05E1B-F291-4A62-98F2-83AF85AD0AC8}" type="presParOf" srcId="{3A272383-0627-4FE6-B8F1-302C87705BDE}" destId="{05E54AEE-713B-4653-ABB2-E30D9ECAB92C}" srcOrd="6" destOrd="0" presId="urn:microsoft.com/office/officeart/2009/3/layout/BlockDescendingList"/>
    <dgm:cxn modelId="{7D507CEC-C6C2-4477-AF04-5DDF864A17CD}" type="presParOf" srcId="{3A272383-0627-4FE6-B8F1-302C87705BDE}" destId="{C608188D-536F-41C6-A788-2632CFAA3766}" srcOrd="7" destOrd="0" presId="urn:microsoft.com/office/officeart/2009/3/layout/BlockDescendingList"/>
    <dgm:cxn modelId="{386C1E1A-663D-4BC0-9670-3DD110F650D4}" type="presParOf" srcId="{3A272383-0627-4FE6-B8F1-302C87705BDE}" destId="{8D200F6B-65E6-41BD-A278-10A0BD2B3AE8}" srcOrd="8" destOrd="0" presId="urn:microsoft.com/office/officeart/2009/3/layout/BlockDescendingList"/>
    <dgm:cxn modelId="{EBF452B2-926F-41C1-838F-0499F3DC17B7}" type="presParOf" srcId="{8D200F6B-65E6-41BD-A278-10A0BD2B3AE8}" destId="{A9F811DE-428F-448C-BCA0-2CEE0C30B3D9}"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B6C8609-286F-44A6-96B3-747F39A433BE}" type="doc">
      <dgm:prSet loTypeId="urn:microsoft.com/office/officeart/2005/8/layout/chevron2" loCatId="list" qsTypeId="urn:microsoft.com/office/officeart/2005/8/quickstyle/simple5" qsCatId="simple" csTypeId="urn:microsoft.com/office/officeart/2005/8/colors/colorful3" csCatId="colorful" phldr="1"/>
      <dgm:spPr/>
      <dgm:t>
        <a:bodyPr/>
        <a:lstStyle/>
        <a:p>
          <a:endParaRPr lang="es-MX"/>
        </a:p>
      </dgm:t>
    </dgm:pt>
    <dgm:pt modelId="{050EE9CD-04F4-474F-8265-2B3788EB5C10}">
      <dgm:prSet phldrT="[Texto]" phldr="1" custT="1"/>
      <dgm:spPr/>
      <dgm:t>
        <a:bodyPr/>
        <a:lstStyle/>
        <a:p>
          <a:pPr algn="ctr"/>
          <a:endParaRPr lang="es-MX" sz="2800" dirty="0"/>
        </a:p>
      </dgm:t>
    </dgm:pt>
    <dgm:pt modelId="{E58BFEC1-1691-46E2-8AF4-E7A9079D4CE5}" type="parTrans" cxnId="{0B2FC8C5-0D17-4A0C-A822-CC329657070B}">
      <dgm:prSet/>
      <dgm:spPr/>
      <dgm:t>
        <a:bodyPr/>
        <a:lstStyle/>
        <a:p>
          <a:pPr algn="ctr"/>
          <a:endParaRPr lang="es-MX" sz="2000"/>
        </a:p>
      </dgm:t>
    </dgm:pt>
    <dgm:pt modelId="{0232412A-C96E-4AFF-9009-1181C6B436C2}" type="sibTrans" cxnId="{0B2FC8C5-0D17-4A0C-A822-CC329657070B}">
      <dgm:prSet/>
      <dgm:spPr/>
      <dgm:t>
        <a:bodyPr/>
        <a:lstStyle/>
        <a:p>
          <a:pPr algn="ctr"/>
          <a:endParaRPr lang="es-MX" sz="2000"/>
        </a:p>
      </dgm:t>
    </dgm:pt>
    <dgm:pt modelId="{8F6609CA-5513-49C1-BE84-8800D3B00241}">
      <dgm:prSet phldrT="[Texto]" custT="1"/>
      <dgm:spPr/>
      <dgm:t>
        <a:bodyPr/>
        <a:lstStyle/>
        <a:p>
          <a:pPr algn="ctr"/>
          <a:r>
            <a:rPr lang="es-MX" sz="1600" dirty="0" smtClean="0">
              <a:solidFill>
                <a:schemeClr val="bg1"/>
              </a:solidFill>
            </a:rPr>
            <a:t>Se supone que la única diferencia entre la valoración a precios de mercado y la social resultará de los impuestos indirectos pagados en las “compras a terceros”, los cuales se eliminan del costo social.</a:t>
          </a:r>
          <a:endParaRPr lang="es-MX" sz="1600" dirty="0">
            <a:solidFill>
              <a:schemeClr val="bg1"/>
            </a:solidFill>
          </a:endParaRPr>
        </a:p>
      </dgm:t>
    </dgm:pt>
    <dgm:pt modelId="{B971F148-154D-44D6-9205-40C1D5F85B2B}" type="parTrans" cxnId="{6E7796BB-6F3D-4B7B-AC74-F4AA064BC416}">
      <dgm:prSet/>
      <dgm:spPr/>
      <dgm:t>
        <a:bodyPr/>
        <a:lstStyle/>
        <a:p>
          <a:pPr algn="ctr"/>
          <a:endParaRPr lang="es-MX" sz="2000"/>
        </a:p>
      </dgm:t>
    </dgm:pt>
    <dgm:pt modelId="{E5C8108A-2527-4AC2-8FCC-448E9986B3FF}" type="sibTrans" cxnId="{6E7796BB-6F3D-4B7B-AC74-F4AA064BC416}">
      <dgm:prSet/>
      <dgm:spPr/>
      <dgm:t>
        <a:bodyPr/>
        <a:lstStyle/>
        <a:p>
          <a:pPr algn="ctr"/>
          <a:endParaRPr lang="es-MX" sz="2000"/>
        </a:p>
      </dgm:t>
    </dgm:pt>
    <dgm:pt modelId="{C52D2829-EA35-4D92-A828-5633CF9CE505}">
      <dgm:prSet phldrT="[Texto]" phldr="1" custT="1"/>
      <dgm:spPr/>
      <dgm:t>
        <a:bodyPr/>
        <a:lstStyle/>
        <a:p>
          <a:pPr algn="ctr"/>
          <a:endParaRPr lang="es-MX" sz="2800"/>
        </a:p>
      </dgm:t>
    </dgm:pt>
    <dgm:pt modelId="{AA9C1B02-A248-43EA-AB3D-9A39841D9F69}" type="parTrans" cxnId="{369684FD-FF3E-48B9-A0F8-3E63A8CBD0CB}">
      <dgm:prSet/>
      <dgm:spPr/>
      <dgm:t>
        <a:bodyPr/>
        <a:lstStyle/>
        <a:p>
          <a:pPr algn="ctr"/>
          <a:endParaRPr lang="es-MX" sz="2000"/>
        </a:p>
      </dgm:t>
    </dgm:pt>
    <dgm:pt modelId="{7ECB1BD0-909A-4C3B-90F9-50EE2B59258D}" type="sibTrans" cxnId="{369684FD-FF3E-48B9-A0F8-3E63A8CBD0CB}">
      <dgm:prSet/>
      <dgm:spPr/>
      <dgm:t>
        <a:bodyPr/>
        <a:lstStyle/>
        <a:p>
          <a:pPr algn="ctr"/>
          <a:endParaRPr lang="es-MX" sz="2000"/>
        </a:p>
      </dgm:t>
    </dgm:pt>
    <dgm:pt modelId="{B506917C-0C9A-46D3-AB69-C7B8C884E4F6}">
      <dgm:prSet phldrT="[Texto]" custT="1"/>
      <dgm:spPr/>
      <dgm:t>
        <a:bodyPr/>
        <a:lstStyle/>
        <a:p>
          <a:pPr algn="ctr"/>
          <a:r>
            <a:rPr lang="es-MX" sz="1600" dirty="0" smtClean="0"/>
            <a:t>El valor agregado neto es 55 por año (Se excluye la depreciación</a:t>
          </a:r>
          <a:endParaRPr lang="es-MX" sz="1600" dirty="0"/>
        </a:p>
      </dgm:t>
    </dgm:pt>
    <dgm:pt modelId="{2BDC5E95-2302-4BAC-8850-7FD2416751F9}" type="parTrans" cxnId="{A2558346-42EE-4F19-93E0-C5E0DFC20095}">
      <dgm:prSet/>
      <dgm:spPr/>
      <dgm:t>
        <a:bodyPr/>
        <a:lstStyle/>
        <a:p>
          <a:pPr algn="ctr"/>
          <a:endParaRPr lang="es-MX" sz="2000"/>
        </a:p>
      </dgm:t>
    </dgm:pt>
    <dgm:pt modelId="{78EAC23D-B791-4339-A0B4-A5F1CF422F03}" type="sibTrans" cxnId="{A2558346-42EE-4F19-93E0-C5E0DFC20095}">
      <dgm:prSet/>
      <dgm:spPr/>
      <dgm:t>
        <a:bodyPr/>
        <a:lstStyle/>
        <a:p>
          <a:pPr algn="ctr"/>
          <a:endParaRPr lang="es-MX" sz="2000"/>
        </a:p>
      </dgm:t>
    </dgm:pt>
    <dgm:pt modelId="{E6F0B580-D743-43DE-A1A6-97B87B44C7B5}">
      <dgm:prSet phldrT="[Texto]" custT="1"/>
      <dgm:spPr/>
      <dgm:t>
        <a:bodyPr/>
        <a:lstStyle/>
        <a:p>
          <a:pPr algn="ctr"/>
          <a:r>
            <a:rPr lang="es-MX" sz="1600" dirty="0" smtClean="0"/>
            <a:t>c) DESDE LOS CUADROS 9.34 Y 9.35, CONCLUIMOS LA RP/K, O SEA:</a:t>
          </a:r>
          <a:endParaRPr lang="es-MX" sz="1600" dirty="0"/>
        </a:p>
      </dgm:t>
    </dgm:pt>
    <dgm:pt modelId="{2A3676D5-49F9-4672-AEB8-06D56B67764E}" type="parTrans" cxnId="{C4CD5EDB-19D3-4535-9065-786E60F26742}">
      <dgm:prSet/>
      <dgm:spPr/>
      <dgm:t>
        <a:bodyPr/>
        <a:lstStyle/>
        <a:p>
          <a:pPr algn="ctr"/>
          <a:endParaRPr lang="es-MX" sz="2000"/>
        </a:p>
      </dgm:t>
    </dgm:pt>
    <dgm:pt modelId="{5845FDE0-0B59-4676-9318-5600D1F31572}" type="sibTrans" cxnId="{C4CD5EDB-19D3-4535-9065-786E60F26742}">
      <dgm:prSet/>
      <dgm:spPr/>
      <dgm:t>
        <a:bodyPr/>
        <a:lstStyle/>
        <a:p>
          <a:pPr algn="ctr"/>
          <a:endParaRPr lang="es-MX" sz="2000"/>
        </a:p>
      </dgm:t>
    </dgm:pt>
    <dgm:pt modelId="{19B5B561-D609-4CD2-90E8-F0D536DF132D}">
      <dgm:prSet phldrT="[Texto]" custT="1"/>
      <dgm:spPr/>
      <dgm:t>
        <a:bodyPr/>
        <a:lstStyle/>
        <a:p>
          <a:pPr algn="ctr"/>
          <a:r>
            <a:rPr lang="es-MX" sz="1600" dirty="0" smtClean="0"/>
            <a:t>La relación producto – capital se puede medir ahora tanto con valoración social, como con valoración de mercado.</a:t>
          </a:r>
          <a:endParaRPr lang="es-MX" sz="1600" dirty="0"/>
        </a:p>
      </dgm:t>
    </dgm:pt>
    <dgm:pt modelId="{AC5EF0C4-98A1-4BFA-9B31-4ED4FFF24094}" type="parTrans" cxnId="{D5EBE569-8A03-47B1-B04C-6C7A788DAEF5}">
      <dgm:prSet/>
      <dgm:spPr/>
      <dgm:t>
        <a:bodyPr/>
        <a:lstStyle/>
        <a:p>
          <a:pPr algn="ctr"/>
          <a:endParaRPr lang="es-MX" sz="2000"/>
        </a:p>
      </dgm:t>
    </dgm:pt>
    <dgm:pt modelId="{3DD99AC7-B0F3-480C-B8AD-6769CCF183B4}" type="sibTrans" cxnId="{D5EBE569-8A03-47B1-B04C-6C7A788DAEF5}">
      <dgm:prSet/>
      <dgm:spPr/>
      <dgm:t>
        <a:bodyPr/>
        <a:lstStyle/>
        <a:p>
          <a:pPr algn="ctr"/>
          <a:endParaRPr lang="es-MX" sz="2000"/>
        </a:p>
      </dgm:t>
    </dgm:pt>
    <dgm:pt modelId="{73324AF3-35EB-4EF5-9B0B-07ACC56E1514}">
      <dgm:prSet phldrT="[Texto]" phldr="1" custT="1"/>
      <dgm:spPr/>
      <dgm:t>
        <a:bodyPr/>
        <a:lstStyle/>
        <a:p>
          <a:pPr algn="ctr"/>
          <a:endParaRPr lang="es-MX" sz="2800" dirty="0"/>
        </a:p>
      </dgm:t>
    </dgm:pt>
    <dgm:pt modelId="{C5DB5D86-81A8-4840-97CF-B1A88BA40392}" type="sibTrans" cxnId="{9591FD30-1140-4FA1-AE37-42D2FDFA1AB6}">
      <dgm:prSet/>
      <dgm:spPr/>
      <dgm:t>
        <a:bodyPr/>
        <a:lstStyle/>
        <a:p>
          <a:pPr algn="ctr"/>
          <a:endParaRPr lang="es-MX" sz="2000"/>
        </a:p>
      </dgm:t>
    </dgm:pt>
    <dgm:pt modelId="{8A1FE6AC-FBE7-4C69-89BB-A2C3BE9376D3}" type="parTrans" cxnId="{9591FD30-1140-4FA1-AE37-42D2FDFA1AB6}">
      <dgm:prSet/>
      <dgm:spPr/>
      <dgm:t>
        <a:bodyPr/>
        <a:lstStyle/>
        <a:p>
          <a:pPr algn="ctr"/>
          <a:endParaRPr lang="es-MX" sz="2000"/>
        </a:p>
      </dgm:t>
    </dgm:pt>
    <dgm:pt modelId="{549752B7-9C7D-45AF-91EC-3C48CF332A26}" type="pres">
      <dgm:prSet presAssocID="{AB6C8609-286F-44A6-96B3-747F39A433BE}" presName="linearFlow" presStyleCnt="0">
        <dgm:presLayoutVars>
          <dgm:dir/>
          <dgm:animLvl val="lvl"/>
          <dgm:resizeHandles val="exact"/>
        </dgm:presLayoutVars>
      </dgm:prSet>
      <dgm:spPr/>
      <dgm:t>
        <a:bodyPr/>
        <a:lstStyle/>
        <a:p>
          <a:endParaRPr lang="es-MX"/>
        </a:p>
      </dgm:t>
    </dgm:pt>
    <dgm:pt modelId="{A810E260-9A0B-41F4-A33A-E69424F95E4C}" type="pres">
      <dgm:prSet presAssocID="{050EE9CD-04F4-474F-8265-2B3788EB5C10}" presName="composite" presStyleCnt="0"/>
      <dgm:spPr/>
    </dgm:pt>
    <dgm:pt modelId="{A988C71C-F9A6-4C24-879E-EE8A7A72C4A8}" type="pres">
      <dgm:prSet presAssocID="{050EE9CD-04F4-474F-8265-2B3788EB5C10}" presName="parentText" presStyleLbl="alignNode1" presStyleIdx="0" presStyleCnt="3">
        <dgm:presLayoutVars>
          <dgm:chMax val="1"/>
          <dgm:bulletEnabled val="1"/>
        </dgm:presLayoutVars>
      </dgm:prSet>
      <dgm:spPr/>
      <dgm:t>
        <a:bodyPr/>
        <a:lstStyle/>
        <a:p>
          <a:endParaRPr lang="es-MX"/>
        </a:p>
      </dgm:t>
    </dgm:pt>
    <dgm:pt modelId="{689A355C-4276-4AF1-8413-5412F861A129}" type="pres">
      <dgm:prSet presAssocID="{050EE9CD-04F4-474F-8265-2B3788EB5C10}" presName="descendantText" presStyleLbl="alignAcc1" presStyleIdx="0" presStyleCnt="3">
        <dgm:presLayoutVars>
          <dgm:bulletEnabled val="1"/>
        </dgm:presLayoutVars>
      </dgm:prSet>
      <dgm:spPr/>
      <dgm:t>
        <a:bodyPr/>
        <a:lstStyle/>
        <a:p>
          <a:endParaRPr lang="es-MX"/>
        </a:p>
      </dgm:t>
    </dgm:pt>
    <dgm:pt modelId="{90192B37-6DFB-4292-AEDD-3FF03221218C}" type="pres">
      <dgm:prSet presAssocID="{0232412A-C96E-4AFF-9009-1181C6B436C2}" presName="sp" presStyleCnt="0"/>
      <dgm:spPr/>
    </dgm:pt>
    <dgm:pt modelId="{919D70EC-B793-476D-97C1-16A04801A3BB}" type="pres">
      <dgm:prSet presAssocID="{C52D2829-EA35-4D92-A828-5633CF9CE505}" presName="composite" presStyleCnt="0"/>
      <dgm:spPr/>
    </dgm:pt>
    <dgm:pt modelId="{2C6D4E3F-9514-48E6-A9C6-3DAD20038E12}" type="pres">
      <dgm:prSet presAssocID="{C52D2829-EA35-4D92-A828-5633CF9CE505}" presName="parentText" presStyleLbl="alignNode1" presStyleIdx="1" presStyleCnt="3">
        <dgm:presLayoutVars>
          <dgm:chMax val="1"/>
          <dgm:bulletEnabled val="1"/>
        </dgm:presLayoutVars>
      </dgm:prSet>
      <dgm:spPr/>
      <dgm:t>
        <a:bodyPr/>
        <a:lstStyle/>
        <a:p>
          <a:endParaRPr lang="es-MX"/>
        </a:p>
      </dgm:t>
    </dgm:pt>
    <dgm:pt modelId="{4EAA4AD1-F25F-4239-8C7D-570B4E0D5A1F}" type="pres">
      <dgm:prSet presAssocID="{C52D2829-EA35-4D92-A828-5633CF9CE505}" presName="descendantText" presStyleLbl="alignAcc1" presStyleIdx="1" presStyleCnt="3">
        <dgm:presLayoutVars>
          <dgm:bulletEnabled val="1"/>
        </dgm:presLayoutVars>
      </dgm:prSet>
      <dgm:spPr/>
      <dgm:t>
        <a:bodyPr/>
        <a:lstStyle/>
        <a:p>
          <a:endParaRPr lang="es-MX"/>
        </a:p>
      </dgm:t>
    </dgm:pt>
    <dgm:pt modelId="{53F8AD4E-F2F4-4011-93DA-A93B65EE9BD8}" type="pres">
      <dgm:prSet presAssocID="{7ECB1BD0-909A-4C3B-90F9-50EE2B59258D}" presName="sp" presStyleCnt="0"/>
      <dgm:spPr/>
    </dgm:pt>
    <dgm:pt modelId="{5FDA48FE-909E-4FD8-AC21-33EFF04B5E4C}" type="pres">
      <dgm:prSet presAssocID="{73324AF3-35EB-4EF5-9B0B-07ACC56E1514}" presName="composite" presStyleCnt="0"/>
      <dgm:spPr/>
    </dgm:pt>
    <dgm:pt modelId="{4DE19530-0B1B-4661-8AE8-0ADD8B71136A}" type="pres">
      <dgm:prSet presAssocID="{73324AF3-35EB-4EF5-9B0B-07ACC56E1514}" presName="parentText" presStyleLbl="alignNode1" presStyleIdx="2" presStyleCnt="3">
        <dgm:presLayoutVars>
          <dgm:chMax val="1"/>
          <dgm:bulletEnabled val="1"/>
        </dgm:presLayoutVars>
      </dgm:prSet>
      <dgm:spPr/>
      <dgm:t>
        <a:bodyPr/>
        <a:lstStyle/>
        <a:p>
          <a:endParaRPr lang="es-MX"/>
        </a:p>
      </dgm:t>
    </dgm:pt>
    <dgm:pt modelId="{0A635C20-2876-461A-AC84-2E3204B4FA87}" type="pres">
      <dgm:prSet presAssocID="{73324AF3-35EB-4EF5-9B0B-07ACC56E1514}" presName="descendantText" presStyleLbl="alignAcc1" presStyleIdx="2" presStyleCnt="3">
        <dgm:presLayoutVars>
          <dgm:bulletEnabled val="1"/>
        </dgm:presLayoutVars>
      </dgm:prSet>
      <dgm:spPr/>
      <dgm:t>
        <a:bodyPr/>
        <a:lstStyle/>
        <a:p>
          <a:endParaRPr lang="es-MX"/>
        </a:p>
      </dgm:t>
    </dgm:pt>
  </dgm:ptLst>
  <dgm:cxnLst>
    <dgm:cxn modelId="{D5EBE569-8A03-47B1-B04C-6C7A788DAEF5}" srcId="{73324AF3-35EB-4EF5-9B0B-07ACC56E1514}" destId="{19B5B561-D609-4CD2-90E8-F0D536DF132D}" srcOrd="1" destOrd="0" parTransId="{AC5EF0C4-98A1-4BFA-9B31-4ED4FFF24094}" sibTransId="{3DD99AC7-B0F3-480C-B8AD-6769CCF183B4}"/>
    <dgm:cxn modelId="{99094E8D-5AE4-4826-9744-7F62E3BCD9A5}" type="presOf" srcId="{B506917C-0C9A-46D3-AB69-C7B8C884E4F6}" destId="{4EAA4AD1-F25F-4239-8C7D-570B4E0D5A1F}" srcOrd="0" destOrd="0" presId="urn:microsoft.com/office/officeart/2005/8/layout/chevron2"/>
    <dgm:cxn modelId="{9591FD30-1140-4FA1-AE37-42D2FDFA1AB6}" srcId="{AB6C8609-286F-44A6-96B3-747F39A433BE}" destId="{73324AF3-35EB-4EF5-9B0B-07ACC56E1514}" srcOrd="2" destOrd="0" parTransId="{8A1FE6AC-FBE7-4C69-89BB-A2C3BE9376D3}" sibTransId="{C5DB5D86-81A8-4840-97CF-B1A88BA40392}"/>
    <dgm:cxn modelId="{8EB92530-B6FB-4B77-912B-7286A4693B71}" type="presOf" srcId="{8F6609CA-5513-49C1-BE84-8800D3B00241}" destId="{689A355C-4276-4AF1-8413-5412F861A129}" srcOrd="0" destOrd="0" presId="urn:microsoft.com/office/officeart/2005/8/layout/chevron2"/>
    <dgm:cxn modelId="{4A58A8C5-16AE-4F0B-9F20-9A8B23F5846B}" type="presOf" srcId="{050EE9CD-04F4-474F-8265-2B3788EB5C10}" destId="{A988C71C-F9A6-4C24-879E-EE8A7A72C4A8}" srcOrd="0" destOrd="0" presId="urn:microsoft.com/office/officeart/2005/8/layout/chevron2"/>
    <dgm:cxn modelId="{244ED166-AD33-4369-8392-DA2955EF3DA0}" type="presOf" srcId="{E6F0B580-D743-43DE-A1A6-97B87B44C7B5}" destId="{0A635C20-2876-461A-AC84-2E3204B4FA87}" srcOrd="0" destOrd="0" presId="urn:microsoft.com/office/officeart/2005/8/layout/chevron2"/>
    <dgm:cxn modelId="{41CE0614-0394-4F7F-86B7-9D3893701F5E}" type="presOf" srcId="{19B5B561-D609-4CD2-90E8-F0D536DF132D}" destId="{0A635C20-2876-461A-AC84-2E3204B4FA87}" srcOrd="0" destOrd="1" presId="urn:microsoft.com/office/officeart/2005/8/layout/chevron2"/>
    <dgm:cxn modelId="{A2558346-42EE-4F19-93E0-C5E0DFC20095}" srcId="{C52D2829-EA35-4D92-A828-5633CF9CE505}" destId="{B506917C-0C9A-46D3-AB69-C7B8C884E4F6}" srcOrd="0" destOrd="0" parTransId="{2BDC5E95-2302-4BAC-8850-7FD2416751F9}" sibTransId="{78EAC23D-B791-4339-A0B4-A5F1CF422F03}"/>
    <dgm:cxn modelId="{C4CD5EDB-19D3-4535-9065-786E60F26742}" srcId="{73324AF3-35EB-4EF5-9B0B-07ACC56E1514}" destId="{E6F0B580-D743-43DE-A1A6-97B87B44C7B5}" srcOrd="0" destOrd="0" parTransId="{2A3676D5-49F9-4672-AEB8-06D56B67764E}" sibTransId="{5845FDE0-0B59-4676-9318-5600D1F31572}"/>
    <dgm:cxn modelId="{CDEAE795-A28B-4361-B9A6-99A8F523D290}" type="presOf" srcId="{AB6C8609-286F-44A6-96B3-747F39A433BE}" destId="{549752B7-9C7D-45AF-91EC-3C48CF332A26}" srcOrd="0" destOrd="0" presId="urn:microsoft.com/office/officeart/2005/8/layout/chevron2"/>
    <dgm:cxn modelId="{EF3043C1-3907-44A1-8E64-3D959A36AB7C}" type="presOf" srcId="{73324AF3-35EB-4EF5-9B0B-07ACC56E1514}" destId="{4DE19530-0B1B-4661-8AE8-0ADD8B71136A}" srcOrd="0" destOrd="0" presId="urn:microsoft.com/office/officeart/2005/8/layout/chevron2"/>
    <dgm:cxn modelId="{0B2FC8C5-0D17-4A0C-A822-CC329657070B}" srcId="{AB6C8609-286F-44A6-96B3-747F39A433BE}" destId="{050EE9CD-04F4-474F-8265-2B3788EB5C10}" srcOrd="0" destOrd="0" parTransId="{E58BFEC1-1691-46E2-8AF4-E7A9079D4CE5}" sibTransId="{0232412A-C96E-4AFF-9009-1181C6B436C2}"/>
    <dgm:cxn modelId="{369684FD-FF3E-48B9-A0F8-3E63A8CBD0CB}" srcId="{AB6C8609-286F-44A6-96B3-747F39A433BE}" destId="{C52D2829-EA35-4D92-A828-5633CF9CE505}" srcOrd="1" destOrd="0" parTransId="{AA9C1B02-A248-43EA-AB3D-9A39841D9F69}" sibTransId="{7ECB1BD0-909A-4C3B-90F9-50EE2B59258D}"/>
    <dgm:cxn modelId="{6E7796BB-6F3D-4B7B-AC74-F4AA064BC416}" srcId="{050EE9CD-04F4-474F-8265-2B3788EB5C10}" destId="{8F6609CA-5513-49C1-BE84-8800D3B00241}" srcOrd="0" destOrd="0" parTransId="{B971F148-154D-44D6-9205-40C1D5F85B2B}" sibTransId="{E5C8108A-2527-4AC2-8FCC-448E9986B3FF}"/>
    <dgm:cxn modelId="{BF542D78-B5E8-4F6D-ACC4-74457D71A2B1}" type="presOf" srcId="{C52D2829-EA35-4D92-A828-5633CF9CE505}" destId="{2C6D4E3F-9514-48E6-A9C6-3DAD20038E12}" srcOrd="0" destOrd="0" presId="urn:microsoft.com/office/officeart/2005/8/layout/chevron2"/>
    <dgm:cxn modelId="{33891619-75D1-4F2E-A0B6-8C7E0A643824}" type="presParOf" srcId="{549752B7-9C7D-45AF-91EC-3C48CF332A26}" destId="{A810E260-9A0B-41F4-A33A-E69424F95E4C}" srcOrd="0" destOrd="0" presId="urn:microsoft.com/office/officeart/2005/8/layout/chevron2"/>
    <dgm:cxn modelId="{74F856D2-A33A-48E6-9910-37396EC0D2D9}" type="presParOf" srcId="{A810E260-9A0B-41F4-A33A-E69424F95E4C}" destId="{A988C71C-F9A6-4C24-879E-EE8A7A72C4A8}" srcOrd="0" destOrd="0" presId="urn:microsoft.com/office/officeart/2005/8/layout/chevron2"/>
    <dgm:cxn modelId="{C5B22669-58EF-4EE1-A285-256CA6E262C4}" type="presParOf" srcId="{A810E260-9A0B-41F4-A33A-E69424F95E4C}" destId="{689A355C-4276-4AF1-8413-5412F861A129}" srcOrd="1" destOrd="0" presId="urn:microsoft.com/office/officeart/2005/8/layout/chevron2"/>
    <dgm:cxn modelId="{6BEB0184-CC6C-4C58-9D5B-D1059EF051F8}" type="presParOf" srcId="{549752B7-9C7D-45AF-91EC-3C48CF332A26}" destId="{90192B37-6DFB-4292-AEDD-3FF03221218C}" srcOrd="1" destOrd="0" presId="urn:microsoft.com/office/officeart/2005/8/layout/chevron2"/>
    <dgm:cxn modelId="{52860C23-0367-4387-9431-3B76015161C7}" type="presParOf" srcId="{549752B7-9C7D-45AF-91EC-3C48CF332A26}" destId="{919D70EC-B793-476D-97C1-16A04801A3BB}" srcOrd="2" destOrd="0" presId="urn:microsoft.com/office/officeart/2005/8/layout/chevron2"/>
    <dgm:cxn modelId="{6E2B0C27-3D33-4161-9772-2A2802C79F90}" type="presParOf" srcId="{919D70EC-B793-476D-97C1-16A04801A3BB}" destId="{2C6D4E3F-9514-48E6-A9C6-3DAD20038E12}" srcOrd="0" destOrd="0" presId="urn:microsoft.com/office/officeart/2005/8/layout/chevron2"/>
    <dgm:cxn modelId="{92BBA981-FC28-4999-B8FF-EDFB641C58F0}" type="presParOf" srcId="{919D70EC-B793-476D-97C1-16A04801A3BB}" destId="{4EAA4AD1-F25F-4239-8C7D-570B4E0D5A1F}" srcOrd="1" destOrd="0" presId="urn:microsoft.com/office/officeart/2005/8/layout/chevron2"/>
    <dgm:cxn modelId="{2F0BDCA2-A742-429B-A04C-D4263AC32EF3}" type="presParOf" srcId="{549752B7-9C7D-45AF-91EC-3C48CF332A26}" destId="{53F8AD4E-F2F4-4011-93DA-A93B65EE9BD8}" srcOrd="3" destOrd="0" presId="urn:microsoft.com/office/officeart/2005/8/layout/chevron2"/>
    <dgm:cxn modelId="{B087A4DC-5D9D-4E9D-B6A9-65AD3281E356}" type="presParOf" srcId="{549752B7-9C7D-45AF-91EC-3C48CF332A26}" destId="{5FDA48FE-909E-4FD8-AC21-33EFF04B5E4C}" srcOrd="4" destOrd="0" presId="urn:microsoft.com/office/officeart/2005/8/layout/chevron2"/>
    <dgm:cxn modelId="{EA8BDB8B-C9F2-48CC-9EE2-5CD8B0F347C2}" type="presParOf" srcId="{5FDA48FE-909E-4FD8-AC21-33EFF04B5E4C}" destId="{4DE19530-0B1B-4661-8AE8-0ADD8B71136A}" srcOrd="0" destOrd="0" presId="urn:microsoft.com/office/officeart/2005/8/layout/chevron2"/>
    <dgm:cxn modelId="{4A49B19F-B2D7-4855-BD58-7313FA54424A}" type="presParOf" srcId="{5FDA48FE-909E-4FD8-AC21-33EFF04B5E4C}" destId="{0A635C20-2876-461A-AC84-2E3204B4FA8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9B1146D-72B1-4B14-8CA3-C0B7C4DC363D}" type="doc">
      <dgm:prSet loTypeId="urn:microsoft.com/office/officeart/2005/8/layout/arrow4" loCatId="process" qsTypeId="urn:microsoft.com/office/officeart/2005/8/quickstyle/3d2" qsCatId="3D" csTypeId="urn:microsoft.com/office/officeart/2005/8/colors/accent1_2" csCatId="accent1" phldr="1"/>
      <dgm:spPr/>
      <dgm:t>
        <a:bodyPr/>
        <a:lstStyle/>
        <a:p>
          <a:endParaRPr lang="es-MX"/>
        </a:p>
      </dgm:t>
    </dgm:pt>
    <mc:AlternateContent xmlns:mc="http://schemas.openxmlformats.org/markup-compatibility/2006" xmlns:a14="http://schemas.microsoft.com/office/drawing/2010/main">
      <mc:Choice Requires="a14">
        <dgm:pt modelId="{5DDAC5B3-A90E-47CC-BFB5-272151F4420F}">
          <dgm:prSet phldrT="[Texto]" custT="1"/>
          <dgm:spPr/>
          <dgm:t>
            <a:bodyPr/>
            <a:lstStyle/>
            <a:p>
              <a:pPr/>
              <a14:m>
                <m:oMathPara xmlns:m="http://schemas.openxmlformats.org/officeDocument/2006/math">
                  <m:oMathParaPr>
                    <m:jc m:val="centerGroup"/>
                  </m:oMathParaPr>
                  <m:oMath xmlns:m="http://schemas.openxmlformats.org/officeDocument/2006/math">
                    <m:d>
                      <m:dPr>
                        <m:ctrlPr>
                          <a:rPr lang="es-MX" sz="1400" b="1" i="1" smtClean="0">
                            <a:latin typeface="Cambria Math"/>
                          </a:rPr>
                        </m:ctrlPr>
                      </m:dPr>
                      <m:e>
                        <m:sSub>
                          <m:sSubPr>
                            <m:ctrlPr>
                              <a:rPr lang="es-MX" sz="1400" b="1" i="1">
                                <a:latin typeface="Cambria Math"/>
                              </a:rPr>
                            </m:ctrlPr>
                          </m:sSubPr>
                          <m:e>
                            <m:r>
                              <a:rPr lang="es-MX" sz="1400" b="1" i="1">
                                <a:latin typeface="Cambria Math"/>
                              </a:rPr>
                              <m:t>𝑹𝒑</m:t>
                            </m:r>
                          </m:e>
                          <m:sub>
                            <m:r>
                              <a:rPr lang="es-MX" sz="1400" b="1" i="1">
                                <a:latin typeface="Cambria Math"/>
                              </a:rPr>
                              <m:t>𝒔</m:t>
                            </m:r>
                          </m:sub>
                        </m:sSub>
                        <m:r>
                          <a:rPr lang="es-MX" sz="1400" b="1" i="1">
                            <a:latin typeface="Cambria Math"/>
                          </a:rPr>
                          <m:t>= </m:t>
                        </m:r>
                        <m:f>
                          <m:fPr>
                            <m:ctrlPr>
                              <a:rPr lang="es-MX" sz="1400" b="1" i="1">
                                <a:latin typeface="Cambria Math"/>
                              </a:rPr>
                            </m:ctrlPr>
                          </m:fPr>
                          <m:num>
                            <m:d>
                              <m:dPr>
                                <m:ctrlPr>
                                  <a:rPr lang="es-MX" sz="1400" b="1" i="1">
                                    <a:latin typeface="Cambria Math"/>
                                  </a:rPr>
                                </m:ctrlPr>
                              </m:dPr>
                              <m:e>
                                <m:r>
                                  <a:rPr lang="es-MX" sz="1400" b="1" i="1">
                                    <a:latin typeface="Cambria Math"/>
                                  </a:rPr>
                                  <m:t>𝑽𝑨</m:t>
                                </m:r>
                              </m:e>
                            </m:d>
                            <m:r>
                              <a:rPr lang="es-MX" sz="1400" b="1" i="1">
                                <a:latin typeface="Cambria Math"/>
                              </a:rPr>
                              <m:t>𝑵𝒆𝒕𝒐</m:t>
                            </m:r>
                          </m:num>
                          <m:den>
                            <m:r>
                              <a:rPr lang="es-MX" sz="1400" b="1" i="1">
                                <a:latin typeface="Cambria Math"/>
                              </a:rPr>
                              <m:t>𝑲𝒑</m:t>
                            </m:r>
                          </m:den>
                        </m:f>
                        <m:r>
                          <a:rPr lang="es-MX" sz="1400" b="1" i="1">
                            <a:latin typeface="Cambria Math"/>
                          </a:rPr>
                          <m:t> = </m:t>
                        </m:r>
                        <m:f>
                          <m:fPr>
                            <m:ctrlPr>
                              <a:rPr lang="es-MX" sz="1400" b="1" i="1">
                                <a:latin typeface="Cambria Math"/>
                              </a:rPr>
                            </m:ctrlPr>
                          </m:fPr>
                          <m:num>
                            <m:r>
                              <a:rPr lang="es-MX" sz="1400" b="1" i="1">
                                <a:latin typeface="Cambria Math"/>
                              </a:rPr>
                              <m:t>𝟓𝟓</m:t>
                            </m:r>
                          </m:num>
                          <m:den>
                            <m:r>
                              <a:rPr lang="es-MX" sz="1400" b="1" i="1">
                                <a:latin typeface="Cambria Math"/>
                              </a:rPr>
                              <m:t>𝟖𝟎</m:t>
                            </m:r>
                          </m:den>
                        </m:f>
                        <m:r>
                          <a:rPr lang="es-MX" sz="1400" b="1" i="1">
                            <a:latin typeface="Cambria Math"/>
                          </a:rPr>
                          <m:t>=</m:t>
                        </m:r>
                        <m:r>
                          <a:rPr lang="es-MX" sz="1400" b="1" i="1">
                            <a:latin typeface="Cambria Math"/>
                          </a:rPr>
                          <m:t>𝟎</m:t>
                        </m:r>
                        <m:r>
                          <a:rPr lang="es-MX" sz="1400" b="1" i="1">
                            <a:latin typeface="Cambria Math"/>
                          </a:rPr>
                          <m:t>.</m:t>
                        </m:r>
                        <m:r>
                          <a:rPr lang="es-MX" sz="1400" b="1" i="1">
                            <a:latin typeface="Cambria Math"/>
                          </a:rPr>
                          <m:t>𝟔𝟗</m:t>
                        </m:r>
                      </m:e>
                    </m:d>
                  </m:oMath>
                </m:oMathPara>
              </a14:m>
              <a:endParaRPr lang="es-MX" sz="1600" b="1" dirty="0"/>
            </a:p>
          </dgm:t>
        </dgm:pt>
      </mc:Choice>
      <mc:Fallback xmlns="">
        <dgm:pt modelId="{5DDAC5B3-A90E-47CC-BFB5-272151F4420F}">
          <dgm:prSet phldrT="[Texto]" custT="1"/>
          <dgm:spPr/>
          <dgm:t>
            <a:bodyPr/>
            <a:lstStyle/>
            <a:p>
              <a:pPr/>
              <a:r>
                <a:rPr lang="es-MX" sz="1400" b="1" i="0" smtClean="0">
                  <a:latin typeface="Cambria Math"/>
                </a:rPr>
                <a:t>(</a:t>
              </a:r>
              <a:r>
                <a:rPr lang="es-MX" sz="1400" b="1" i="0">
                  <a:latin typeface="Cambria Math"/>
                </a:rPr>
                <a:t>〖𝑹𝒑〗_𝒔= (𝑽𝑨)𝑵𝒆𝒕𝒐/𝑲𝒑  = 𝟓𝟓/𝟖𝟎=𝟎.𝟔𝟗)</a:t>
              </a:r>
              <a:endParaRPr lang="es-MX" sz="1600" b="1" dirty="0"/>
            </a:p>
          </dgm:t>
        </dgm:pt>
      </mc:Fallback>
    </mc:AlternateContent>
    <dgm:pt modelId="{0518DC34-C148-41DB-84F6-0BD7AC248FA4}" type="parTrans" cxnId="{14AEB06C-DC32-410D-B3B0-D491A6EC79D9}">
      <dgm:prSet/>
      <dgm:spPr/>
      <dgm:t>
        <a:bodyPr/>
        <a:lstStyle/>
        <a:p>
          <a:endParaRPr lang="es-MX" sz="1100">
            <a:solidFill>
              <a:schemeClr val="bg1"/>
            </a:solidFill>
          </a:endParaRPr>
        </a:p>
      </dgm:t>
    </dgm:pt>
    <dgm:pt modelId="{51A8F63D-0450-4B1E-B6B5-25DF04A4B768}" type="sibTrans" cxnId="{14AEB06C-DC32-410D-B3B0-D491A6EC79D9}">
      <dgm:prSet/>
      <dgm:spPr/>
      <dgm:t>
        <a:bodyPr/>
        <a:lstStyle/>
        <a:p>
          <a:endParaRPr lang="es-MX" sz="1100">
            <a:solidFill>
              <a:schemeClr val="bg1"/>
            </a:solidFill>
          </a:endParaRPr>
        </a:p>
      </dgm:t>
    </dgm:pt>
    <mc:AlternateContent xmlns:mc="http://schemas.openxmlformats.org/markup-compatibility/2006" xmlns:a14="http://schemas.microsoft.com/office/drawing/2010/main">
      <mc:Choice Requires="a14">
        <dgm:pt modelId="{BC248A18-208B-454F-8E9A-C62B0A074CA7}">
          <dgm:prSet phldrT="[Texto]" custT="1"/>
          <dgm:spPr/>
          <dgm:t>
            <a:bodyPr/>
            <a:lstStyle/>
            <a:p>
              <a:pPr/>
              <a14:m>
                <m:oMathPara xmlns:m="http://schemas.openxmlformats.org/officeDocument/2006/math">
                  <m:oMathParaPr>
                    <m:jc m:val="centerGroup"/>
                  </m:oMathParaPr>
                  <m:oMath xmlns:m="http://schemas.openxmlformats.org/officeDocument/2006/math">
                    <m:r>
                      <a:rPr lang="es-MX" sz="1400" b="1" i="1" smtClean="0">
                        <a:solidFill>
                          <a:schemeClr val="tx1"/>
                        </a:solidFill>
                        <a:latin typeface="Cambria Math"/>
                      </a:rPr>
                      <m:t>(</m:t>
                    </m:r>
                    <m:r>
                      <a:rPr lang="es-MX" sz="1400" b="1" i="1" smtClean="0">
                        <a:solidFill>
                          <a:schemeClr val="tx1"/>
                        </a:solidFill>
                        <a:latin typeface="Cambria Math"/>
                      </a:rPr>
                      <m:t>𝑹𝒑</m:t>
                    </m:r>
                    <m:r>
                      <a:rPr lang="es-MX" sz="1400" b="1" i="1" smtClean="0">
                        <a:solidFill>
                          <a:schemeClr val="tx1"/>
                        </a:solidFill>
                        <a:latin typeface="Cambria Math"/>
                      </a:rPr>
                      <m:t> </m:t>
                    </m:r>
                    <m:r>
                      <a:rPr lang="es-MX" sz="1400" b="1" i="1" smtClean="0">
                        <a:solidFill>
                          <a:schemeClr val="tx1"/>
                        </a:solidFill>
                        <a:latin typeface="Cambria Math"/>
                      </a:rPr>
                      <m:t>𝒎</m:t>
                    </m:r>
                    <m:r>
                      <a:rPr lang="es-MX" sz="1400" b="1" i="1" smtClean="0">
                        <a:solidFill>
                          <a:schemeClr val="tx1"/>
                        </a:solidFill>
                        <a:latin typeface="Cambria Math"/>
                      </a:rPr>
                      <m:t>=</m:t>
                    </m:r>
                    <m:f>
                      <m:fPr>
                        <m:ctrlPr>
                          <a:rPr lang="es-MX" sz="1400" b="1" i="1" smtClean="0">
                            <a:solidFill>
                              <a:schemeClr val="tx1"/>
                            </a:solidFill>
                            <a:latin typeface="Cambria Math"/>
                          </a:rPr>
                        </m:ctrlPr>
                      </m:fPr>
                      <m:num>
                        <m:d>
                          <m:dPr>
                            <m:ctrlPr>
                              <a:rPr lang="es-MX" sz="1400" b="1" i="1" smtClean="0">
                                <a:solidFill>
                                  <a:schemeClr val="tx1"/>
                                </a:solidFill>
                                <a:latin typeface="Cambria Math"/>
                              </a:rPr>
                            </m:ctrlPr>
                          </m:dPr>
                          <m:e>
                            <m:r>
                              <a:rPr lang="es-MX" sz="1400" b="1" i="1" smtClean="0">
                                <a:solidFill>
                                  <a:schemeClr val="tx1"/>
                                </a:solidFill>
                                <a:latin typeface="Cambria Math"/>
                              </a:rPr>
                              <m:t>𝑽𝑨</m:t>
                            </m:r>
                          </m:e>
                        </m:d>
                        <m:r>
                          <a:rPr lang="es-MX" sz="1400" b="1" i="1" smtClean="0">
                            <a:solidFill>
                              <a:schemeClr val="tx1"/>
                            </a:solidFill>
                            <a:latin typeface="Cambria Math"/>
                          </a:rPr>
                          <m:t>𝑵</m:t>
                        </m:r>
                        <m:r>
                          <a:rPr lang="es-MX" sz="1400" b="1" i="1" smtClean="0">
                            <a:solidFill>
                              <a:schemeClr val="tx1"/>
                            </a:solidFill>
                            <a:latin typeface="Cambria Math"/>
                          </a:rPr>
                          <m:t> </m:t>
                        </m:r>
                      </m:num>
                      <m:den>
                        <m:r>
                          <a:rPr lang="es-MX" sz="1400" b="1" i="1" smtClean="0">
                            <a:solidFill>
                              <a:schemeClr val="tx1"/>
                            </a:solidFill>
                            <a:latin typeface="Cambria Math"/>
                          </a:rPr>
                          <m:t>𝑲𝒑𝒎</m:t>
                        </m:r>
                      </m:den>
                    </m:f>
                    <m:r>
                      <a:rPr lang="es-MX" sz="1400" b="1" i="1" smtClean="0">
                        <a:solidFill>
                          <a:schemeClr val="tx1"/>
                        </a:solidFill>
                        <a:latin typeface="Cambria Math"/>
                      </a:rPr>
                      <m:t>=</m:t>
                    </m:r>
                    <m:f>
                      <m:fPr>
                        <m:ctrlPr>
                          <a:rPr lang="es-MX" sz="1400" b="1" i="1" smtClean="0">
                            <a:solidFill>
                              <a:schemeClr val="tx1"/>
                            </a:solidFill>
                            <a:latin typeface="Cambria Math"/>
                          </a:rPr>
                        </m:ctrlPr>
                      </m:fPr>
                      <m:num>
                        <m:r>
                          <a:rPr lang="es-MX" sz="1400" b="1" i="1" smtClean="0">
                            <a:solidFill>
                              <a:schemeClr val="tx1"/>
                            </a:solidFill>
                            <a:latin typeface="Cambria Math"/>
                          </a:rPr>
                          <m:t>𝟓𝟓</m:t>
                        </m:r>
                      </m:num>
                      <m:den>
                        <m:r>
                          <a:rPr lang="es-MX" sz="1400" b="1" i="1" smtClean="0">
                            <a:solidFill>
                              <a:schemeClr val="tx1"/>
                            </a:solidFill>
                            <a:latin typeface="Cambria Math"/>
                          </a:rPr>
                          <m:t>𝟏𝟎𝟎</m:t>
                        </m:r>
                        <m:r>
                          <a:rPr lang="es-MX" sz="1400" b="1" i="1" smtClean="0">
                            <a:solidFill>
                              <a:schemeClr val="tx1"/>
                            </a:solidFill>
                            <a:latin typeface="Cambria Math"/>
                          </a:rPr>
                          <m:t> </m:t>
                        </m:r>
                      </m:den>
                    </m:f>
                    <m:r>
                      <a:rPr lang="es-MX" sz="1400" b="1" i="1" smtClean="0">
                        <a:solidFill>
                          <a:schemeClr val="tx1"/>
                        </a:solidFill>
                        <a:latin typeface="Cambria Math"/>
                      </a:rPr>
                      <m:t>=</m:t>
                    </m:r>
                    <m:r>
                      <a:rPr lang="es-MX" sz="1400" b="1" i="1" smtClean="0">
                        <a:solidFill>
                          <a:schemeClr val="tx1"/>
                        </a:solidFill>
                        <a:latin typeface="Cambria Math"/>
                      </a:rPr>
                      <m:t>𝟎</m:t>
                    </m:r>
                    <m:r>
                      <a:rPr lang="es-MX" sz="1400" b="1" i="1" smtClean="0">
                        <a:solidFill>
                          <a:schemeClr val="tx1"/>
                        </a:solidFill>
                        <a:latin typeface="Cambria Math"/>
                      </a:rPr>
                      <m:t>.</m:t>
                    </m:r>
                    <m:r>
                      <a:rPr lang="es-MX" sz="1400" b="1" i="1" smtClean="0">
                        <a:solidFill>
                          <a:schemeClr val="tx1"/>
                        </a:solidFill>
                        <a:latin typeface="Cambria Math"/>
                      </a:rPr>
                      <m:t>𝟓𝟓</m:t>
                    </m:r>
                    <m:r>
                      <a:rPr lang="es-MX" sz="1400" b="1" i="1" smtClean="0">
                        <a:solidFill>
                          <a:schemeClr val="tx1"/>
                        </a:solidFill>
                        <a:latin typeface="Cambria Math"/>
                      </a:rPr>
                      <m:t> )          </m:t>
                    </m:r>
                  </m:oMath>
                </m:oMathPara>
              </a14:m>
              <a:endParaRPr lang="es-MX" sz="1400" b="1" dirty="0">
                <a:solidFill>
                  <a:schemeClr val="bg1"/>
                </a:solidFill>
              </a:endParaRPr>
            </a:p>
          </dgm:t>
        </dgm:pt>
      </mc:Choice>
      <mc:Fallback xmlns="">
        <dgm:pt modelId="{BC248A18-208B-454F-8E9A-C62B0A074CA7}">
          <dgm:prSet phldrT="[Texto]" custT="1"/>
          <dgm:spPr/>
          <dgm:t>
            <a:bodyPr/>
            <a:lstStyle/>
            <a:p>
              <a:r>
                <a:rPr lang="es-MX" sz="1400" b="1" i="0" smtClean="0">
                  <a:solidFill>
                    <a:schemeClr val="tx1"/>
                  </a:solidFill>
                  <a:latin typeface="Cambria Math"/>
                </a:rPr>
                <a:t>(𝑹𝒑 𝒎=((𝑽𝑨)𝑵 )/𝑲𝒑𝒎=𝟓𝟓/(𝟏𝟎𝟎 )=𝟎.𝟓𝟓 )          </a:t>
              </a:r>
              <a:endParaRPr lang="es-MX" sz="1400" b="1" dirty="0">
                <a:solidFill>
                  <a:schemeClr val="bg1"/>
                </a:solidFill>
              </a:endParaRPr>
            </a:p>
          </dgm:t>
        </dgm:pt>
      </mc:Fallback>
    </mc:AlternateContent>
    <dgm:pt modelId="{6A3360C3-29C3-44C0-886E-D9CC3EF1E27B}" type="sibTrans" cxnId="{AFA5A5B9-DD37-4845-95AD-422D7AD3990E}">
      <dgm:prSet/>
      <dgm:spPr/>
      <dgm:t>
        <a:bodyPr/>
        <a:lstStyle/>
        <a:p>
          <a:endParaRPr lang="es-MX" sz="1100">
            <a:solidFill>
              <a:schemeClr val="bg1"/>
            </a:solidFill>
          </a:endParaRPr>
        </a:p>
      </dgm:t>
    </dgm:pt>
    <dgm:pt modelId="{99113F8D-70BC-4B74-B3EE-9ACA79011A2E}" type="parTrans" cxnId="{AFA5A5B9-DD37-4845-95AD-422D7AD3990E}">
      <dgm:prSet/>
      <dgm:spPr/>
      <dgm:t>
        <a:bodyPr/>
        <a:lstStyle/>
        <a:p>
          <a:endParaRPr lang="es-MX" sz="1100">
            <a:solidFill>
              <a:schemeClr val="bg1"/>
            </a:solidFill>
          </a:endParaRPr>
        </a:p>
      </dgm:t>
    </dgm:pt>
    <dgm:pt modelId="{2DD32A42-453F-46AA-A31E-A936199B7C4B}" type="pres">
      <dgm:prSet presAssocID="{09B1146D-72B1-4B14-8CA3-C0B7C4DC363D}" presName="compositeShape" presStyleCnt="0">
        <dgm:presLayoutVars>
          <dgm:chMax val="2"/>
          <dgm:dir/>
          <dgm:resizeHandles val="exact"/>
        </dgm:presLayoutVars>
      </dgm:prSet>
      <dgm:spPr/>
      <dgm:t>
        <a:bodyPr/>
        <a:lstStyle/>
        <a:p>
          <a:endParaRPr lang="es-MX"/>
        </a:p>
      </dgm:t>
    </dgm:pt>
    <dgm:pt modelId="{D27C092B-4FC2-4608-B79C-5205B8871B29}" type="pres">
      <dgm:prSet presAssocID="{5DDAC5B3-A90E-47CC-BFB5-272151F4420F}" presName="upArrow" presStyleLbl="node1" presStyleIdx="0" presStyleCnt="2"/>
      <dgm:spPr/>
    </dgm:pt>
    <dgm:pt modelId="{F9A15FC4-3284-4E52-83B8-81BFB2A0C61B}" type="pres">
      <dgm:prSet presAssocID="{5DDAC5B3-A90E-47CC-BFB5-272151F4420F}" presName="upArrowText" presStyleLbl="revTx" presStyleIdx="0" presStyleCnt="2">
        <dgm:presLayoutVars>
          <dgm:chMax val="0"/>
          <dgm:bulletEnabled val="1"/>
        </dgm:presLayoutVars>
      </dgm:prSet>
      <dgm:spPr/>
      <dgm:t>
        <a:bodyPr/>
        <a:lstStyle/>
        <a:p>
          <a:endParaRPr lang="es-MX"/>
        </a:p>
      </dgm:t>
    </dgm:pt>
    <dgm:pt modelId="{47664D7B-580C-404B-83E0-A7451AA0F092}" type="pres">
      <dgm:prSet presAssocID="{BC248A18-208B-454F-8E9A-C62B0A074CA7}" presName="downArrow" presStyleLbl="node1" presStyleIdx="1" presStyleCnt="2"/>
      <dgm:spPr/>
    </dgm:pt>
    <dgm:pt modelId="{B0B7A9A6-71B9-4255-85EE-F212D143D67B}" type="pres">
      <dgm:prSet presAssocID="{BC248A18-208B-454F-8E9A-C62B0A074CA7}" presName="downArrowText" presStyleLbl="revTx" presStyleIdx="1" presStyleCnt="2">
        <dgm:presLayoutVars>
          <dgm:chMax val="0"/>
          <dgm:bulletEnabled val="1"/>
        </dgm:presLayoutVars>
      </dgm:prSet>
      <dgm:spPr/>
      <dgm:t>
        <a:bodyPr/>
        <a:lstStyle/>
        <a:p>
          <a:endParaRPr lang="es-MX"/>
        </a:p>
      </dgm:t>
    </dgm:pt>
  </dgm:ptLst>
  <dgm:cxnLst>
    <dgm:cxn modelId="{85407975-D7A6-4CA1-9797-BB4090DC5F70}" type="presOf" srcId="{09B1146D-72B1-4B14-8CA3-C0B7C4DC363D}" destId="{2DD32A42-453F-46AA-A31E-A936199B7C4B}" srcOrd="0" destOrd="0" presId="urn:microsoft.com/office/officeart/2005/8/layout/arrow4"/>
    <dgm:cxn modelId="{F29F1E5D-53C9-4CD9-A1A0-AA9B3F3F3407}" type="presOf" srcId="{BC248A18-208B-454F-8E9A-C62B0A074CA7}" destId="{B0B7A9A6-71B9-4255-85EE-F212D143D67B}" srcOrd="0" destOrd="0" presId="urn:microsoft.com/office/officeart/2005/8/layout/arrow4"/>
    <dgm:cxn modelId="{14AEB06C-DC32-410D-B3B0-D491A6EC79D9}" srcId="{09B1146D-72B1-4B14-8CA3-C0B7C4DC363D}" destId="{5DDAC5B3-A90E-47CC-BFB5-272151F4420F}" srcOrd="0" destOrd="0" parTransId="{0518DC34-C148-41DB-84F6-0BD7AC248FA4}" sibTransId="{51A8F63D-0450-4B1E-B6B5-25DF04A4B768}"/>
    <dgm:cxn modelId="{AFA5A5B9-DD37-4845-95AD-422D7AD3990E}" srcId="{09B1146D-72B1-4B14-8CA3-C0B7C4DC363D}" destId="{BC248A18-208B-454F-8E9A-C62B0A074CA7}" srcOrd="1" destOrd="0" parTransId="{99113F8D-70BC-4B74-B3EE-9ACA79011A2E}" sibTransId="{6A3360C3-29C3-44C0-886E-D9CC3EF1E27B}"/>
    <dgm:cxn modelId="{AD134B6F-EED8-4138-AC61-FE8B88E01F77}" type="presOf" srcId="{5DDAC5B3-A90E-47CC-BFB5-272151F4420F}" destId="{F9A15FC4-3284-4E52-83B8-81BFB2A0C61B}" srcOrd="0" destOrd="0" presId="urn:microsoft.com/office/officeart/2005/8/layout/arrow4"/>
    <dgm:cxn modelId="{22CCF48E-D859-4316-85D3-37F39E2E484D}" type="presParOf" srcId="{2DD32A42-453F-46AA-A31E-A936199B7C4B}" destId="{D27C092B-4FC2-4608-B79C-5205B8871B29}" srcOrd="0" destOrd="0" presId="urn:microsoft.com/office/officeart/2005/8/layout/arrow4"/>
    <dgm:cxn modelId="{4BE7079A-A6E7-48E0-89B7-11E409078412}" type="presParOf" srcId="{2DD32A42-453F-46AA-A31E-A936199B7C4B}" destId="{F9A15FC4-3284-4E52-83B8-81BFB2A0C61B}" srcOrd="1" destOrd="0" presId="urn:microsoft.com/office/officeart/2005/8/layout/arrow4"/>
    <dgm:cxn modelId="{1E432EA0-3A8F-4D00-892C-839D060FE9AC}" type="presParOf" srcId="{2DD32A42-453F-46AA-A31E-A936199B7C4B}" destId="{47664D7B-580C-404B-83E0-A7451AA0F092}" srcOrd="2" destOrd="0" presId="urn:microsoft.com/office/officeart/2005/8/layout/arrow4"/>
    <dgm:cxn modelId="{95745525-71B2-43A2-BDFC-E40B3EE2F1FF}" type="presParOf" srcId="{2DD32A42-453F-46AA-A31E-A936199B7C4B}" destId="{B0B7A9A6-71B9-4255-85EE-F212D143D67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7C44F-BFBF-4E95-BD71-C008780AE8FA}" type="doc">
      <dgm:prSet loTypeId="urn:microsoft.com/office/officeart/2005/8/layout/target3" loCatId="relationship" qsTypeId="urn:microsoft.com/office/officeart/2005/8/quickstyle/simple4" qsCatId="simple" csTypeId="urn:microsoft.com/office/officeart/2005/8/colors/accent3_2" csCatId="accent3" phldr="1"/>
      <dgm:spPr/>
      <dgm:t>
        <a:bodyPr/>
        <a:lstStyle/>
        <a:p>
          <a:endParaRPr lang="es-MX"/>
        </a:p>
      </dgm:t>
    </dgm:pt>
    <dgm:pt modelId="{8E4DFEA4-CEBB-4E7B-BD23-7F994BD44AA6}">
      <dgm:prSet/>
      <dgm:spPr/>
      <dgm:t>
        <a:bodyPr/>
        <a:lstStyle/>
        <a:p>
          <a:pPr rtl="0"/>
          <a:r>
            <a:rPr lang="es-MX" smtClean="0"/>
            <a:t>Aunque el concepto de rentabilidad es claro, la medición de su coeficiente se presta a ambigüedades derivadas de la distinta manera de definir el capital y las utilidades. </a:t>
          </a:r>
          <a:endParaRPr lang="es-MX"/>
        </a:p>
      </dgm:t>
    </dgm:pt>
    <dgm:pt modelId="{52E752B5-53DE-4B3C-823A-1E603B3CAB35}" type="parTrans" cxnId="{865230CC-9940-4E99-AC3F-40071BD09C00}">
      <dgm:prSet/>
      <dgm:spPr/>
      <dgm:t>
        <a:bodyPr/>
        <a:lstStyle/>
        <a:p>
          <a:endParaRPr lang="es-MX"/>
        </a:p>
      </dgm:t>
    </dgm:pt>
    <dgm:pt modelId="{BCD7E976-8962-4615-8677-F54CA98CAF8D}" type="sibTrans" cxnId="{865230CC-9940-4E99-AC3F-40071BD09C00}">
      <dgm:prSet/>
      <dgm:spPr/>
      <dgm:t>
        <a:bodyPr/>
        <a:lstStyle/>
        <a:p>
          <a:endParaRPr lang="es-MX"/>
        </a:p>
      </dgm:t>
    </dgm:pt>
    <dgm:pt modelId="{94644DB1-E964-45B1-B8DE-D7CC1F387E09}">
      <dgm:prSet/>
      <dgm:spPr/>
      <dgm:t>
        <a:bodyPr/>
        <a:lstStyle/>
        <a:p>
          <a:pPr rtl="0"/>
          <a:r>
            <a:rPr lang="es-MX" smtClean="0"/>
            <a:t>Así, en cuanto a capital puede distinguirse, por su parte, entre capital fijo y circulante y, por otra, entre capital propio y créditos de diverso tipo.</a:t>
          </a:r>
          <a:endParaRPr lang="es-MX"/>
        </a:p>
      </dgm:t>
    </dgm:pt>
    <dgm:pt modelId="{8E3372C8-33B6-48E9-8EF9-E111D09249F3}" type="parTrans" cxnId="{1EEADB22-438A-464F-B1D1-EADA4E023C4D}">
      <dgm:prSet/>
      <dgm:spPr/>
      <dgm:t>
        <a:bodyPr/>
        <a:lstStyle/>
        <a:p>
          <a:endParaRPr lang="es-MX"/>
        </a:p>
      </dgm:t>
    </dgm:pt>
    <dgm:pt modelId="{1AD30311-9451-46E8-884D-EDBDFAD59BC8}" type="sibTrans" cxnId="{1EEADB22-438A-464F-B1D1-EADA4E023C4D}">
      <dgm:prSet/>
      <dgm:spPr/>
      <dgm:t>
        <a:bodyPr/>
        <a:lstStyle/>
        <a:p>
          <a:endParaRPr lang="es-MX"/>
        </a:p>
      </dgm:t>
    </dgm:pt>
    <dgm:pt modelId="{4119CC33-1CF6-4137-97D8-9571EC49F656}">
      <dgm:prSet custT="1"/>
      <dgm:spPr>
        <a:blipFill rotWithShape="1">
          <a:blip xmlns:r="http://schemas.openxmlformats.org/officeDocument/2006/relationships" r:embed="rId1"/>
          <a:stretch>
            <a:fillRect/>
          </a:stretch>
        </a:blipFill>
      </dgm:spPr>
      <dgm:t>
        <a:bodyPr/>
        <a:lstStyle/>
        <a:p>
          <a:r>
            <a:rPr lang="es-MX">
              <a:noFill/>
            </a:rPr>
            <a:t> </a:t>
          </a:r>
        </a:p>
      </dgm:t>
    </dgm:pt>
    <dgm:pt modelId="{33FD285B-60E2-4239-9CB8-CE95938316DF}" type="parTrans" cxnId="{1205FE11-F914-4C70-9848-9111BE59F2A7}">
      <dgm:prSet/>
      <dgm:spPr/>
      <dgm:t>
        <a:bodyPr/>
        <a:lstStyle/>
        <a:p>
          <a:endParaRPr lang="es-MX"/>
        </a:p>
      </dgm:t>
    </dgm:pt>
    <dgm:pt modelId="{B14D0731-F775-4075-A4D8-24D66BB15C48}" type="sibTrans" cxnId="{1205FE11-F914-4C70-9848-9111BE59F2A7}">
      <dgm:prSet/>
      <dgm:spPr/>
      <dgm:t>
        <a:bodyPr/>
        <a:lstStyle/>
        <a:p>
          <a:endParaRPr lang="es-MX"/>
        </a:p>
      </dgm:t>
    </dgm:pt>
    <dgm:pt modelId="{E9686B65-0B15-492B-82E8-0E367A4165BE}" type="pres">
      <dgm:prSet presAssocID="{E667C44F-BFBF-4E95-BD71-C008780AE8FA}" presName="Name0" presStyleCnt="0">
        <dgm:presLayoutVars>
          <dgm:chMax val="7"/>
          <dgm:dir/>
          <dgm:animLvl val="lvl"/>
          <dgm:resizeHandles val="exact"/>
        </dgm:presLayoutVars>
      </dgm:prSet>
      <dgm:spPr/>
    </dgm:pt>
    <dgm:pt modelId="{07ECDB9F-E194-418D-B7F5-9196719E69DC}" type="pres">
      <dgm:prSet presAssocID="{8E4DFEA4-CEBB-4E7B-BD23-7F994BD44AA6}" presName="circle1" presStyleLbl="node1" presStyleIdx="0" presStyleCnt="3"/>
      <dgm:spPr/>
    </dgm:pt>
    <dgm:pt modelId="{5FE19B21-A8E0-47A1-87D1-1190A4A18851}" type="pres">
      <dgm:prSet presAssocID="{8E4DFEA4-CEBB-4E7B-BD23-7F994BD44AA6}" presName="space" presStyleCnt="0"/>
      <dgm:spPr/>
    </dgm:pt>
    <dgm:pt modelId="{CED9F012-3CE1-47CB-88C5-52751D73C819}" type="pres">
      <dgm:prSet presAssocID="{8E4DFEA4-CEBB-4E7B-BD23-7F994BD44AA6}" presName="rect1" presStyleLbl="alignAcc1" presStyleIdx="0" presStyleCnt="3"/>
      <dgm:spPr/>
    </dgm:pt>
    <dgm:pt modelId="{DC839FC0-81A3-4074-B97F-67565095F006}" type="pres">
      <dgm:prSet presAssocID="{94644DB1-E964-45B1-B8DE-D7CC1F387E09}" presName="vertSpace2" presStyleLbl="node1" presStyleIdx="0" presStyleCnt="3"/>
      <dgm:spPr/>
    </dgm:pt>
    <dgm:pt modelId="{6944E034-59F3-4749-A8DF-3F0A3C4E3C7B}" type="pres">
      <dgm:prSet presAssocID="{94644DB1-E964-45B1-B8DE-D7CC1F387E09}" presName="circle2" presStyleLbl="node1" presStyleIdx="1" presStyleCnt="3"/>
      <dgm:spPr/>
    </dgm:pt>
    <dgm:pt modelId="{F1C3659A-BC91-4FD3-9E9E-083ECDDE0B5F}" type="pres">
      <dgm:prSet presAssocID="{94644DB1-E964-45B1-B8DE-D7CC1F387E09}" presName="rect2" presStyleLbl="alignAcc1" presStyleIdx="1" presStyleCnt="3"/>
      <dgm:spPr/>
    </dgm:pt>
    <dgm:pt modelId="{994B0236-3BD6-43CD-9398-4DF80513E9B4}" type="pres">
      <dgm:prSet presAssocID="{4119CC33-1CF6-4137-97D8-9571EC49F656}" presName="vertSpace3" presStyleLbl="node1" presStyleIdx="1" presStyleCnt="3"/>
      <dgm:spPr/>
    </dgm:pt>
    <dgm:pt modelId="{AB3F64B4-3575-4237-AD15-CED6B22F7D5B}" type="pres">
      <dgm:prSet presAssocID="{4119CC33-1CF6-4137-97D8-9571EC49F656}" presName="circle3" presStyleLbl="node1" presStyleIdx="2" presStyleCnt="3"/>
      <dgm:spPr/>
    </dgm:pt>
    <dgm:pt modelId="{7CEA317D-2223-423B-B382-6EC737C141C9}" type="pres">
      <dgm:prSet presAssocID="{4119CC33-1CF6-4137-97D8-9571EC49F656}" presName="rect3" presStyleLbl="alignAcc1" presStyleIdx="2" presStyleCnt="3"/>
      <dgm:spPr/>
      <dgm:t>
        <a:bodyPr/>
        <a:lstStyle/>
        <a:p>
          <a:endParaRPr lang="es-MX"/>
        </a:p>
      </dgm:t>
    </dgm:pt>
    <dgm:pt modelId="{194E0997-2A3A-4E93-893F-F1A92CA2004B}" type="pres">
      <dgm:prSet presAssocID="{8E4DFEA4-CEBB-4E7B-BD23-7F994BD44AA6}" presName="rect1ParTxNoCh" presStyleLbl="alignAcc1" presStyleIdx="2" presStyleCnt="3">
        <dgm:presLayoutVars>
          <dgm:chMax val="1"/>
          <dgm:bulletEnabled val="1"/>
        </dgm:presLayoutVars>
      </dgm:prSet>
      <dgm:spPr/>
    </dgm:pt>
    <dgm:pt modelId="{67511255-3641-4978-9C70-3683A3B9BD31}" type="pres">
      <dgm:prSet presAssocID="{94644DB1-E964-45B1-B8DE-D7CC1F387E09}" presName="rect2ParTxNoCh" presStyleLbl="alignAcc1" presStyleIdx="2" presStyleCnt="3">
        <dgm:presLayoutVars>
          <dgm:chMax val="1"/>
          <dgm:bulletEnabled val="1"/>
        </dgm:presLayoutVars>
      </dgm:prSet>
      <dgm:spPr/>
    </dgm:pt>
    <dgm:pt modelId="{3E0E9329-F6DB-46ED-9083-E3B90A7917EA}" type="pres">
      <dgm:prSet presAssocID="{4119CC33-1CF6-4137-97D8-9571EC49F656}" presName="rect3ParTxNoCh" presStyleLbl="alignAcc1" presStyleIdx="2" presStyleCnt="3">
        <dgm:presLayoutVars>
          <dgm:chMax val="1"/>
          <dgm:bulletEnabled val="1"/>
        </dgm:presLayoutVars>
      </dgm:prSet>
      <dgm:spPr/>
      <dgm:t>
        <a:bodyPr/>
        <a:lstStyle/>
        <a:p>
          <a:endParaRPr lang="es-MX"/>
        </a:p>
      </dgm:t>
    </dgm:pt>
  </dgm:ptLst>
  <dgm:cxnLst>
    <dgm:cxn modelId="{2AF9B412-4B6C-4B02-88BC-EB069505F2F4}" type="presOf" srcId="{8E4DFEA4-CEBB-4E7B-BD23-7F994BD44AA6}" destId="{194E0997-2A3A-4E93-893F-F1A92CA2004B}" srcOrd="1" destOrd="0" presId="urn:microsoft.com/office/officeart/2005/8/layout/target3"/>
    <dgm:cxn modelId="{419BBE8C-B21E-4F58-ADF7-3CDE3FA602BF}" type="presOf" srcId="{94644DB1-E964-45B1-B8DE-D7CC1F387E09}" destId="{F1C3659A-BC91-4FD3-9E9E-083ECDDE0B5F}" srcOrd="0" destOrd="0" presId="urn:microsoft.com/office/officeart/2005/8/layout/target3"/>
    <dgm:cxn modelId="{4556BC73-25F9-4663-9346-C72D3BDD82BB}" type="presOf" srcId="{4119CC33-1CF6-4137-97D8-9571EC49F656}" destId="{3E0E9329-F6DB-46ED-9083-E3B90A7917EA}" srcOrd="1" destOrd="0" presId="urn:microsoft.com/office/officeart/2005/8/layout/target3"/>
    <dgm:cxn modelId="{CE6F5705-4237-4C3D-8962-963B842D50EB}" type="presOf" srcId="{94644DB1-E964-45B1-B8DE-D7CC1F387E09}" destId="{67511255-3641-4978-9C70-3683A3B9BD31}" srcOrd="1" destOrd="0" presId="urn:microsoft.com/office/officeart/2005/8/layout/target3"/>
    <dgm:cxn modelId="{1205FE11-F914-4C70-9848-9111BE59F2A7}" srcId="{E667C44F-BFBF-4E95-BD71-C008780AE8FA}" destId="{4119CC33-1CF6-4137-97D8-9571EC49F656}" srcOrd="2" destOrd="0" parTransId="{33FD285B-60E2-4239-9CB8-CE95938316DF}" sibTransId="{B14D0731-F775-4075-A4D8-24D66BB15C48}"/>
    <dgm:cxn modelId="{1EEADB22-438A-464F-B1D1-EADA4E023C4D}" srcId="{E667C44F-BFBF-4E95-BD71-C008780AE8FA}" destId="{94644DB1-E964-45B1-B8DE-D7CC1F387E09}" srcOrd="1" destOrd="0" parTransId="{8E3372C8-33B6-48E9-8EF9-E111D09249F3}" sibTransId="{1AD30311-9451-46E8-884D-EDBDFAD59BC8}"/>
    <dgm:cxn modelId="{F6666FC8-5B7E-4C14-B606-2481187545C3}" type="presOf" srcId="{8E4DFEA4-CEBB-4E7B-BD23-7F994BD44AA6}" destId="{CED9F012-3CE1-47CB-88C5-52751D73C819}" srcOrd="0" destOrd="0" presId="urn:microsoft.com/office/officeart/2005/8/layout/target3"/>
    <dgm:cxn modelId="{A1ECA838-EED1-4A28-91D4-2DC626D3B947}" type="presOf" srcId="{E667C44F-BFBF-4E95-BD71-C008780AE8FA}" destId="{E9686B65-0B15-492B-82E8-0E367A4165BE}" srcOrd="0" destOrd="0" presId="urn:microsoft.com/office/officeart/2005/8/layout/target3"/>
    <dgm:cxn modelId="{2C1964B0-2616-406A-9731-7977BA5A5988}" type="presOf" srcId="{4119CC33-1CF6-4137-97D8-9571EC49F656}" destId="{7CEA317D-2223-423B-B382-6EC737C141C9}" srcOrd="0" destOrd="0" presId="urn:microsoft.com/office/officeart/2005/8/layout/target3"/>
    <dgm:cxn modelId="{865230CC-9940-4E99-AC3F-40071BD09C00}" srcId="{E667C44F-BFBF-4E95-BD71-C008780AE8FA}" destId="{8E4DFEA4-CEBB-4E7B-BD23-7F994BD44AA6}" srcOrd="0" destOrd="0" parTransId="{52E752B5-53DE-4B3C-823A-1E603B3CAB35}" sibTransId="{BCD7E976-8962-4615-8677-F54CA98CAF8D}"/>
    <dgm:cxn modelId="{B52D1153-DF4F-4473-B471-8639CB5543FB}" type="presParOf" srcId="{E9686B65-0B15-492B-82E8-0E367A4165BE}" destId="{07ECDB9F-E194-418D-B7F5-9196719E69DC}" srcOrd="0" destOrd="0" presId="urn:microsoft.com/office/officeart/2005/8/layout/target3"/>
    <dgm:cxn modelId="{A6B3B14C-CCBD-423E-95F8-4A1C150B5BF9}" type="presParOf" srcId="{E9686B65-0B15-492B-82E8-0E367A4165BE}" destId="{5FE19B21-A8E0-47A1-87D1-1190A4A18851}" srcOrd="1" destOrd="0" presId="urn:microsoft.com/office/officeart/2005/8/layout/target3"/>
    <dgm:cxn modelId="{B86BE478-E844-44E4-9058-97FAC9E2847A}" type="presParOf" srcId="{E9686B65-0B15-492B-82E8-0E367A4165BE}" destId="{CED9F012-3CE1-47CB-88C5-52751D73C819}" srcOrd="2" destOrd="0" presId="urn:microsoft.com/office/officeart/2005/8/layout/target3"/>
    <dgm:cxn modelId="{9388B7EE-6578-4C52-A391-5F2D67371A43}" type="presParOf" srcId="{E9686B65-0B15-492B-82E8-0E367A4165BE}" destId="{DC839FC0-81A3-4074-B97F-67565095F006}" srcOrd="3" destOrd="0" presId="urn:microsoft.com/office/officeart/2005/8/layout/target3"/>
    <dgm:cxn modelId="{02D814D3-50AF-46C4-965D-643992C5D30E}" type="presParOf" srcId="{E9686B65-0B15-492B-82E8-0E367A4165BE}" destId="{6944E034-59F3-4749-A8DF-3F0A3C4E3C7B}" srcOrd="4" destOrd="0" presId="urn:microsoft.com/office/officeart/2005/8/layout/target3"/>
    <dgm:cxn modelId="{EA1FD64D-9691-4E3E-8504-24241611781A}" type="presParOf" srcId="{E9686B65-0B15-492B-82E8-0E367A4165BE}" destId="{F1C3659A-BC91-4FD3-9E9E-083ECDDE0B5F}" srcOrd="5" destOrd="0" presId="urn:microsoft.com/office/officeart/2005/8/layout/target3"/>
    <dgm:cxn modelId="{5B4C1E08-FC54-4ADD-84C5-DFB98232A96F}" type="presParOf" srcId="{E9686B65-0B15-492B-82E8-0E367A4165BE}" destId="{994B0236-3BD6-43CD-9398-4DF80513E9B4}" srcOrd="6" destOrd="0" presId="urn:microsoft.com/office/officeart/2005/8/layout/target3"/>
    <dgm:cxn modelId="{50635A38-3BE5-43D8-B51D-BC2FDC989F57}" type="presParOf" srcId="{E9686B65-0B15-492B-82E8-0E367A4165BE}" destId="{AB3F64B4-3575-4237-AD15-CED6B22F7D5B}" srcOrd="7" destOrd="0" presId="urn:microsoft.com/office/officeart/2005/8/layout/target3"/>
    <dgm:cxn modelId="{FC26C8AC-70A3-4B83-A015-F20F7E694AE8}" type="presParOf" srcId="{E9686B65-0B15-492B-82E8-0E367A4165BE}" destId="{7CEA317D-2223-423B-B382-6EC737C141C9}" srcOrd="8" destOrd="0" presId="urn:microsoft.com/office/officeart/2005/8/layout/target3"/>
    <dgm:cxn modelId="{1BB770A6-FF57-4DB7-A5E0-B534F7B70D3A}" type="presParOf" srcId="{E9686B65-0B15-492B-82E8-0E367A4165BE}" destId="{194E0997-2A3A-4E93-893F-F1A92CA2004B}" srcOrd="9" destOrd="0" presId="urn:microsoft.com/office/officeart/2005/8/layout/target3"/>
    <dgm:cxn modelId="{0440BFD9-6AC4-4A22-AF40-E9A486D8D8E8}" type="presParOf" srcId="{E9686B65-0B15-492B-82E8-0E367A4165BE}" destId="{67511255-3641-4978-9C70-3683A3B9BD31}" srcOrd="10" destOrd="0" presId="urn:microsoft.com/office/officeart/2005/8/layout/target3"/>
    <dgm:cxn modelId="{01FED6D7-4A10-497B-9BB8-757CD0630FBD}" type="presParOf" srcId="{E9686B65-0B15-492B-82E8-0E367A4165BE}" destId="{3E0E9329-F6DB-46ED-9083-E3B90A7917EA}"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CB20C4-63B8-4165-BC5D-74442CD6C95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MX"/>
        </a:p>
      </dgm:t>
    </dgm:pt>
    <dgm:pt modelId="{2B2DB4DC-0E65-4EA5-98F1-1083E942ED8F}">
      <dgm:prSet phldrT="[Texto]" custT="1"/>
      <dgm:spPr/>
      <dgm:t>
        <a:bodyPr/>
        <a:lstStyle/>
        <a:p>
          <a:r>
            <a:rPr lang="es-MX" sz="1800" dirty="0" smtClean="0"/>
            <a:t>Para obtener la tasa de rentabilidad de un proyecto es necesario y fundamental, tener en cuenta las diversas maneras de definir tanto el capital como las unidades del mismo; esto significa, especificar exactamente de qué manera y con qué bases se realiza el o los cálculos.</a:t>
          </a:r>
          <a:endParaRPr lang="es-MX" sz="1800" dirty="0"/>
        </a:p>
      </dgm:t>
    </dgm:pt>
    <dgm:pt modelId="{789423B8-B687-437C-9C41-F874FBD2C41A}" type="parTrans" cxnId="{244BEBCE-B95A-47EB-88FC-05533395D247}">
      <dgm:prSet/>
      <dgm:spPr/>
      <dgm:t>
        <a:bodyPr/>
        <a:lstStyle/>
        <a:p>
          <a:endParaRPr lang="es-MX" sz="1800"/>
        </a:p>
      </dgm:t>
    </dgm:pt>
    <dgm:pt modelId="{08B0A651-D69D-4BCB-AE5D-5AE114B6D46E}" type="sibTrans" cxnId="{244BEBCE-B95A-47EB-88FC-05533395D247}">
      <dgm:prSet/>
      <dgm:spPr/>
      <dgm:t>
        <a:bodyPr/>
        <a:lstStyle/>
        <a:p>
          <a:endParaRPr lang="es-MX" sz="1800"/>
        </a:p>
      </dgm:t>
    </dgm:pt>
    <dgm:pt modelId="{752C73FA-7D0A-401D-974B-62984EBBF530}">
      <dgm:prSet phldrT="[Texto]" custT="1"/>
      <dgm:spPr/>
      <dgm:t>
        <a:bodyPr/>
        <a:lstStyle/>
        <a:p>
          <a:r>
            <a:rPr lang="es-MX" sz="1800" dirty="0" smtClean="0"/>
            <a:t>Este problema permite apreciar que un mismo proyecto producirá diferente rentabilidad sobre el capital propio de acuerdo a la forma de financiamiento; es decir si se obtiene crédito a bajo interés o se financia completamente con capital propio.</a:t>
          </a:r>
          <a:endParaRPr lang="es-MX" sz="1800" dirty="0"/>
        </a:p>
      </dgm:t>
    </dgm:pt>
    <dgm:pt modelId="{8F7B1301-EDC4-4FA6-B439-DE77A1B2EBFD}" type="parTrans" cxnId="{4BD09A13-A86E-4367-9286-4E9A58D4129B}">
      <dgm:prSet/>
      <dgm:spPr/>
      <dgm:t>
        <a:bodyPr/>
        <a:lstStyle/>
        <a:p>
          <a:endParaRPr lang="es-MX" sz="1800"/>
        </a:p>
      </dgm:t>
    </dgm:pt>
    <dgm:pt modelId="{E081D1D9-3762-4232-B0A8-8EF1F62088BA}" type="sibTrans" cxnId="{4BD09A13-A86E-4367-9286-4E9A58D4129B}">
      <dgm:prSet/>
      <dgm:spPr/>
      <dgm:t>
        <a:bodyPr/>
        <a:lstStyle/>
        <a:p>
          <a:endParaRPr lang="es-MX" sz="1800"/>
        </a:p>
      </dgm:t>
    </dgm:pt>
    <dgm:pt modelId="{6A9E8385-1717-440B-8ACC-938B4A953619}">
      <dgm:prSet phldrT="[Texto]" custT="1"/>
      <dgm:spPr/>
      <dgm:t>
        <a:bodyPr/>
        <a:lstStyle/>
        <a:p>
          <a:r>
            <a:rPr lang="es-MX" sz="1800" dirty="0" smtClean="0"/>
            <a:t>Es necesario hacer notar, que este tipo de ambigüedades en los resultados se puede resolver con la aplicación de las fórmulas de equivalencias financieras.</a:t>
          </a:r>
          <a:endParaRPr lang="es-MX" sz="1800" dirty="0"/>
        </a:p>
      </dgm:t>
    </dgm:pt>
    <dgm:pt modelId="{C29EBD0F-BF1F-4F4A-AAD9-182DF6C6756D}" type="parTrans" cxnId="{2956521F-EE75-47EA-82DE-A301DC37B30D}">
      <dgm:prSet/>
      <dgm:spPr/>
      <dgm:t>
        <a:bodyPr/>
        <a:lstStyle/>
        <a:p>
          <a:endParaRPr lang="es-MX" sz="1800"/>
        </a:p>
      </dgm:t>
    </dgm:pt>
    <dgm:pt modelId="{5F529D6B-E170-4254-A508-1DF7AED3FBBD}" type="sibTrans" cxnId="{2956521F-EE75-47EA-82DE-A301DC37B30D}">
      <dgm:prSet/>
      <dgm:spPr/>
      <dgm:t>
        <a:bodyPr/>
        <a:lstStyle/>
        <a:p>
          <a:endParaRPr lang="es-MX" sz="1800"/>
        </a:p>
      </dgm:t>
    </dgm:pt>
    <dgm:pt modelId="{1D2CEB4D-4FAE-41E1-B3E2-FC491D5D0E06}" type="pres">
      <dgm:prSet presAssocID="{56CB20C4-63B8-4165-BC5D-74442CD6C959}" presName="Name0" presStyleCnt="0">
        <dgm:presLayoutVars>
          <dgm:chMax val="7"/>
          <dgm:chPref val="7"/>
          <dgm:dir/>
        </dgm:presLayoutVars>
      </dgm:prSet>
      <dgm:spPr/>
      <dgm:t>
        <a:bodyPr/>
        <a:lstStyle/>
        <a:p>
          <a:endParaRPr lang="es-MX"/>
        </a:p>
      </dgm:t>
    </dgm:pt>
    <dgm:pt modelId="{F724E440-513B-4E01-B559-53CBDC80A7ED}" type="pres">
      <dgm:prSet presAssocID="{56CB20C4-63B8-4165-BC5D-74442CD6C959}" presName="Name1" presStyleCnt="0"/>
      <dgm:spPr/>
    </dgm:pt>
    <dgm:pt modelId="{C93E99C3-A778-40DA-849D-1C26891C3AF1}" type="pres">
      <dgm:prSet presAssocID="{56CB20C4-63B8-4165-BC5D-74442CD6C959}" presName="cycle" presStyleCnt="0"/>
      <dgm:spPr/>
    </dgm:pt>
    <dgm:pt modelId="{94A5FA20-196D-4003-9150-6A2D774FB0B8}" type="pres">
      <dgm:prSet presAssocID="{56CB20C4-63B8-4165-BC5D-74442CD6C959}" presName="srcNode" presStyleLbl="node1" presStyleIdx="0" presStyleCnt="3"/>
      <dgm:spPr/>
    </dgm:pt>
    <dgm:pt modelId="{DE7587E4-9462-444D-BB7A-BCF613420A87}" type="pres">
      <dgm:prSet presAssocID="{56CB20C4-63B8-4165-BC5D-74442CD6C959}" presName="conn" presStyleLbl="parChTrans1D2" presStyleIdx="0" presStyleCnt="1"/>
      <dgm:spPr/>
      <dgm:t>
        <a:bodyPr/>
        <a:lstStyle/>
        <a:p>
          <a:endParaRPr lang="es-MX"/>
        </a:p>
      </dgm:t>
    </dgm:pt>
    <dgm:pt modelId="{B02C5C80-FBB0-4B24-ADE3-A95805CFCA16}" type="pres">
      <dgm:prSet presAssocID="{56CB20C4-63B8-4165-BC5D-74442CD6C959}" presName="extraNode" presStyleLbl="node1" presStyleIdx="0" presStyleCnt="3"/>
      <dgm:spPr/>
    </dgm:pt>
    <dgm:pt modelId="{8637C5BE-84A9-4A37-A17C-6386D17D7597}" type="pres">
      <dgm:prSet presAssocID="{56CB20C4-63B8-4165-BC5D-74442CD6C959}" presName="dstNode" presStyleLbl="node1" presStyleIdx="0" presStyleCnt="3"/>
      <dgm:spPr/>
    </dgm:pt>
    <dgm:pt modelId="{C3AD0295-C01A-45F1-BC1D-DA20ED3F1373}" type="pres">
      <dgm:prSet presAssocID="{2B2DB4DC-0E65-4EA5-98F1-1083E942ED8F}" presName="text_1" presStyleLbl="node1" presStyleIdx="0" presStyleCnt="3" custScaleY="125450">
        <dgm:presLayoutVars>
          <dgm:bulletEnabled val="1"/>
        </dgm:presLayoutVars>
      </dgm:prSet>
      <dgm:spPr/>
      <dgm:t>
        <a:bodyPr/>
        <a:lstStyle/>
        <a:p>
          <a:endParaRPr lang="es-MX"/>
        </a:p>
      </dgm:t>
    </dgm:pt>
    <dgm:pt modelId="{B8E5ED51-5A8A-48A8-B5D7-2A7592B1DA1B}" type="pres">
      <dgm:prSet presAssocID="{2B2DB4DC-0E65-4EA5-98F1-1083E942ED8F}" presName="accent_1" presStyleCnt="0"/>
      <dgm:spPr/>
    </dgm:pt>
    <dgm:pt modelId="{4AB3A16C-FF32-4A3C-BEDB-A81DCAFF634B}" type="pres">
      <dgm:prSet presAssocID="{2B2DB4DC-0E65-4EA5-98F1-1083E942ED8F}" presName="accentRepeatNode" presStyleLbl="solidFgAcc1" presStyleIdx="0" presStyleCnt="3" custScaleX="111040" custScaleY="113488"/>
      <dgm:spPr/>
    </dgm:pt>
    <dgm:pt modelId="{ACABCAD4-B60F-4EBD-9F2F-EAA9AE7E032B}" type="pres">
      <dgm:prSet presAssocID="{752C73FA-7D0A-401D-974B-62984EBBF530}" presName="text_2" presStyleLbl="node1" presStyleIdx="1" presStyleCnt="3" custScaleY="116279">
        <dgm:presLayoutVars>
          <dgm:bulletEnabled val="1"/>
        </dgm:presLayoutVars>
      </dgm:prSet>
      <dgm:spPr/>
      <dgm:t>
        <a:bodyPr/>
        <a:lstStyle/>
        <a:p>
          <a:endParaRPr lang="es-MX"/>
        </a:p>
      </dgm:t>
    </dgm:pt>
    <dgm:pt modelId="{F4118A75-7BD0-490F-94F5-472B7ADF010C}" type="pres">
      <dgm:prSet presAssocID="{752C73FA-7D0A-401D-974B-62984EBBF530}" presName="accent_2" presStyleCnt="0"/>
      <dgm:spPr/>
    </dgm:pt>
    <dgm:pt modelId="{7E167C18-EED4-48D3-8B99-C6B406F8E7A5}" type="pres">
      <dgm:prSet presAssocID="{752C73FA-7D0A-401D-974B-62984EBBF530}" presName="accentRepeatNode" presStyleLbl="solidFgAcc1" presStyleIdx="1" presStyleCnt="3" custScaleX="113386" custScaleY="111628"/>
      <dgm:spPr/>
      <dgm:t>
        <a:bodyPr/>
        <a:lstStyle/>
        <a:p>
          <a:endParaRPr lang="es-MX"/>
        </a:p>
      </dgm:t>
    </dgm:pt>
    <dgm:pt modelId="{F3A47F85-CD33-4FC4-90A2-D22DF3242930}" type="pres">
      <dgm:prSet presAssocID="{6A9E8385-1717-440B-8ACC-938B4A953619}" presName="text_3" presStyleLbl="node1" presStyleIdx="2" presStyleCnt="3">
        <dgm:presLayoutVars>
          <dgm:bulletEnabled val="1"/>
        </dgm:presLayoutVars>
      </dgm:prSet>
      <dgm:spPr/>
      <dgm:t>
        <a:bodyPr/>
        <a:lstStyle/>
        <a:p>
          <a:endParaRPr lang="es-MX"/>
        </a:p>
      </dgm:t>
    </dgm:pt>
    <dgm:pt modelId="{31DD0AC7-A7B0-4CB2-8588-E11BC26D04C3}" type="pres">
      <dgm:prSet presAssocID="{6A9E8385-1717-440B-8ACC-938B4A953619}" presName="accent_3" presStyleCnt="0"/>
      <dgm:spPr/>
    </dgm:pt>
    <dgm:pt modelId="{1F970C9B-D1BD-4F16-A5D8-660A779EDD1B}" type="pres">
      <dgm:prSet presAssocID="{6A9E8385-1717-440B-8ACC-938B4A953619}" presName="accentRepeatNode" presStyleLbl="solidFgAcc1" presStyleIdx="2" presStyleCnt="3"/>
      <dgm:spPr/>
    </dgm:pt>
  </dgm:ptLst>
  <dgm:cxnLst>
    <dgm:cxn modelId="{83F6E159-43A5-4A39-A33E-46A3F1EAE4CD}" type="presOf" srcId="{56CB20C4-63B8-4165-BC5D-74442CD6C959}" destId="{1D2CEB4D-4FAE-41E1-B3E2-FC491D5D0E06}" srcOrd="0" destOrd="0" presId="urn:microsoft.com/office/officeart/2008/layout/VerticalCurvedList"/>
    <dgm:cxn modelId="{244BEBCE-B95A-47EB-88FC-05533395D247}" srcId="{56CB20C4-63B8-4165-BC5D-74442CD6C959}" destId="{2B2DB4DC-0E65-4EA5-98F1-1083E942ED8F}" srcOrd="0" destOrd="0" parTransId="{789423B8-B687-437C-9C41-F874FBD2C41A}" sibTransId="{08B0A651-D69D-4BCB-AE5D-5AE114B6D46E}"/>
    <dgm:cxn modelId="{679E1FDA-460B-4756-861D-E697DBC7762D}" type="presOf" srcId="{08B0A651-D69D-4BCB-AE5D-5AE114B6D46E}" destId="{DE7587E4-9462-444D-BB7A-BCF613420A87}" srcOrd="0" destOrd="0" presId="urn:microsoft.com/office/officeart/2008/layout/VerticalCurvedList"/>
    <dgm:cxn modelId="{0B60B6CD-5B2A-4269-A048-94E941CB45BD}" type="presOf" srcId="{2B2DB4DC-0E65-4EA5-98F1-1083E942ED8F}" destId="{C3AD0295-C01A-45F1-BC1D-DA20ED3F1373}" srcOrd="0" destOrd="0" presId="urn:microsoft.com/office/officeart/2008/layout/VerticalCurvedList"/>
    <dgm:cxn modelId="{2956521F-EE75-47EA-82DE-A301DC37B30D}" srcId="{56CB20C4-63B8-4165-BC5D-74442CD6C959}" destId="{6A9E8385-1717-440B-8ACC-938B4A953619}" srcOrd="2" destOrd="0" parTransId="{C29EBD0F-BF1F-4F4A-AAD9-182DF6C6756D}" sibTransId="{5F529D6B-E170-4254-A508-1DF7AED3FBBD}"/>
    <dgm:cxn modelId="{D23CC7AF-D1C2-404D-A9AD-2AE5AB756F75}" type="presOf" srcId="{752C73FA-7D0A-401D-974B-62984EBBF530}" destId="{ACABCAD4-B60F-4EBD-9F2F-EAA9AE7E032B}" srcOrd="0" destOrd="0" presId="urn:microsoft.com/office/officeart/2008/layout/VerticalCurvedList"/>
    <dgm:cxn modelId="{1528A163-A93A-4658-B4F1-DAAA913FF064}" type="presOf" srcId="{6A9E8385-1717-440B-8ACC-938B4A953619}" destId="{F3A47F85-CD33-4FC4-90A2-D22DF3242930}" srcOrd="0" destOrd="0" presId="urn:microsoft.com/office/officeart/2008/layout/VerticalCurvedList"/>
    <dgm:cxn modelId="{4BD09A13-A86E-4367-9286-4E9A58D4129B}" srcId="{56CB20C4-63B8-4165-BC5D-74442CD6C959}" destId="{752C73FA-7D0A-401D-974B-62984EBBF530}" srcOrd="1" destOrd="0" parTransId="{8F7B1301-EDC4-4FA6-B439-DE77A1B2EBFD}" sibTransId="{E081D1D9-3762-4232-B0A8-8EF1F62088BA}"/>
    <dgm:cxn modelId="{3A623ED1-9135-4F5D-B4D6-E74908923298}" type="presParOf" srcId="{1D2CEB4D-4FAE-41E1-B3E2-FC491D5D0E06}" destId="{F724E440-513B-4E01-B559-53CBDC80A7ED}" srcOrd="0" destOrd="0" presId="urn:microsoft.com/office/officeart/2008/layout/VerticalCurvedList"/>
    <dgm:cxn modelId="{33B38F0C-04FF-4678-890D-B296DEE29473}" type="presParOf" srcId="{F724E440-513B-4E01-B559-53CBDC80A7ED}" destId="{C93E99C3-A778-40DA-849D-1C26891C3AF1}" srcOrd="0" destOrd="0" presId="urn:microsoft.com/office/officeart/2008/layout/VerticalCurvedList"/>
    <dgm:cxn modelId="{9344C2DD-64B5-4D4A-A650-B6C9FAAD9982}" type="presParOf" srcId="{C93E99C3-A778-40DA-849D-1C26891C3AF1}" destId="{94A5FA20-196D-4003-9150-6A2D774FB0B8}" srcOrd="0" destOrd="0" presId="urn:microsoft.com/office/officeart/2008/layout/VerticalCurvedList"/>
    <dgm:cxn modelId="{441DC0EC-74EB-4C17-9C8E-5C9D7FEBF305}" type="presParOf" srcId="{C93E99C3-A778-40DA-849D-1C26891C3AF1}" destId="{DE7587E4-9462-444D-BB7A-BCF613420A87}" srcOrd="1" destOrd="0" presId="urn:microsoft.com/office/officeart/2008/layout/VerticalCurvedList"/>
    <dgm:cxn modelId="{9DBAAB73-4F76-476A-984F-C346B73BAE28}" type="presParOf" srcId="{C93E99C3-A778-40DA-849D-1C26891C3AF1}" destId="{B02C5C80-FBB0-4B24-ADE3-A95805CFCA16}" srcOrd="2" destOrd="0" presId="urn:microsoft.com/office/officeart/2008/layout/VerticalCurvedList"/>
    <dgm:cxn modelId="{73AF6450-1DC5-409D-856C-218385A55507}" type="presParOf" srcId="{C93E99C3-A778-40DA-849D-1C26891C3AF1}" destId="{8637C5BE-84A9-4A37-A17C-6386D17D7597}" srcOrd="3" destOrd="0" presId="urn:microsoft.com/office/officeart/2008/layout/VerticalCurvedList"/>
    <dgm:cxn modelId="{4260FBF0-B5BD-4744-9EC0-CE50A7B5612C}" type="presParOf" srcId="{F724E440-513B-4E01-B559-53CBDC80A7ED}" destId="{C3AD0295-C01A-45F1-BC1D-DA20ED3F1373}" srcOrd="1" destOrd="0" presId="urn:microsoft.com/office/officeart/2008/layout/VerticalCurvedList"/>
    <dgm:cxn modelId="{13F74A63-FE8F-4057-9274-D50E706B6E59}" type="presParOf" srcId="{F724E440-513B-4E01-B559-53CBDC80A7ED}" destId="{B8E5ED51-5A8A-48A8-B5D7-2A7592B1DA1B}" srcOrd="2" destOrd="0" presId="urn:microsoft.com/office/officeart/2008/layout/VerticalCurvedList"/>
    <dgm:cxn modelId="{A5799920-E4E9-40B4-B61D-9B55E008BE63}" type="presParOf" srcId="{B8E5ED51-5A8A-48A8-B5D7-2A7592B1DA1B}" destId="{4AB3A16C-FF32-4A3C-BEDB-A81DCAFF634B}" srcOrd="0" destOrd="0" presId="urn:microsoft.com/office/officeart/2008/layout/VerticalCurvedList"/>
    <dgm:cxn modelId="{7C7BC91E-A2F7-4CEE-B741-83B908E95FD2}" type="presParOf" srcId="{F724E440-513B-4E01-B559-53CBDC80A7ED}" destId="{ACABCAD4-B60F-4EBD-9F2F-EAA9AE7E032B}" srcOrd="3" destOrd="0" presId="urn:microsoft.com/office/officeart/2008/layout/VerticalCurvedList"/>
    <dgm:cxn modelId="{96A6C6CF-5F0B-4465-A747-0E2C0E6B4E99}" type="presParOf" srcId="{F724E440-513B-4E01-B559-53CBDC80A7ED}" destId="{F4118A75-7BD0-490F-94F5-472B7ADF010C}" srcOrd="4" destOrd="0" presId="urn:microsoft.com/office/officeart/2008/layout/VerticalCurvedList"/>
    <dgm:cxn modelId="{C48EA381-C5A6-4A9D-B061-7B4CB34FFFDB}" type="presParOf" srcId="{F4118A75-7BD0-490F-94F5-472B7ADF010C}" destId="{7E167C18-EED4-48D3-8B99-C6B406F8E7A5}" srcOrd="0" destOrd="0" presId="urn:microsoft.com/office/officeart/2008/layout/VerticalCurvedList"/>
    <dgm:cxn modelId="{8CB0F483-D0B0-4DA4-9FC8-4C5BD57525B7}" type="presParOf" srcId="{F724E440-513B-4E01-B559-53CBDC80A7ED}" destId="{F3A47F85-CD33-4FC4-90A2-D22DF3242930}" srcOrd="5" destOrd="0" presId="urn:microsoft.com/office/officeart/2008/layout/VerticalCurvedList"/>
    <dgm:cxn modelId="{61AE548C-C502-4769-A896-C3832AD20470}" type="presParOf" srcId="{F724E440-513B-4E01-B559-53CBDC80A7ED}" destId="{31DD0AC7-A7B0-4CB2-8588-E11BC26D04C3}" srcOrd="6" destOrd="0" presId="urn:microsoft.com/office/officeart/2008/layout/VerticalCurvedList"/>
    <dgm:cxn modelId="{FC62834C-CC7F-4CED-B00F-67277D77BF14}" type="presParOf" srcId="{31DD0AC7-A7B0-4CB2-8588-E11BC26D04C3}" destId="{1F970C9B-D1BD-4F16-A5D8-660A779EDD1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6CEF88-F196-4402-A413-5F0AFEDB5A97}"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s-MX"/>
        </a:p>
      </dgm:t>
    </dgm:pt>
    <dgm:pt modelId="{D204B4FF-9930-4D7D-86ED-24920F86519D}">
      <dgm:prSet phldrT="[Texto]" custT="1"/>
      <dgm:spPr/>
      <dgm:t>
        <a:bodyPr/>
        <a:lstStyle/>
        <a:p>
          <a:r>
            <a:rPr lang="es-MX" sz="2800" dirty="0" smtClean="0"/>
            <a:t>Método</a:t>
          </a:r>
          <a:endParaRPr lang="es-MX" sz="2800" dirty="0"/>
        </a:p>
      </dgm:t>
    </dgm:pt>
    <dgm:pt modelId="{DD4E987A-9D27-4FAD-AFF9-01CD3E8D15F7}" type="parTrans" cxnId="{D0A5324C-81EB-404D-A887-EA84FF31AB74}">
      <dgm:prSet/>
      <dgm:spPr/>
      <dgm:t>
        <a:bodyPr/>
        <a:lstStyle/>
        <a:p>
          <a:endParaRPr lang="es-MX"/>
        </a:p>
      </dgm:t>
    </dgm:pt>
    <dgm:pt modelId="{B7D258E5-E6C0-4B18-B3D8-93084C02605D}" type="sibTrans" cxnId="{D0A5324C-81EB-404D-A887-EA84FF31AB74}">
      <dgm:prSet/>
      <dgm:spPr/>
      <dgm:t>
        <a:bodyPr/>
        <a:lstStyle/>
        <a:p>
          <a:endParaRPr lang="es-MX"/>
        </a:p>
      </dgm:t>
    </dgm:pt>
    <dgm:pt modelId="{5D7EAC34-42D5-445D-8B34-168D3B1A2B38}">
      <dgm:prSet phldrT="[Texto]" custT="1"/>
      <dgm:spPr/>
      <dgm:t>
        <a:bodyPr/>
        <a:lstStyle/>
        <a:p>
          <a:r>
            <a:rPr lang="es-MX" sz="2800" dirty="0" smtClean="0"/>
            <a:t>Para conocer el costo total de un proyecto, expresado en costo equivalente anual (C.E.A.)</a:t>
          </a:r>
          <a:endParaRPr lang="es-MX" sz="2800" dirty="0"/>
        </a:p>
      </dgm:t>
    </dgm:pt>
    <dgm:pt modelId="{77A7A9F1-8283-431B-92A9-011B9920DE48}" type="parTrans" cxnId="{7213D31D-2198-4521-B6F6-81146A04E664}">
      <dgm:prSet/>
      <dgm:spPr/>
      <dgm:t>
        <a:bodyPr/>
        <a:lstStyle/>
        <a:p>
          <a:endParaRPr lang="es-MX"/>
        </a:p>
      </dgm:t>
    </dgm:pt>
    <dgm:pt modelId="{D342B1A9-DF3B-4FB6-A1E9-97AE42DE807B}" type="sibTrans" cxnId="{7213D31D-2198-4521-B6F6-81146A04E664}">
      <dgm:prSet/>
      <dgm:spPr/>
      <dgm:t>
        <a:bodyPr/>
        <a:lstStyle/>
        <a:p>
          <a:endParaRPr lang="es-MX"/>
        </a:p>
      </dgm:t>
    </dgm:pt>
    <dgm:pt modelId="{8984F4F3-DE60-437E-84A3-96E19E50284B}">
      <dgm:prSet phldrT="[Texto]"/>
      <dgm:spPr/>
      <dgm:t>
        <a:bodyPr/>
        <a:lstStyle/>
        <a:p>
          <a:r>
            <a:rPr lang="es-MX" dirty="0" smtClean="0"/>
            <a:t>Se multiplica la inversión fija inicial por el factor de recuperación del capital (</a:t>
          </a:r>
          <a:r>
            <a:rPr lang="es-MX" dirty="0" err="1" smtClean="0"/>
            <a:t>f.r.c</a:t>
          </a:r>
          <a:r>
            <a:rPr lang="es-MX" dirty="0" smtClean="0"/>
            <a:t>.) y se obtiene el (C.E.A.)</a:t>
          </a:r>
          <a:endParaRPr lang="es-MX" dirty="0"/>
        </a:p>
      </dgm:t>
    </dgm:pt>
    <dgm:pt modelId="{25FD1A3B-57AC-4A3D-B0E4-6C26FC48DD01}" type="parTrans" cxnId="{1EFCE858-EFF8-4963-8407-99737E9CD388}">
      <dgm:prSet/>
      <dgm:spPr/>
      <dgm:t>
        <a:bodyPr/>
        <a:lstStyle/>
        <a:p>
          <a:endParaRPr lang="es-MX"/>
        </a:p>
      </dgm:t>
    </dgm:pt>
    <dgm:pt modelId="{CA2B6C14-F0E9-49EC-838F-4C91B0157924}" type="sibTrans" cxnId="{1EFCE858-EFF8-4963-8407-99737E9CD388}">
      <dgm:prSet/>
      <dgm:spPr/>
      <dgm:t>
        <a:bodyPr/>
        <a:lstStyle/>
        <a:p>
          <a:endParaRPr lang="es-MX"/>
        </a:p>
      </dgm:t>
    </dgm:pt>
    <dgm:pt modelId="{C1B638CB-0A9D-4032-AAC6-AD9C4E7CD30C}">
      <dgm:prSet phldrT="[Texto]"/>
      <dgm:spPr/>
      <dgm:t>
        <a:bodyPr/>
        <a:lstStyle/>
        <a:p>
          <a:r>
            <a:rPr lang="es-MX" dirty="0" smtClean="0"/>
            <a:t>Luego se suman los costos anuales de producción y se tiene el costo equivalente anual total (C.E.A.T.) del proyecto.</a:t>
          </a:r>
          <a:endParaRPr lang="es-MX" dirty="0"/>
        </a:p>
      </dgm:t>
    </dgm:pt>
    <dgm:pt modelId="{F0866256-6B2E-4899-A512-E17AAB30B28A}" type="parTrans" cxnId="{B2AC29DC-76EA-491A-B229-D92DA810AC7E}">
      <dgm:prSet/>
      <dgm:spPr/>
      <dgm:t>
        <a:bodyPr/>
        <a:lstStyle/>
        <a:p>
          <a:endParaRPr lang="es-MX"/>
        </a:p>
      </dgm:t>
    </dgm:pt>
    <dgm:pt modelId="{5DD14367-0071-4E1B-8170-D3B18D0EA46A}" type="sibTrans" cxnId="{B2AC29DC-76EA-491A-B229-D92DA810AC7E}">
      <dgm:prSet/>
      <dgm:spPr/>
      <dgm:t>
        <a:bodyPr/>
        <a:lstStyle/>
        <a:p>
          <a:endParaRPr lang="es-MX"/>
        </a:p>
      </dgm:t>
    </dgm:pt>
    <dgm:pt modelId="{5476ED6D-8822-496E-B65B-0FDEFC84B9D2}" type="pres">
      <dgm:prSet presAssocID="{226CEF88-F196-4402-A413-5F0AFEDB5A97}" presName="vert0" presStyleCnt="0">
        <dgm:presLayoutVars>
          <dgm:dir/>
          <dgm:animOne val="branch"/>
          <dgm:animLvl val="lvl"/>
        </dgm:presLayoutVars>
      </dgm:prSet>
      <dgm:spPr/>
      <dgm:t>
        <a:bodyPr/>
        <a:lstStyle/>
        <a:p>
          <a:endParaRPr lang="es-MX"/>
        </a:p>
      </dgm:t>
    </dgm:pt>
    <dgm:pt modelId="{E98A53DD-6F09-4FC4-AC88-90C8585033B4}" type="pres">
      <dgm:prSet presAssocID="{D204B4FF-9930-4D7D-86ED-24920F86519D}" presName="thickLine" presStyleLbl="alignNode1" presStyleIdx="0" presStyleCnt="1"/>
      <dgm:spPr/>
    </dgm:pt>
    <dgm:pt modelId="{EE99DAE1-BB61-4091-B05D-1F5334D67937}" type="pres">
      <dgm:prSet presAssocID="{D204B4FF-9930-4D7D-86ED-24920F86519D}" presName="horz1" presStyleCnt="0"/>
      <dgm:spPr/>
    </dgm:pt>
    <dgm:pt modelId="{627BCF11-121F-4F93-B46F-F10FD575B07B}" type="pres">
      <dgm:prSet presAssocID="{D204B4FF-9930-4D7D-86ED-24920F86519D}" presName="tx1" presStyleLbl="revTx" presStyleIdx="0" presStyleCnt="4" custScaleX="91071"/>
      <dgm:spPr/>
      <dgm:t>
        <a:bodyPr/>
        <a:lstStyle/>
        <a:p>
          <a:endParaRPr lang="es-MX"/>
        </a:p>
      </dgm:t>
    </dgm:pt>
    <dgm:pt modelId="{380ADE27-ED8D-43AA-987A-95D20368DDC9}" type="pres">
      <dgm:prSet presAssocID="{D204B4FF-9930-4D7D-86ED-24920F86519D}" presName="vert1" presStyleCnt="0"/>
      <dgm:spPr/>
    </dgm:pt>
    <dgm:pt modelId="{AC24B12C-D40C-432E-84A9-4111B449CEF5}" type="pres">
      <dgm:prSet presAssocID="{5D7EAC34-42D5-445D-8B34-168D3B1A2B38}" presName="vertSpace2a" presStyleCnt="0"/>
      <dgm:spPr/>
    </dgm:pt>
    <dgm:pt modelId="{7F221603-2CDF-4B6D-A0FE-FED402888AAB}" type="pres">
      <dgm:prSet presAssocID="{5D7EAC34-42D5-445D-8B34-168D3B1A2B38}" presName="horz2" presStyleCnt="0"/>
      <dgm:spPr/>
    </dgm:pt>
    <dgm:pt modelId="{DABA5EBD-AA9F-444B-9EBE-0D4336C5C9ED}" type="pres">
      <dgm:prSet presAssocID="{5D7EAC34-42D5-445D-8B34-168D3B1A2B38}" presName="horzSpace2" presStyleCnt="0"/>
      <dgm:spPr/>
    </dgm:pt>
    <dgm:pt modelId="{63BCBE87-52BE-4ED6-B8D6-6D741426D09E}" type="pres">
      <dgm:prSet presAssocID="{5D7EAC34-42D5-445D-8B34-168D3B1A2B38}" presName="tx2" presStyleLbl="revTx" presStyleIdx="1" presStyleCnt="4"/>
      <dgm:spPr/>
      <dgm:t>
        <a:bodyPr/>
        <a:lstStyle/>
        <a:p>
          <a:endParaRPr lang="es-MX"/>
        </a:p>
      </dgm:t>
    </dgm:pt>
    <dgm:pt modelId="{1E2EF363-EBDF-49FB-B9CE-10C701552EC4}" type="pres">
      <dgm:prSet presAssocID="{5D7EAC34-42D5-445D-8B34-168D3B1A2B38}" presName="vert2" presStyleCnt="0"/>
      <dgm:spPr/>
    </dgm:pt>
    <dgm:pt modelId="{EF3ED058-81E2-4930-8A54-D183BBE785A8}" type="pres">
      <dgm:prSet presAssocID="{5D7EAC34-42D5-445D-8B34-168D3B1A2B38}" presName="thinLine2b" presStyleLbl="callout" presStyleIdx="0" presStyleCnt="3"/>
      <dgm:spPr/>
    </dgm:pt>
    <dgm:pt modelId="{4903B56D-ED42-47C8-99DA-692C6F5F9F0F}" type="pres">
      <dgm:prSet presAssocID="{5D7EAC34-42D5-445D-8B34-168D3B1A2B38}" presName="vertSpace2b" presStyleCnt="0"/>
      <dgm:spPr/>
    </dgm:pt>
    <dgm:pt modelId="{C3E02CAB-F89F-4FCE-876E-BC03CB8FBF2C}" type="pres">
      <dgm:prSet presAssocID="{8984F4F3-DE60-437E-84A3-96E19E50284B}" presName="horz2" presStyleCnt="0"/>
      <dgm:spPr/>
    </dgm:pt>
    <dgm:pt modelId="{1732A27C-135A-4BCD-A222-A9FF12BF53BD}" type="pres">
      <dgm:prSet presAssocID="{8984F4F3-DE60-437E-84A3-96E19E50284B}" presName="horzSpace2" presStyleCnt="0"/>
      <dgm:spPr/>
    </dgm:pt>
    <dgm:pt modelId="{84B50C7F-2246-4E13-BC7D-B9A13A2E4761}" type="pres">
      <dgm:prSet presAssocID="{8984F4F3-DE60-437E-84A3-96E19E50284B}" presName="tx2" presStyleLbl="revTx" presStyleIdx="2" presStyleCnt="4"/>
      <dgm:spPr/>
      <dgm:t>
        <a:bodyPr/>
        <a:lstStyle/>
        <a:p>
          <a:endParaRPr lang="es-MX"/>
        </a:p>
      </dgm:t>
    </dgm:pt>
    <dgm:pt modelId="{E6F8B7FE-BC33-4351-BEDA-249E9D5B245A}" type="pres">
      <dgm:prSet presAssocID="{8984F4F3-DE60-437E-84A3-96E19E50284B}" presName="vert2" presStyleCnt="0"/>
      <dgm:spPr/>
    </dgm:pt>
    <dgm:pt modelId="{40A39CA0-6B23-4B75-9E87-EE6D3E5F322D}" type="pres">
      <dgm:prSet presAssocID="{8984F4F3-DE60-437E-84A3-96E19E50284B}" presName="thinLine2b" presStyleLbl="callout" presStyleIdx="1" presStyleCnt="3"/>
      <dgm:spPr/>
    </dgm:pt>
    <dgm:pt modelId="{7AD64A6E-113F-4B2D-84CF-736D7F85467A}" type="pres">
      <dgm:prSet presAssocID="{8984F4F3-DE60-437E-84A3-96E19E50284B}" presName="vertSpace2b" presStyleCnt="0"/>
      <dgm:spPr/>
    </dgm:pt>
    <dgm:pt modelId="{A694B140-3235-416A-BF8B-E9D04C7ECFE3}" type="pres">
      <dgm:prSet presAssocID="{C1B638CB-0A9D-4032-AAC6-AD9C4E7CD30C}" presName="horz2" presStyleCnt="0"/>
      <dgm:spPr/>
    </dgm:pt>
    <dgm:pt modelId="{3E67BFCD-B0B3-4E0D-AFB3-B3B09A11CE94}" type="pres">
      <dgm:prSet presAssocID="{C1B638CB-0A9D-4032-AAC6-AD9C4E7CD30C}" presName="horzSpace2" presStyleCnt="0"/>
      <dgm:spPr/>
    </dgm:pt>
    <dgm:pt modelId="{D8C0C3E5-DB45-4FD8-9F9F-AC3DB24A96C1}" type="pres">
      <dgm:prSet presAssocID="{C1B638CB-0A9D-4032-AAC6-AD9C4E7CD30C}" presName="tx2" presStyleLbl="revTx" presStyleIdx="3" presStyleCnt="4"/>
      <dgm:spPr/>
      <dgm:t>
        <a:bodyPr/>
        <a:lstStyle/>
        <a:p>
          <a:endParaRPr lang="es-MX"/>
        </a:p>
      </dgm:t>
    </dgm:pt>
    <dgm:pt modelId="{2FC54002-0384-47FE-8CB1-5CFF6B77F1A9}" type="pres">
      <dgm:prSet presAssocID="{C1B638CB-0A9D-4032-AAC6-AD9C4E7CD30C}" presName="vert2" presStyleCnt="0"/>
      <dgm:spPr/>
    </dgm:pt>
    <dgm:pt modelId="{2900963B-F2FD-4962-8EEA-F5F752FF8150}" type="pres">
      <dgm:prSet presAssocID="{C1B638CB-0A9D-4032-AAC6-AD9C4E7CD30C}" presName="thinLine2b" presStyleLbl="callout" presStyleIdx="2" presStyleCnt="3"/>
      <dgm:spPr/>
    </dgm:pt>
    <dgm:pt modelId="{EAFC2146-EEE2-4C14-B6AB-82435E8275CC}" type="pres">
      <dgm:prSet presAssocID="{C1B638CB-0A9D-4032-AAC6-AD9C4E7CD30C}" presName="vertSpace2b" presStyleCnt="0"/>
      <dgm:spPr/>
    </dgm:pt>
  </dgm:ptLst>
  <dgm:cxnLst>
    <dgm:cxn modelId="{B2AC29DC-76EA-491A-B229-D92DA810AC7E}" srcId="{D204B4FF-9930-4D7D-86ED-24920F86519D}" destId="{C1B638CB-0A9D-4032-AAC6-AD9C4E7CD30C}" srcOrd="2" destOrd="0" parTransId="{F0866256-6B2E-4899-A512-E17AAB30B28A}" sibTransId="{5DD14367-0071-4E1B-8170-D3B18D0EA46A}"/>
    <dgm:cxn modelId="{D0A5324C-81EB-404D-A887-EA84FF31AB74}" srcId="{226CEF88-F196-4402-A413-5F0AFEDB5A97}" destId="{D204B4FF-9930-4D7D-86ED-24920F86519D}" srcOrd="0" destOrd="0" parTransId="{DD4E987A-9D27-4FAD-AFF9-01CD3E8D15F7}" sibTransId="{B7D258E5-E6C0-4B18-B3D8-93084C02605D}"/>
    <dgm:cxn modelId="{1EFCE858-EFF8-4963-8407-99737E9CD388}" srcId="{D204B4FF-9930-4D7D-86ED-24920F86519D}" destId="{8984F4F3-DE60-437E-84A3-96E19E50284B}" srcOrd="1" destOrd="0" parTransId="{25FD1A3B-57AC-4A3D-B0E4-6C26FC48DD01}" sibTransId="{CA2B6C14-F0E9-49EC-838F-4C91B0157924}"/>
    <dgm:cxn modelId="{237320C3-41B8-4BB0-87BB-649FB0F4EE5B}" type="presOf" srcId="{C1B638CB-0A9D-4032-AAC6-AD9C4E7CD30C}" destId="{D8C0C3E5-DB45-4FD8-9F9F-AC3DB24A96C1}" srcOrd="0" destOrd="0" presId="urn:microsoft.com/office/officeart/2008/layout/LinedList"/>
    <dgm:cxn modelId="{43C7A426-0C9F-4A12-99F6-03A76A4F97CD}" type="presOf" srcId="{5D7EAC34-42D5-445D-8B34-168D3B1A2B38}" destId="{63BCBE87-52BE-4ED6-B8D6-6D741426D09E}" srcOrd="0" destOrd="0" presId="urn:microsoft.com/office/officeart/2008/layout/LinedList"/>
    <dgm:cxn modelId="{7213D31D-2198-4521-B6F6-81146A04E664}" srcId="{D204B4FF-9930-4D7D-86ED-24920F86519D}" destId="{5D7EAC34-42D5-445D-8B34-168D3B1A2B38}" srcOrd="0" destOrd="0" parTransId="{77A7A9F1-8283-431B-92A9-011B9920DE48}" sibTransId="{D342B1A9-DF3B-4FB6-A1E9-97AE42DE807B}"/>
    <dgm:cxn modelId="{F5B49E26-C3D9-42C9-8B52-73B92E5BF41D}" type="presOf" srcId="{D204B4FF-9930-4D7D-86ED-24920F86519D}" destId="{627BCF11-121F-4F93-B46F-F10FD575B07B}" srcOrd="0" destOrd="0" presId="urn:microsoft.com/office/officeart/2008/layout/LinedList"/>
    <dgm:cxn modelId="{F6E13ABC-EB3A-4CD3-91BA-989C7AD46B9F}" type="presOf" srcId="{226CEF88-F196-4402-A413-5F0AFEDB5A97}" destId="{5476ED6D-8822-496E-B65B-0FDEFC84B9D2}" srcOrd="0" destOrd="0" presId="urn:microsoft.com/office/officeart/2008/layout/LinedList"/>
    <dgm:cxn modelId="{44AD5339-CADA-49D3-87FA-808D1DA82C3D}" type="presOf" srcId="{8984F4F3-DE60-437E-84A3-96E19E50284B}" destId="{84B50C7F-2246-4E13-BC7D-B9A13A2E4761}" srcOrd="0" destOrd="0" presId="urn:microsoft.com/office/officeart/2008/layout/LinedList"/>
    <dgm:cxn modelId="{49B80398-B095-40C0-A694-542614CE5AF4}" type="presParOf" srcId="{5476ED6D-8822-496E-B65B-0FDEFC84B9D2}" destId="{E98A53DD-6F09-4FC4-AC88-90C8585033B4}" srcOrd="0" destOrd="0" presId="urn:microsoft.com/office/officeart/2008/layout/LinedList"/>
    <dgm:cxn modelId="{E32A4839-A866-4A86-B770-2D886B431DB2}" type="presParOf" srcId="{5476ED6D-8822-496E-B65B-0FDEFC84B9D2}" destId="{EE99DAE1-BB61-4091-B05D-1F5334D67937}" srcOrd="1" destOrd="0" presId="urn:microsoft.com/office/officeart/2008/layout/LinedList"/>
    <dgm:cxn modelId="{CCF81142-499B-4A2C-BD44-3BD500D35E4A}" type="presParOf" srcId="{EE99DAE1-BB61-4091-B05D-1F5334D67937}" destId="{627BCF11-121F-4F93-B46F-F10FD575B07B}" srcOrd="0" destOrd="0" presId="urn:microsoft.com/office/officeart/2008/layout/LinedList"/>
    <dgm:cxn modelId="{A9F6FC96-F40D-4C93-8681-CF43A83744EE}" type="presParOf" srcId="{EE99DAE1-BB61-4091-B05D-1F5334D67937}" destId="{380ADE27-ED8D-43AA-987A-95D20368DDC9}" srcOrd="1" destOrd="0" presId="urn:microsoft.com/office/officeart/2008/layout/LinedList"/>
    <dgm:cxn modelId="{B0991C59-5B9C-4076-8136-C8A0C401128B}" type="presParOf" srcId="{380ADE27-ED8D-43AA-987A-95D20368DDC9}" destId="{AC24B12C-D40C-432E-84A9-4111B449CEF5}" srcOrd="0" destOrd="0" presId="urn:microsoft.com/office/officeart/2008/layout/LinedList"/>
    <dgm:cxn modelId="{CF7F46D3-EB28-45CA-8BED-93F2AFA09853}" type="presParOf" srcId="{380ADE27-ED8D-43AA-987A-95D20368DDC9}" destId="{7F221603-2CDF-4B6D-A0FE-FED402888AAB}" srcOrd="1" destOrd="0" presId="urn:microsoft.com/office/officeart/2008/layout/LinedList"/>
    <dgm:cxn modelId="{C411A161-577E-4826-AA6E-E3E5198337F3}" type="presParOf" srcId="{7F221603-2CDF-4B6D-A0FE-FED402888AAB}" destId="{DABA5EBD-AA9F-444B-9EBE-0D4336C5C9ED}" srcOrd="0" destOrd="0" presId="urn:microsoft.com/office/officeart/2008/layout/LinedList"/>
    <dgm:cxn modelId="{6CB9DCD2-C7DD-4E2C-B616-C6265F80E7CA}" type="presParOf" srcId="{7F221603-2CDF-4B6D-A0FE-FED402888AAB}" destId="{63BCBE87-52BE-4ED6-B8D6-6D741426D09E}" srcOrd="1" destOrd="0" presId="urn:microsoft.com/office/officeart/2008/layout/LinedList"/>
    <dgm:cxn modelId="{5B0473F4-5390-479B-B630-274757A0D492}" type="presParOf" srcId="{7F221603-2CDF-4B6D-A0FE-FED402888AAB}" destId="{1E2EF363-EBDF-49FB-B9CE-10C701552EC4}" srcOrd="2" destOrd="0" presId="urn:microsoft.com/office/officeart/2008/layout/LinedList"/>
    <dgm:cxn modelId="{5156C446-8233-4045-992E-DEEE75A25729}" type="presParOf" srcId="{380ADE27-ED8D-43AA-987A-95D20368DDC9}" destId="{EF3ED058-81E2-4930-8A54-D183BBE785A8}" srcOrd="2" destOrd="0" presId="urn:microsoft.com/office/officeart/2008/layout/LinedList"/>
    <dgm:cxn modelId="{71B50D1E-295E-437A-9AA3-A200309A6447}" type="presParOf" srcId="{380ADE27-ED8D-43AA-987A-95D20368DDC9}" destId="{4903B56D-ED42-47C8-99DA-692C6F5F9F0F}" srcOrd="3" destOrd="0" presId="urn:microsoft.com/office/officeart/2008/layout/LinedList"/>
    <dgm:cxn modelId="{5BF0DBC8-B88B-4005-89FC-E2C17EE42E98}" type="presParOf" srcId="{380ADE27-ED8D-43AA-987A-95D20368DDC9}" destId="{C3E02CAB-F89F-4FCE-876E-BC03CB8FBF2C}" srcOrd="4" destOrd="0" presId="urn:microsoft.com/office/officeart/2008/layout/LinedList"/>
    <dgm:cxn modelId="{E45C1235-F0EE-426B-9F53-6DE3E8277C11}" type="presParOf" srcId="{C3E02CAB-F89F-4FCE-876E-BC03CB8FBF2C}" destId="{1732A27C-135A-4BCD-A222-A9FF12BF53BD}" srcOrd="0" destOrd="0" presId="urn:microsoft.com/office/officeart/2008/layout/LinedList"/>
    <dgm:cxn modelId="{CEED537E-9BB2-4D13-8965-9FFD17C3D8D8}" type="presParOf" srcId="{C3E02CAB-F89F-4FCE-876E-BC03CB8FBF2C}" destId="{84B50C7F-2246-4E13-BC7D-B9A13A2E4761}" srcOrd="1" destOrd="0" presId="urn:microsoft.com/office/officeart/2008/layout/LinedList"/>
    <dgm:cxn modelId="{A093627E-C557-4FEA-9493-DB0DF440B37A}" type="presParOf" srcId="{C3E02CAB-F89F-4FCE-876E-BC03CB8FBF2C}" destId="{E6F8B7FE-BC33-4351-BEDA-249E9D5B245A}" srcOrd="2" destOrd="0" presId="urn:microsoft.com/office/officeart/2008/layout/LinedList"/>
    <dgm:cxn modelId="{7DD3963F-59E9-4591-9A8C-4756F4966185}" type="presParOf" srcId="{380ADE27-ED8D-43AA-987A-95D20368DDC9}" destId="{40A39CA0-6B23-4B75-9E87-EE6D3E5F322D}" srcOrd="5" destOrd="0" presId="urn:microsoft.com/office/officeart/2008/layout/LinedList"/>
    <dgm:cxn modelId="{EF492284-4911-4415-9B4B-C53AEC24CE9B}" type="presParOf" srcId="{380ADE27-ED8D-43AA-987A-95D20368DDC9}" destId="{7AD64A6E-113F-4B2D-84CF-736D7F85467A}" srcOrd="6" destOrd="0" presId="urn:microsoft.com/office/officeart/2008/layout/LinedList"/>
    <dgm:cxn modelId="{9099F9E2-F91D-48A4-9441-55A9939DBA79}" type="presParOf" srcId="{380ADE27-ED8D-43AA-987A-95D20368DDC9}" destId="{A694B140-3235-416A-BF8B-E9D04C7ECFE3}" srcOrd="7" destOrd="0" presId="urn:microsoft.com/office/officeart/2008/layout/LinedList"/>
    <dgm:cxn modelId="{498FC820-C9C1-4361-B22B-15BFB17EB1B1}" type="presParOf" srcId="{A694B140-3235-416A-BF8B-E9D04C7ECFE3}" destId="{3E67BFCD-B0B3-4E0D-AFB3-B3B09A11CE94}" srcOrd="0" destOrd="0" presId="urn:microsoft.com/office/officeart/2008/layout/LinedList"/>
    <dgm:cxn modelId="{2A90FE09-24B7-4BA9-AC58-DD3CCCFAECE4}" type="presParOf" srcId="{A694B140-3235-416A-BF8B-E9D04C7ECFE3}" destId="{D8C0C3E5-DB45-4FD8-9F9F-AC3DB24A96C1}" srcOrd="1" destOrd="0" presId="urn:microsoft.com/office/officeart/2008/layout/LinedList"/>
    <dgm:cxn modelId="{FF93E6D1-5529-4EEB-9DB8-46855069203F}" type="presParOf" srcId="{A694B140-3235-416A-BF8B-E9D04C7ECFE3}" destId="{2FC54002-0384-47FE-8CB1-5CFF6B77F1A9}" srcOrd="2" destOrd="0" presId="urn:microsoft.com/office/officeart/2008/layout/LinedList"/>
    <dgm:cxn modelId="{750AE212-3C7A-44EA-874B-41234A2F0CA0}" type="presParOf" srcId="{380ADE27-ED8D-43AA-987A-95D20368DDC9}" destId="{2900963B-F2FD-4962-8EEA-F5F752FF8150}" srcOrd="8" destOrd="0" presId="urn:microsoft.com/office/officeart/2008/layout/LinedList"/>
    <dgm:cxn modelId="{8246C5CA-C262-4CEF-80A2-00546E68DFBF}" type="presParOf" srcId="{380ADE27-ED8D-43AA-987A-95D20368DDC9}" destId="{EAFC2146-EEE2-4C14-B6AB-82435E8275CC}"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EBE163-597A-46BF-BA25-DD84FB2EBD97}" type="doc">
      <dgm:prSet loTypeId="urn:microsoft.com/office/officeart/2005/8/layout/pyramid2" loCatId="list" qsTypeId="urn:microsoft.com/office/officeart/2005/8/quickstyle/simple4" qsCatId="simple" csTypeId="urn:microsoft.com/office/officeart/2005/8/colors/accent1_5" csCatId="accent1" phldr="1"/>
      <dgm:spPr/>
    </dgm:pt>
    <dgm:pt modelId="{EF67C6C4-C869-4A17-B427-295B4855AF6C}">
      <dgm:prSet phldrT="[Texto]"/>
      <dgm:spPr/>
      <dgm:t>
        <a:bodyPr/>
        <a:lstStyle/>
        <a:p>
          <a:r>
            <a:rPr lang="es-MX" dirty="0" smtClean="0"/>
            <a:t>Es evidente que hay que restar L, puesto que esta parte no se insumirá en la producción.</a:t>
          </a:r>
          <a:endParaRPr lang="es-MX" dirty="0"/>
        </a:p>
      </dgm:t>
    </dgm:pt>
    <dgm:pt modelId="{8D71E981-5984-4C4D-9EED-76E81636A5A8}" type="parTrans" cxnId="{EB8C80B8-03A9-4813-8A57-BC57697EF629}">
      <dgm:prSet/>
      <dgm:spPr/>
      <dgm:t>
        <a:bodyPr/>
        <a:lstStyle/>
        <a:p>
          <a:endParaRPr lang="es-MX"/>
        </a:p>
      </dgm:t>
    </dgm:pt>
    <dgm:pt modelId="{0DC78D63-1B66-4B83-AD00-2BCC0112799F}" type="sibTrans" cxnId="{EB8C80B8-03A9-4813-8A57-BC57697EF629}">
      <dgm:prSet/>
      <dgm:spPr/>
      <dgm:t>
        <a:bodyPr/>
        <a:lstStyle/>
        <a:p>
          <a:endParaRPr lang="es-MX"/>
        </a:p>
      </dgm:t>
    </dgm:pt>
    <dgm:pt modelId="{61F46540-B66C-4A0C-BD2B-63BA691C8CE7}">
      <dgm:prSet phldrT="[Texto]"/>
      <dgm:spPr/>
      <dgm:t>
        <a:bodyPr/>
        <a:lstStyle/>
        <a:p>
          <a:r>
            <a:rPr lang="es-MX" dirty="0" smtClean="0"/>
            <a:t>Pero se recupera al final, y durante los n años que durará el proyecto ha estado ocupada en la producción</a:t>
          </a:r>
          <a:endParaRPr lang="es-MX" dirty="0"/>
        </a:p>
      </dgm:t>
    </dgm:pt>
    <dgm:pt modelId="{E7B67A1A-C225-44B6-90D5-7C5DD2DEE41F}" type="parTrans" cxnId="{BB0B62AE-DC09-46BB-AC13-F882790E1ABF}">
      <dgm:prSet/>
      <dgm:spPr/>
      <dgm:t>
        <a:bodyPr/>
        <a:lstStyle/>
        <a:p>
          <a:endParaRPr lang="es-MX"/>
        </a:p>
      </dgm:t>
    </dgm:pt>
    <dgm:pt modelId="{2A9D2C15-E44E-4B22-9DCC-A6F71568F792}" type="sibTrans" cxnId="{BB0B62AE-DC09-46BB-AC13-F882790E1ABF}">
      <dgm:prSet/>
      <dgm:spPr/>
      <dgm:t>
        <a:bodyPr/>
        <a:lstStyle/>
        <a:p>
          <a:endParaRPr lang="es-MX"/>
        </a:p>
      </dgm:t>
    </dgm:pt>
    <dgm:pt modelId="{9FDBBDC3-0490-4343-89CC-D605C29D46EA}">
      <dgm:prSet phldrT="[Texto]"/>
      <dgm:spPr/>
      <dgm:t>
        <a:bodyPr/>
        <a:lstStyle/>
        <a:p>
          <a:r>
            <a:rPr lang="es-MX" dirty="0" smtClean="0"/>
            <a:t>De bienes, de servicios o de ambos.</a:t>
          </a:r>
          <a:endParaRPr lang="es-MX" dirty="0"/>
        </a:p>
      </dgm:t>
    </dgm:pt>
    <dgm:pt modelId="{BF1D996B-EEA7-46D1-AEE2-1690C6DD113E}" type="parTrans" cxnId="{0D284D30-8875-493A-A731-F17B0F125CC0}">
      <dgm:prSet/>
      <dgm:spPr/>
      <dgm:t>
        <a:bodyPr/>
        <a:lstStyle/>
        <a:p>
          <a:endParaRPr lang="es-MX"/>
        </a:p>
      </dgm:t>
    </dgm:pt>
    <dgm:pt modelId="{B9A91B83-8766-41C6-8A6F-C1227757836A}" type="sibTrans" cxnId="{0D284D30-8875-493A-A731-F17B0F125CC0}">
      <dgm:prSet/>
      <dgm:spPr/>
      <dgm:t>
        <a:bodyPr/>
        <a:lstStyle/>
        <a:p>
          <a:endParaRPr lang="es-MX"/>
        </a:p>
      </dgm:t>
    </dgm:pt>
    <dgm:pt modelId="{63CE2424-03D7-4E40-BC37-9448D481C7C3}" type="pres">
      <dgm:prSet presAssocID="{AFEBE163-597A-46BF-BA25-DD84FB2EBD97}" presName="compositeShape" presStyleCnt="0">
        <dgm:presLayoutVars>
          <dgm:dir/>
          <dgm:resizeHandles/>
        </dgm:presLayoutVars>
      </dgm:prSet>
      <dgm:spPr/>
    </dgm:pt>
    <dgm:pt modelId="{A8E8E7F6-2792-4658-AB31-26B14FB41088}" type="pres">
      <dgm:prSet presAssocID="{AFEBE163-597A-46BF-BA25-DD84FB2EBD97}" presName="pyramid" presStyleLbl="node1" presStyleIdx="0" presStyleCnt="1"/>
      <dgm:spPr/>
    </dgm:pt>
    <dgm:pt modelId="{F4460E56-44ED-413E-8512-02AC220B0783}" type="pres">
      <dgm:prSet presAssocID="{AFEBE163-597A-46BF-BA25-DD84FB2EBD97}" presName="theList" presStyleCnt="0"/>
      <dgm:spPr/>
    </dgm:pt>
    <dgm:pt modelId="{4D75BB5B-8B6B-4333-99D1-37EA4ED71CF1}" type="pres">
      <dgm:prSet presAssocID="{EF67C6C4-C869-4A17-B427-295B4855AF6C}" presName="aNode" presStyleLbl="fgAcc1" presStyleIdx="0" presStyleCnt="3">
        <dgm:presLayoutVars>
          <dgm:bulletEnabled val="1"/>
        </dgm:presLayoutVars>
      </dgm:prSet>
      <dgm:spPr/>
      <dgm:t>
        <a:bodyPr/>
        <a:lstStyle/>
        <a:p>
          <a:endParaRPr lang="es-MX"/>
        </a:p>
      </dgm:t>
    </dgm:pt>
    <dgm:pt modelId="{AC32E56E-CD43-48CF-909F-8D090932585B}" type="pres">
      <dgm:prSet presAssocID="{EF67C6C4-C869-4A17-B427-295B4855AF6C}" presName="aSpace" presStyleCnt="0"/>
      <dgm:spPr/>
    </dgm:pt>
    <dgm:pt modelId="{0B823E6F-4A9A-493E-B6E8-3AA904220430}" type="pres">
      <dgm:prSet presAssocID="{61F46540-B66C-4A0C-BD2B-63BA691C8CE7}" presName="aNode" presStyleLbl="fgAcc1" presStyleIdx="1" presStyleCnt="3">
        <dgm:presLayoutVars>
          <dgm:bulletEnabled val="1"/>
        </dgm:presLayoutVars>
      </dgm:prSet>
      <dgm:spPr/>
      <dgm:t>
        <a:bodyPr/>
        <a:lstStyle/>
        <a:p>
          <a:endParaRPr lang="es-MX"/>
        </a:p>
      </dgm:t>
    </dgm:pt>
    <dgm:pt modelId="{A2076444-C880-453E-82EB-4D5EC92E058C}" type="pres">
      <dgm:prSet presAssocID="{61F46540-B66C-4A0C-BD2B-63BA691C8CE7}" presName="aSpace" presStyleCnt="0"/>
      <dgm:spPr/>
    </dgm:pt>
    <dgm:pt modelId="{B06510FF-48CA-4E5F-954F-A81B0D778CDB}" type="pres">
      <dgm:prSet presAssocID="{9FDBBDC3-0490-4343-89CC-D605C29D46EA}" presName="aNode" presStyleLbl="fgAcc1" presStyleIdx="2" presStyleCnt="3">
        <dgm:presLayoutVars>
          <dgm:bulletEnabled val="1"/>
        </dgm:presLayoutVars>
      </dgm:prSet>
      <dgm:spPr/>
      <dgm:t>
        <a:bodyPr/>
        <a:lstStyle/>
        <a:p>
          <a:endParaRPr lang="es-MX"/>
        </a:p>
      </dgm:t>
    </dgm:pt>
    <dgm:pt modelId="{F0219E01-5976-4865-8E0D-DBC1B22D236B}" type="pres">
      <dgm:prSet presAssocID="{9FDBBDC3-0490-4343-89CC-D605C29D46EA}" presName="aSpace" presStyleCnt="0"/>
      <dgm:spPr/>
    </dgm:pt>
  </dgm:ptLst>
  <dgm:cxnLst>
    <dgm:cxn modelId="{EB8C80B8-03A9-4813-8A57-BC57697EF629}" srcId="{AFEBE163-597A-46BF-BA25-DD84FB2EBD97}" destId="{EF67C6C4-C869-4A17-B427-295B4855AF6C}" srcOrd="0" destOrd="0" parTransId="{8D71E981-5984-4C4D-9EED-76E81636A5A8}" sibTransId="{0DC78D63-1B66-4B83-AD00-2BCC0112799F}"/>
    <dgm:cxn modelId="{AE139BD6-F3A2-461D-8676-D4991C9B0D12}" type="presOf" srcId="{61F46540-B66C-4A0C-BD2B-63BA691C8CE7}" destId="{0B823E6F-4A9A-493E-B6E8-3AA904220430}" srcOrd="0" destOrd="0" presId="urn:microsoft.com/office/officeart/2005/8/layout/pyramid2"/>
    <dgm:cxn modelId="{BB0B62AE-DC09-46BB-AC13-F882790E1ABF}" srcId="{AFEBE163-597A-46BF-BA25-DD84FB2EBD97}" destId="{61F46540-B66C-4A0C-BD2B-63BA691C8CE7}" srcOrd="1" destOrd="0" parTransId="{E7B67A1A-C225-44B6-90D5-7C5DD2DEE41F}" sibTransId="{2A9D2C15-E44E-4B22-9DCC-A6F71568F792}"/>
    <dgm:cxn modelId="{0D284D30-8875-493A-A731-F17B0F125CC0}" srcId="{AFEBE163-597A-46BF-BA25-DD84FB2EBD97}" destId="{9FDBBDC3-0490-4343-89CC-D605C29D46EA}" srcOrd="2" destOrd="0" parTransId="{BF1D996B-EEA7-46D1-AEE2-1690C6DD113E}" sibTransId="{B9A91B83-8766-41C6-8A6F-C1227757836A}"/>
    <dgm:cxn modelId="{B7F18AA5-E962-4CDC-BF7E-4627848812C1}" type="presOf" srcId="{EF67C6C4-C869-4A17-B427-295B4855AF6C}" destId="{4D75BB5B-8B6B-4333-99D1-37EA4ED71CF1}" srcOrd="0" destOrd="0" presId="urn:microsoft.com/office/officeart/2005/8/layout/pyramid2"/>
    <dgm:cxn modelId="{1632F9DC-4EA3-4C3C-A80D-B0B394659BE1}" type="presOf" srcId="{9FDBBDC3-0490-4343-89CC-D605C29D46EA}" destId="{B06510FF-48CA-4E5F-954F-A81B0D778CDB}" srcOrd="0" destOrd="0" presId="urn:microsoft.com/office/officeart/2005/8/layout/pyramid2"/>
    <dgm:cxn modelId="{108C929D-9758-46B2-9C2C-4F90AC72B478}" type="presOf" srcId="{AFEBE163-597A-46BF-BA25-DD84FB2EBD97}" destId="{63CE2424-03D7-4E40-BC37-9448D481C7C3}" srcOrd="0" destOrd="0" presId="urn:microsoft.com/office/officeart/2005/8/layout/pyramid2"/>
    <dgm:cxn modelId="{B166FED3-29F4-4531-98BB-BA4D0A7C3E16}" type="presParOf" srcId="{63CE2424-03D7-4E40-BC37-9448D481C7C3}" destId="{A8E8E7F6-2792-4658-AB31-26B14FB41088}" srcOrd="0" destOrd="0" presId="urn:microsoft.com/office/officeart/2005/8/layout/pyramid2"/>
    <dgm:cxn modelId="{87BBDA83-FA75-4DC9-A006-B8FB40790C1E}" type="presParOf" srcId="{63CE2424-03D7-4E40-BC37-9448D481C7C3}" destId="{F4460E56-44ED-413E-8512-02AC220B0783}" srcOrd="1" destOrd="0" presId="urn:microsoft.com/office/officeart/2005/8/layout/pyramid2"/>
    <dgm:cxn modelId="{EBCAB3E6-FA3E-4A1C-A81D-F949BB67E483}" type="presParOf" srcId="{F4460E56-44ED-413E-8512-02AC220B0783}" destId="{4D75BB5B-8B6B-4333-99D1-37EA4ED71CF1}" srcOrd="0" destOrd="0" presId="urn:microsoft.com/office/officeart/2005/8/layout/pyramid2"/>
    <dgm:cxn modelId="{40855461-1A0B-4984-86D5-69E21F45478C}" type="presParOf" srcId="{F4460E56-44ED-413E-8512-02AC220B0783}" destId="{AC32E56E-CD43-48CF-909F-8D090932585B}" srcOrd="1" destOrd="0" presId="urn:microsoft.com/office/officeart/2005/8/layout/pyramid2"/>
    <dgm:cxn modelId="{BF7C6350-24B1-4A2A-95E9-6913E41A08DA}" type="presParOf" srcId="{F4460E56-44ED-413E-8512-02AC220B0783}" destId="{0B823E6F-4A9A-493E-B6E8-3AA904220430}" srcOrd="2" destOrd="0" presId="urn:microsoft.com/office/officeart/2005/8/layout/pyramid2"/>
    <dgm:cxn modelId="{670B68A2-95F2-40E6-82A5-B7FE72757B7D}" type="presParOf" srcId="{F4460E56-44ED-413E-8512-02AC220B0783}" destId="{A2076444-C880-453E-82EB-4D5EC92E058C}" srcOrd="3" destOrd="0" presId="urn:microsoft.com/office/officeart/2005/8/layout/pyramid2"/>
    <dgm:cxn modelId="{76E3A13E-1E7A-4624-9BD3-81940812DEE4}" type="presParOf" srcId="{F4460E56-44ED-413E-8512-02AC220B0783}" destId="{B06510FF-48CA-4E5F-954F-A81B0D778CDB}" srcOrd="4" destOrd="0" presId="urn:microsoft.com/office/officeart/2005/8/layout/pyramid2"/>
    <dgm:cxn modelId="{FFFC9F3C-6782-412D-AFE4-BA12F6D6CDAE}" type="presParOf" srcId="{F4460E56-44ED-413E-8512-02AC220B0783}" destId="{F0219E01-5976-4865-8E0D-DBC1B22D236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8CF76A-6EFD-4C7F-A63B-955E7B984D6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MX"/>
        </a:p>
      </dgm:t>
    </dgm:pt>
    <dgm:pt modelId="{655C7B12-3399-4020-B4ED-8C4E02E8555B}">
      <dgm:prSet phldrT="[Texto]"/>
      <dgm:spPr/>
      <dgm:t>
        <a:bodyPr/>
        <a:lstStyle/>
        <a:p>
          <a:r>
            <a:rPr lang="es-MX" dirty="0" smtClean="0"/>
            <a:t>El uso de este capital L exige el pago de un interés i y el valor anual de estos intereses es Li.</a:t>
          </a:r>
          <a:endParaRPr lang="es-MX" dirty="0"/>
        </a:p>
      </dgm:t>
    </dgm:pt>
    <dgm:pt modelId="{18BA6BE2-BA3C-4D5B-9BC5-1E35BD9833F3}" type="parTrans" cxnId="{EE5DA5FE-01CC-4A02-8E65-8F23C59967E7}">
      <dgm:prSet/>
      <dgm:spPr/>
      <dgm:t>
        <a:bodyPr/>
        <a:lstStyle/>
        <a:p>
          <a:endParaRPr lang="es-MX"/>
        </a:p>
      </dgm:t>
    </dgm:pt>
    <dgm:pt modelId="{8DC9D144-9574-440D-B116-3BB8EB77B8EA}" type="sibTrans" cxnId="{EE5DA5FE-01CC-4A02-8E65-8F23C59967E7}">
      <dgm:prSet/>
      <dgm:spPr/>
      <dgm:t>
        <a:bodyPr/>
        <a:lstStyle/>
        <a:p>
          <a:endParaRPr lang="es-MX"/>
        </a:p>
      </dgm:t>
    </dgm:pt>
    <dgm:pt modelId="{99D621CC-0937-4F63-9D89-2D6095CF6A9B}">
      <dgm:prSet phldrT="[Texto]"/>
      <dgm:spPr/>
      <dgm:t>
        <a:bodyPr/>
        <a:lstStyle/>
        <a:p>
          <a:r>
            <a:rPr lang="es-MX" dirty="0" smtClean="0"/>
            <a:t>Por consiguiente, el costo equivalente anual de (P-L)</a:t>
          </a:r>
          <a:endParaRPr lang="es-MX" dirty="0"/>
        </a:p>
      </dgm:t>
    </dgm:pt>
    <dgm:pt modelId="{34DC416E-9507-462F-9911-9025733E90F9}" type="parTrans" cxnId="{2AEFA97A-AD1C-4B32-B78D-473F18F20747}">
      <dgm:prSet/>
      <dgm:spPr/>
      <dgm:t>
        <a:bodyPr/>
        <a:lstStyle/>
        <a:p>
          <a:endParaRPr lang="es-MX"/>
        </a:p>
      </dgm:t>
    </dgm:pt>
    <dgm:pt modelId="{7D6F8201-F120-404C-B43E-F8274CC8E0BF}" type="sibTrans" cxnId="{2AEFA97A-AD1C-4B32-B78D-473F18F20747}">
      <dgm:prSet/>
      <dgm:spPr/>
      <dgm:t>
        <a:bodyPr/>
        <a:lstStyle/>
        <a:p>
          <a:endParaRPr lang="es-MX"/>
        </a:p>
      </dgm:t>
    </dgm:pt>
    <dgm:pt modelId="{7F7DA3D4-39F5-4710-AE23-8B8B7EB2C014}">
      <dgm:prSet phldrT="[Texto]"/>
      <dgm:spPr/>
      <dgm:t>
        <a:bodyPr/>
        <a:lstStyle/>
        <a:p>
          <a:r>
            <a:rPr lang="es-MX" dirty="0" smtClean="0"/>
            <a:t>Que es la inversión recuperable, se debe agregar al costo anual Li</a:t>
          </a:r>
          <a:endParaRPr lang="es-MX" dirty="0"/>
        </a:p>
      </dgm:t>
    </dgm:pt>
    <dgm:pt modelId="{A85266C9-5AF2-4A71-BF14-FD307E43C444}" type="parTrans" cxnId="{99EC5AA0-DE63-4A3E-A12E-EECA332042C4}">
      <dgm:prSet/>
      <dgm:spPr/>
      <dgm:t>
        <a:bodyPr/>
        <a:lstStyle/>
        <a:p>
          <a:endParaRPr lang="es-MX"/>
        </a:p>
      </dgm:t>
    </dgm:pt>
    <dgm:pt modelId="{A38487E3-2EBA-4B67-8391-2B3502214642}" type="sibTrans" cxnId="{99EC5AA0-DE63-4A3E-A12E-EECA332042C4}">
      <dgm:prSet/>
      <dgm:spPr/>
      <dgm:t>
        <a:bodyPr/>
        <a:lstStyle/>
        <a:p>
          <a:endParaRPr lang="es-MX"/>
        </a:p>
      </dgm:t>
    </dgm:pt>
    <dgm:pt modelId="{88C66282-4D20-44D6-ABFA-104648FDD572}">
      <dgm:prSet/>
      <dgm:spPr/>
      <dgm:t>
        <a:bodyPr/>
        <a:lstStyle/>
        <a:p>
          <a:r>
            <a:rPr lang="es-MX" dirty="0" smtClean="0"/>
            <a:t>Que es utilizar el capital representado por la inversión recupera como valor residual.</a:t>
          </a:r>
          <a:endParaRPr lang="es-MX" dirty="0"/>
        </a:p>
      </dgm:t>
    </dgm:pt>
    <dgm:pt modelId="{E1631C3F-434E-4679-9AD6-6586D089F547}" type="parTrans" cxnId="{302335B8-12EE-4FC5-B5A6-38CBBEFF3414}">
      <dgm:prSet/>
      <dgm:spPr/>
      <dgm:t>
        <a:bodyPr/>
        <a:lstStyle/>
        <a:p>
          <a:endParaRPr lang="es-MX"/>
        </a:p>
      </dgm:t>
    </dgm:pt>
    <dgm:pt modelId="{D72C414F-6D63-42F6-8D6A-3BA868A68B97}" type="sibTrans" cxnId="{302335B8-12EE-4FC5-B5A6-38CBBEFF3414}">
      <dgm:prSet/>
      <dgm:spPr/>
      <dgm:t>
        <a:bodyPr/>
        <a:lstStyle/>
        <a:p>
          <a:endParaRPr lang="es-MX"/>
        </a:p>
      </dgm:t>
    </dgm:pt>
    <dgm:pt modelId="{5BA53017-D9F8-4E39-8A90-2D9E4D0FC167}" type="pres">
      <dgm:prSet presAssocID="{FA8CF76A-6EFD-4C7F-A63B-955E7B984D6D}" presName="outerComposite" presStyleCnt="0">
        <dgm:presLayoutVars>
          <dgm:chMax val="5"/>
          <dgm:dir/>
          <dgm:resizeHandles val="exact"/>
        </dgm:presLayoutVars>
      </dgm:prSet>
      <dgm:spPr/>
      <dgm:t>
        <a:bodyPr/>
        <a:lstStyle/>
        <a:p>
          <a:endParaRPr lang="es-MX"/>
        </a:p>
      </dgm:t>
    </dgm:pt>
    <dgm:pt modelId="{57CD3B24-98CB-44B4-BF8C-25246F037673}" type="pres">
      <dgm:prSet presAssocID="{FA8CF76A-6EFD-4C7F-A63B-955E7B984D6D}" presName="dummyMaxCanvas" presStyleCnt="0">
        <dgm:presLayoutVars/>
      </dgm:prSet>
      <dgm:spPr/>
    </dgm:pt>
    <dgm:pt modelId="{8E02A97E-6176-458C-B919-BBAF3D4A758F}" type="pres">
      <dgm:prSet presAssocID="{FA8CF76A-6EFD-4C7F-A63B-955E7B984D6D}" presName="FourNodes_1" presStyleLbl="node1" presStyleIdx="0" presStyleCnt="4">
        <dgm:presLayoutVars>
          <dgm:bulletEnabled val="1"/>
        </dgm:presLayoutVars>
      </dgm:prSet>
      <dgm:spPr/>
      <dgm:t>
        <a:bodyPr/>
        <a:lstStyle/>
        <a:p>
          <a:endParaRPr lang="es-MX"/>
        </a:p>
      </dgm:t>
    </dgm:pt>
    <dgm:pt modelId="{03806A25-6C83-4FEC-9679-BE1B5E5D5A2C}" type="pres">
      <dgm:prSet presAssocID="{FA8CF76A-6EFD-4C7F-A63B-955E7B984D6D}" presName="FourNodes_2" presStyleLbl="node1" presStyleIdx="1" presStyleCnt="4">
        <dgm:presLayoutVars>
          <dgm:bulletEnabled val="1"/>
        </dgm:presLayoutVars>
      </dgm:prSet>
      <dgm:spPr/>
      <dgm:t>
        <a:bodyPr/>
        <a:lstStyle/>
        <a:p>
          <a:endParaRPr lang="es-MX"/>
        </a:p>
      </dgm:t>
    </dgm:pt>
    <dgm:pt modelId="{B7DADF0E-ACFC-412C-B47F-83969FBC2994}" type="pres">
      <dgm:prSet presAssocID="{FA8CF76A-6EFD-4C7F-A63B-955E7B984D6D}" presName="FourNodes_3" presStyleLbl="node1" presStyleIdx="2" presStyleCnt="4">
        <dgm:presLayoutVars>
          <dgm:bulletEnabled val="1"/>
        </dgm:presLayoutVars>
      </dgm:prSet>
      <dgm:spPr/>
      <dgm:t>
        <a:bodyPr/>
        <a:lstStyle/>
        <a:p>
          <a:endParaRPr lang="es-MX"/>
        </a:p>
      </dgm:t>
    </dgm:pt>
    <dgm:pt modelId="{9EF1BFA4-0FD9-459B-A02D-629164A6FA8E}" type="pres">
      <dgm:prSet presAssocID="{FA8CF76A-6EFD-4C7F-A63B-955E7B984D6D}" presName="FourNodes_4" presStyleLbl="node1" presStyleIdx="3" presStyleCnt="4">
        <dgm:presLayoutVars>
          <dgm:bulletEnabled val="1"/>
        </dgm:presLayoutVars>
      </dgm:prSet>
      <dgm:spPr/>
      <dgm:t>
        <a:bodyPr/>
        <a:lstStyle/>
        <a:p>
          <a:endParaRPr lang="es-MX"/>
        </a:p>
      </dgm:t>
    </dgm:pt>
    <dgm:pt modelId="{F39ACC6B-3ACF-484A-A511-471D54EB2B65}" type="pres">
      <dgm:prSet presAssocID="{FA8CF76A-6EFD-4C7F-A63B-955E7B984D6D}" presName="FourConn_1-2" presStyleLbl="fgAccFollowNode1" presStyleIdx="0" presStyleCnt="3">
        <dgm:presLayoutVars>
          <dgm:bulletEnabled val="1"/>
        </dgm:presLayoutVars>
      </dgm:prSet>
      <dgm:spPr/>
      <dgm:t>
        <a:bodyPr/>
        <a:lstStyle/>
        <a:p>
          <a:endParaRPr lang="es-MX"/>
        </a:p>
      </dgm:t>
    </dgm:pt>
    <dgm:pt modelId="{7FA1F59B-E534-426C-8616-E9A4312675BE}" type="pres">
      <dgm:prSet presAssocID="{FA8CF76A-6EFD-4C7F-A63B-955E7B984D6D}" presName="FourConn_2-3" presStyleLbl="fgAccFollowNode1" presStyleIdx="1" presStyleCnt="3">
        <dgm:presLayoutVars>
          <dgm:bulletEnabled val="1"/>
        </dgm:presLayoutVars>
      </dgm:prSet>
      <dgm:spPr/>
      <dgm:t>
        <a:bodyPr/>
        <a:lstStyle/>
        <a:p>
          <a:endParaRPr lang="es-MX"/>
        </a:p>
      </dgm:t>
    </dgm:pt>
    <dgm:pt modelId="{59B2E153-2E80-49D7-942D-DA4A75ABFFAE}" type="pres">
      <dgm:prSet presAssocID="{FA8CF76A-6EFD-4C7F-A63B-955E7B984D6D}" presName="FourConn_3-4" presStyleLbl="fgAccFollowNode1" presStyleIdx="2" presStyleCnt="3">
        <dgm:presLayoutVars>
          <dgm:bulletEnabled val="1"/>
        </dgm:presLayoutVars>
      </dgm:prSet>
      <dgm:spPr/>
      <dgm:t>
        <a:bodyPr/>
        <a:lstStyle/>
        <a:p>
          <a:endParaRPr lang="es-MX"/>
        </a:p>
      </dgm:t>
    </dgm:pt>
    <dgm:pt modelId="{D95716A5-3956-4F2B-BE12-68263C111DA2}" type="pres">
      <dgm:prSet presAssocID="{FA8CF76A-6EFD-4C7F-A63B-955E7B984D6D}" presName="FourNodes_1_text" presStyleLbl="node1" presStyleIdx="3" presStyleCnt="4">
        <dgm:presLayoutVars>
          <dgm:bulletEnabled val="1"/>
        </dgm:presLayoutVars>
      </dgm:prSet>
      <dgm:spPr/>
      <dgm:t>
        <a:bodyPr/>
        <a:lstStyle/>
        <a:p>
          <a:endParaRPr lang="es-MX"/>
        </a:p>
      </dgm:t>
    </dgm:pt>
    <dgm:pt modelId="{44B367A8-1094-4039-9334-1D4015CE7BD5}" type="pres">
      <dgm:prSet presAssocID="{FA8CF76A-6EFD-4C7F-A63B-955E7B984D6D}" presName="FourNodes_2_text" presStyleLbl="node1" presStyleIdx="3" presStyleCnt="4">
        <dgm:presLayoutVars>
          <dgm:bulletEnabled val="1"/>
        </dgm:presLayoutVars>
      </dgm:prSet>
      <dgm:spPr/>
      <dgm:t>
        <a:bodyPr/>
        <a:lstStyle/>
        <a:p>
          <a:endParaRPr lang="es-MX"/>
        </a:p>
      </dgm:t>
    </dgm:pt>
    <dgm:pt modelId="{2676F159-4D63-473B-9EC5-9F300816188C}" type="pres">
      <dgm:prSet presAssocID="{FA8CF76A-6EFD-4C7F-A63B-955E7B984D6D}" presName="FourNodes_3_text" presStyleLbl="node1" presStyleIdx="3" presStyleCnt="4">
        <dgm:presLayoutVars>
          <dgm:bulletEnabled val="1"/>
        </dgm:presLayoutVars>
      </dgm:prSet>
      <dgm:spPr/>
      <dgm:t>
        <a:bodyPr/>
        <a:lstStyle/>
        <a:p>
          <a:endParaRPr lang="es-MX"/>
        </a:p>
      </dgm:t>
    </dgm:pt>
    <dgm:pt modelId="{61A9D576-27FE-4E9D-B46A-19F23554760F}" type="pres">
      <dgm:prSet presAssocID="{FA8CF76A-6EFD-4C7F-A63B-955E7B984D6D}" presName="FourNodes_4_text" presStyleLbl="node1" presStyleIdx="3" presStyleCnt="4">
        <dgm:presLayoutVars>
          <dgm:bulletEnabled val="1"/>
        </dgm:presLayoutVars>
      </dgm:prSet>
      <dgm:spPr/>
      <dgm:t>
        <a:bodyPr/>
        <a:lstStyle/>
        <a:p>
          <a:endParaRPr lang="es-MX"/>
        </a:p>
      </dgm:t>
    </dgm:pt>
  </dgm:ptLst>
  <dgm:cxnLst>
    <dgm:cxn modelId="{2AF60DC3-7AB9-4D1E-86B0-272F829BEBDD}" type="presOf" srcId="{A38487E3-2EBA-4B67-8391-2B3502214642}" destId="{59B2E153-2E80-49D7-942D-DA4A75ABFFAE}" srcOrd="0" destOrd="0" presId="urn:microsoft.com/office/officeart/2005/8/layout/vProcess5"/>
    <dgm:cxn modelId="{99EC5AA0-DE63-4A3E-A12E-EECA332042C4}" srcId="{FA8CF76A-6EFD-4C7F-A63B-955E7B984D6D}" destId="{7F7DA3D4-39F5-4710-AE23-8B8B7EB2C014}" srcOrd="2" destOrd="0" parTransId="{A85266C9-5AF2-4A71-BF14-FD307E43C444}" sibTransId="{A38487E3-2EBA-4B67-8391-2B3502214642}"/>
    <dgm:cxn modelId="{01554D7D-2C06-48E2-BB2A-515706B5FDF0}" type="presOf" srcId="{7F7DA3D4-39F5-4710-AE23-8B8B7EB2C014}" destId="{B7DADF0E-ACFC-412C-B47F-83969FBC2994}" srcOrd="0" destOrd="0" presId="urn:microsoft.com/office/officeart/2005/8/layout/vProcess5"/>
    <dgm:cxn modelId="{302335B8-12EE-4FC5-B5A6-38CBBEFF3414}" srcId="{FA8CF76A-6EFD-4C7F-A63B-955E7B984D6D}" destId="{88C66282-4D20-44D6-ABFA-104648FDD572}" srcOrd="3" destOrd="0" parTransId="{E1631C3F-434E-4679-9AD6-6586D089F547}" sibTransId="{D72C414F-6D63-42F6-8D6A-3BA868A68B97}"/>
    <dgm:cxn modelId="{DF1BC235-3A2B-4426-A179-0F11E2AD2700}" type="presOf" srcId="{7F7DA3D4-39F5-4710-AE23-8B8B7EB2C014}" destId="{2676F159-4D63-473B-9EC5-9F300816188C}" srcOrd="1" destOrd="0" presId="urn:microsoft.com/office/officeart/2005/8/layout/vProcess5"/>
    <dgm:cxn modelId="{EFF7A2E3-EE26-4413-80FE-0725F4175F02}" type="presOf" srcId="{7D6F8201-F120-404C-B43E-F8274CC8E0BF}" destId="{7FA1F59B-E534-426C-8616-E9A4312675BE}" srcOrd="0" destOrd="0" presId="urn:microsoft.com/office/officeart/2005/8/layout/vProcess5"/>
    <dgm:cxn modelId="{2AEFA97A-AD1C-4B32-B78D-473F18F20747}" srcId="{FA8CF76A-6EFD-4C7F-A63B-955E7B984D6D}" destId="{99D621CC-0937-4F63-9D89-2D6095CF6A9B}" srcOrd="1" destOrd="0" parTransId="{34DC416E-9507-462F-9911-9025733E90F9}" sibTransId="{7D6F8201-F120-404C-B43E-F8274CC8E0BF}"/>
    <dgm:cxn modelId="{8F4201D3-A8E1-4E00-8C66-493747E03CC9}" type="presOf" srcId="{88C66282-4D20-44D6-ABFA-104648FDD572}" destId="{9EF1BFA4-0FD9-459B-A02D-629164A6FA8E}" srcOrd="0" destOrd="0" presId="urn:microsoft.com/office/officeart/2005/8/layout/vProcess5"/>
    <dgm:cxn modelId="{DEB8584C-EE40-4123-8B13-49D57F39A132}" type="presOf" srcId="{8DC9D144-9574-440D-B116-3BB8EB77B8EA}" destId="{F39ACC6B-3ACF-484A-A511-471D54EB2B65}" srcOrd="0" destOrd="0" presId="urn:microsoft.com/office/officeart/2005/8/layout/vProcess5"/>
    <dgm:cxn modelId="{EE5DA5FE-01CC-4A02-8E65-8F23C59967E7}" srcId="{FA8CF76A-6EFD-4C7F-A63B-955E7B984D6D}" destId="{655C7B12-3399-4020-B4ED-8C4E02E8555B}" srcOrd="0" destOrd="0" parTransId="{18BA6BE2-BA3C-4D5B-9BC5-1E35BD9833F3}" sibTransId="{8DC9D144-9574-440D-B116-3BB8EB77B8EA}"/>
    <dgm:cxn modelId="{A8B0BB66-5D38-4D66-94C1-903451CCA82E}" type="presOf" srcId="{FA8CF76A-6EFD-4C7F-A63B-955E7B984D6D}" destId="{5BA53017-D9F8-4E39-8A90-2D9E4D0FC167}" srcOrd="0" destOrd="0" presId="urn:microsoft.com/office/officeart/2005/8/layout/vProcess5"/>
    <dgm:cxn modelId="{C3B476D0-FC31-4D18-8735-4D228F7554D1}" type="presOf" srcId="{655C7B12-3399-4020-B4ED-8C4E02E8555B}" destId="{D95716A5-3956-4F2B-BE12-68263C111DA2}" srcOrd="1" destOrd="0" presId="urn:microsoft.com/office/officeart/2005/8/layout/vProcess5"/>
    <dgm:cxn modelId="{D4EFD9B1-D0B7-4AE1-B870-71139190E1E6}" type="presOf" srcId="{99D621CC-0937-4F63-9D89-2D6095CF6A9B}" destId="{44B367A8-1094-4039-9334-1D4015CE7BD5}" srcOrd="1" destOrd="0" presId="urn:microsoft.com/office/officeart/2005/8/layout/vProcess5"/>
    <dgm:cxn modelId="{C1F3DF98-4E76-4ABB-B55D-DCF1FD19AEBE}" type="presOf" srcId="{655C7B12-3399-4020-B4ED-8C4E02E8555B}" destId="{8E02A97E-6176-458C-B919-BBAF3D4A758F}" srcOrd="0" destOrd="0" presId="urn:microsoft.com/office/officeart/2005/8/layout/vProcess5"/>
    <dgm:cxn modelId="{0AF89B28-8683-4E7B-B509-59A4E7E4BC2E}" type="presOf" srcId="{88C66282-4D20-44D6-ABFA-104648FDD572}" destId="{61A9D576-27FE-4E9D-B46A-19F23554760F}" srcOrd="1" destOrd="0" presId="urn:microsoft.com/office/officeart/2005/8/layout/vProcess5"/>
    <dgm:cxn modelId="{545DC8E2-587D-417D-9A31-35B5F1B68F39}" type="presOf" srcId="{99D621CC-0937-4F63-9D89-2D6095CF6A9B}" destId="{03806A25-6C83-4FEC-9679-BE1B5E5D5A2C}" srcOrd="0" destOrd="0" presId="urn:microsoft.com/office/officeart/2005/8/layout/vProcess5"/>
    <dgm:cxn modelId="{2AF5DB4C-17C5-4681-8545-2EE80F3407BB}" type="presParOf" srcId="{5BA53017-D9F8-4E39-8A90-2D9E4D0FC167}" destId="{57CD3B24-98CB-44B4-BF8C-25246F037673}" srcOrd="0" destOrd="0" presId="urn:microsoft.com/office/officeart/2005/8/layout/vProcess5"/>
    <dgm:cxn modelId="{C552E638-9A53-4D58-BA90-1A2DF3048CA2}" type="presParOf" srcId="{5BA53017-D9F8-4E39-8A90-2D9E4D0FC167}" destId="{8E02A97E-6176-458C-B919-BBAF3D4A758F}" srcOrd="1" destOrd="0" presId="urn:microsoft.com/office/officeart/2005/8/layout/vProcess5"/>
    <dgm:cxn modelId="{CC0A5D3A-72AA-4429-BA49-DF6AFA083896}" type="presParOf" srcId="{5BA53017-D9F8-4E39-8A90-2D9E4D0FC167}" destId="{03806A25-6C83-4FEC-9679-BE1B5E5D5A2C}" srcOrd="2" destOrd="0" presId="urn:microsoft.com/office/officeart/2005/8/layout/vProcess5"/>
    <dgm:cxn modelId="{F0931A3D-4FD1-499A-BBC5-6427545AC070}" type="presParOf" srcId="{5BA53017-D9F8-4E39-8A90-2D9E4D0FC167}" destId="{B7DADF0E-ACFC-412C-B47F-83969FBC2994}" srcOrd="3" destOrd="0" presId="urn:microsoft.com/office/officeart/2005/8/layout/vProcess5"/>
    <dgm:cxn modelId="{EE232351-9AFE-44DA-8CBC-49E83ADC692A}" type="presParOf" srcId="{5BA53017-D9F8-4E39-8A90-2D9E4D0FC167}" destId="{9EF1BFA4-0FD9-459B-A02D-629164A6FA8E}" srcOrd="4" destOrd="0" presId="urn:microsoft.com/office/officeart/2005/8/layout/vProcess5"/>
    <dgm:cxn modelId="{BEF24429-6548-41C6-9112-51D1B1EDB571}" type="presParOf" srcId="{5BA53017-D9F8-4E39-8A90-2D9E4D0FC167}" destId="{F39ACC6B-3ACF-484A-A511-471D54EB2B65}" srcOrd="5" destOrd="0" presId="urn:microsoft.com/office/officeart/2005/8/layout/vProcess5"/>
    <dgm:cxn modelId="{8C8E85E1-8912-4EA5-A11E-1896959E4E09}" type="presParOf" srcId="{5BA53017-D9F8-4E39-8A90-2D9E4D0FC167}" destId="{7FA1F59B-E534-426C-8616-E9A4312675BE}" srcOrd="6" destOrd="0" presId="urn:microsoft.com/office/officeart/2005/8/layout/vProcess5"/>
    <dgm:cxn modelId="{60F12C3F-D1EC-475A-B1C3-29EE16824AC3}" type="presParOf" srcId="{5BA53017-D9F8-4E39-8A90-2D9E4D0FC167}" destId="{59B2E153-2E80-49D7-942D-DA4A75ABFFAE}" srcOrd="7" destOrd="0" presId="urn:microsoft.com/office/officeart/2005/8/layout/vProcess5"/>
    <dgm:cxn modelId="{A8D65A88-38F3-4AB3-9E59-307F7C727593}" type="presParOf" srcId="{5BA53017-D9F8-4E39-8A90-2D9E4D0FC167}" destId="{D95716A5-3956-4F2B-BE12-68263C111DA2}" srcOrd="8" destOrd="0" presId="urn:microsoft.com/office/officeart/2005/8/layout/vProcess5"/>
    <dgm:cxn modelId="{A475FCEF-7E3E-44CB-BC1F-C0D776382CC0}" type="presParOf" srcId="{5BA53017-D9F8-4E39-8A90-2D9E4D0FC167}" destId="{44B367A8-1094-4039-9334-1D4015CE7BD5}" srcOrd="9" destOrd="0" presId="urn:microsoft.com/office/officeart/2005/8/layout/vProcess5"/>
    <dgm:cxn modelId="{8745ADAD-BBC3-47A4-9408-CB67B9486DE1}" type="presParOf" srcId="{5BA53017-D9F8-4E39-8A90-2D9E4D0FC167}" destId="{2676F159-4D63-473B-9EC5-9F300816188C}" srcOrd="10" destOrd="0" presId="urn:microsoft.com/office/officeart/2005/8/layout/vProcess5"/>
    <dgm:cxn modelId="{80ECEA3D-CFCB-441E-B6DA-DF60215D0B4A}" type="presParOf" srcId="{5BA53017-D9F8-4E39-8A90-2D9E4D0FC167}" destId="{61A9D576-27FE-4E9D-B46A-19F23554760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C0766A-9CFE-479D-8F28-F03C1F23DBB9}"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MX"/>
        </a:p>
      </dgm:t>
    </dgm:pt>
    <dgm:pt modelId="{F5B9E684-FAEA-470C-9ED6-5C85ECC81051}">
      <dgm:prSet phldrT="[Texto]"/>
      <dgm:spPr/>
      <dgm:t>
        <a:bodyPr/>
        <a:lstStyle/>
        <a:p>
          <a:r>
            <a:rPr lang="es-MX" dirty="0" smtClean="0"/>
            <a:t>El costo equivalente anual se expresa muy a menudo en términos de depreciación lineal dividiendo simplemente la inversión entre el número de años. </a:t>
          </a:r>
          <a:endParaRPr lang="es-MX" dirty="0"/>
        </a:p>
      </dgm:t>
    </dgm:pt>
    <dgm:pt modelId="{1F126A46-02B3-4582-9065-71BEF26555DE}" type="parTrans" cxnId="{2AC2C9D3-5673-4E9A-A284-A48D477F0C4C}">
      <dgm:prSet/>
      <dgm:spPr/>
      <dgm:t>
        <a:bodyPr/>
        <a:lstStyle/>
        <a:p>
          <a:endParaRPr lang="es-MX"/>
        </a:p>
      </dgm:t>
    </dgm:pt>
    <dgm:pt modelId="{B4636DCE-865E-47C7-85A5-156993E3930B}" type="sibTrans" cxnId="{2AC2C9D3-5673-4E9A-A284-A48D477F0C4C}">
      <dgm:prSet/>
      <dgm:spPr/>
      <dgm:t>
        <a:bodyPr/>
        <a:lstStyle/>
        <a:p>
          <a:endParaRPr lang="es-MX"/>
        </a:p>
      </dgm:t>
    </dgm:pt>
    <dgm:pt modelId="{BADA80BD-4E79-472A-9F98-CDC1DF8AF3DA}">
      <dgm:prSet phldrT="[Texto]"/>
      <dgm:spPr/>
      <dgm:t>
        <a:bodyPr/>
        <a:lstStyle/>
        <a:p>
          <a:r>
            <a:rPr lang="es-MX" dirty="0" smtClean="0"/>
            <a:t>Esto equivale a cancelar un crédito pagando cuotas anuales iguales de amortización; los intereses de este crédito se irían pagando sobre los saldos adeudados.</a:t>
          </a:r>
          <a:endParaRPr lang="es-MX" dirty="0"/>
        </a:p>
      </dgm:t>
    </dgm:pt>
    <dgm:pt modelId="{0FFCD91D-35CF-4845-9C5C-0D287184A945}" type="parTrans" cxnId="{70ED6171-1327-4435-A9BF-D8C453179DE3}">
      <dgm:prSet/>
      <dgm:spPr/>
      <dgm:t>
        <a:bodyPr/>
        <a:lstStyle/>
        <a:p>
          <a:endParaRPr lang="es-MX"/>
        </a:p>
      </dgm:t>
    </dgm:pt>
    <dgm:pt modelId="{153A459E-CB79-476E-87FE-0FB50ACBEF70}" type="sibTrans" cxnId="{70ED6171-1327-4435-A9BF-D8C453179DE3}">
      <dgm:prSet/>
      <dgm:spPr/>
      <dgm:t>
        <a:bodyPr/>
        <a:lstStyle/>
        <a:p>
          <a:endParaRPr lang="es-MX"/>
        </a:p>
      </dgm:t>
    </dgm:pt>
    <dgm:pt modelId="{C8E7A320-135C-4A1C-80C7-DCCA0FD44FCC}" type="pres">
      <dgm:prSet presAssocID="{04C0766A-9CFE-479D-8F28-F03C1F23DBB9}" presName="diagram" presStyleCnt="0">
        <dgm:presLayoutVars>
          <dgm:dir/>
          <dgm:resizeHandles val="exact"/>
        </dgm:presLayoutVars>
      </dgm:prSet>
      <dgm:spPr/>
      <dgm:t>
        <a:bodyPr/>
        <a:lstStyle/>
        <a:p>
          <a:endParaRPr lang="es-MX"/>
        </a:p>
      </dgm:t>
    </dgm:pt>
    <dgm:pt modelId="{352447F0-626E-4AA3-8969-C49FA7783675}" type="pres">
      <dgm:prSet presAssocID="{F5B9E684-FAEA-470C-9ED6-5C85ECC81051}" presName="arrow" presStyleLbl="node1" presStyleIdx="0" presStyleCnt="2">
        <dgm:presLayoutVars>
          <dgm:bulletEnabled val="1"/>
        </dgm:presLayoutVars>
      </dgm:prSet>
      <dgm:spPr/>
      <dgm:t>
        <a:bodyPr/>
        <a:lstStyle/>
        <a:p>
          <a:endParaRPr lang="es-MX"/>
        </a:p>
      </dgm:t>
    </dgm:pt>
    <dgm:pt modelId="{BD416AE7-FBD0-40E6-B532-4BE189535009}" type="pres">
      <dgm:prSet presAssocID="{BADA80BD-4E79-472A-9F98-CDC1DF8AF3DA}" presName="arrow" presStyleLbl="node1" presStyleIdx="1" presStyleCnt="2">
        <dgm:presLayoutVars>
          <dgm:bulletEnabled val="1"/>
        </dgm:presLayoutVars>
      </dgm:prSet>
      <dgm:spPr/>
      <dgm:t>
        <a:bodyPr/>
        <a:lstStyle/>
        <a:p>
          <a:endParaRPr lang="es-MX"/>
        </a:p>
      </dgm:t>
    </dgm:pt>
  </dgm:ptLst>
  <dgm:cxnLst>
    <dgm:cxn modelId="{70ED6171-1327-4435-A9BF-D8C453179DE3}" srcId="{04C0766A-9CFE-479D-8F28-F03C1F23DBB9}" destId="{BADA80BD-4E79-472A-9F98-CDC1DF8AF3DA}" srcOrd="1" destOrd="0" parTransId="{0FFCD91D-35CF-4845-9C5C-0D287184A945}" sibTransId="{153A459E-CB79-476E-87FE-0FB50ACBEF70}"/>
    <dgm:cxn modelId="{2AC2C9D3-5673-4E9A-A284-A48D477F0C4C}" srcId="{04C0766A-9CFE-479D-8F28-F03C1F23DBB9}" destId="{F5B9E684-FAEA-470C-9ED6-5C85ECC81051}" srcOrd="0" destOrd="0" parTransId="{1F126A46-02B3-4582-9065-71BEF26555DE}" sibTransId="{B4636DCE-865E-47C7-85A5-156993E3930B}"/>
    <dgm:cxn modelId="{137C4244-968D-423D-B305-C0A2A120B1C7}" type="presOf" srcId="{BADA80BD-4E79-472A-9F98-CDC1DF8AF3DA}" destId="{BD416AE7-FBD0-40E6-B532-4BE189535009}" srcOrd="0" destOrd="0" presId="urn:microsoft.com/office/officeart/2005/8/layout/arrow5"/>
    <dgm:cxn modelId="{54DDEDF5-E41A-41E1-89A6-91AE2515419A}" type="presOf" srcId="{04C0766A-9CFE-479D-8F28-F03C1F23DBB9}" destId="{C8E7A320-135C-4A1C-80C7-DCCA0FD44FCC}" srcOrd="0" destOrd="0" presId="urn:microsoft.com/office/officeart/2005/8/layout/arrow5"/>
    <dgm:cxn modelId="{27974352-1068-4B08-9CBE-15F86C7332E5}" type="presOf" srcId="{F5B9E684-FAEA-470C-9ED6-5C85ECC81051}" destId="{352447F0-626E-4AA3-8969-C49FA7783675}" srcOrd="0" destOrd="0" presId="urn:microsoft.com/office/officeart/2005/8/layout/arrow5"/>
    <dgm:cxn modelId="{68DCF511-A5CE-4570-B077-3352B786EF47}" type="presParOf" srcId="{C8E7A320-135C-4A1C-80C7-DCCA0FD44FCC}" destId="{352447F0-626E-4AA3-8969-C49FA7783675}" srcOrd="0" destOrd="0" presId="urn:microsoft.com/office/officeart/2005/8/layout/arrow5"/>
    <dgm:cxn modelId="{D77BA85E-0E61-4AFF-BF50-7FC093E04E5B}" type="presParOf" srcId="{C8E7A320-135C-4A1C-80C7-DCCA0FD44FCC}" destId="{BD416AE7-FBD0-40E6-B532-4BE189535009}"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D3404-21F0-43AB-B6F4-4D3CC04E4233}">
      <dsp:nvSpPr>
        <dsp:cNvPr id="0" name=""/>
        <dsp:cNvSpPr/>
      </dsp:nvSpPr>
      <dsp:spPr>
        <a:xfrm>
          <a:off x="1391025" y="202377"/>
          <a:ext cx="4634773" cy="4635804"/>
        </a:xfrm>
        <a:prstGeom prst="circularArrow">
          <a:avLst>
            <a:gd name="adj1" fmla="val 10980"/>
            <a:gd name="adj2" fmla="val 1142322"/>
            <a:gd name="adj3" fmla="val 9000000"/>
            <a:gd name="adj4" fmla="val 10800000"/>
            <a:gd name="adj5" fmla="val 12500"/>
          </a:avLst>
        </a:prstGeom>
        <a:blipFill rotWithShape="0">
          <a:blip xmlns:r="http://schemas.openxmlformats.org/officeDocument/2006/relationships" r:embed="rId1">
            <a:duotone>
              <a:schemeClr val="accent3">
                <a:shade val="80000"/>
                <a:hueOff val="0"/>
                <a:satOff val="0"/>
                <a:lumOff val="0"/>
                <a:alphaOff val="0"/>
                <a:shade val="40000"/>
              </a:schemeClr>
              <a:schemeClr val="accent3">
                <a:shade val="80000"/>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sp>
    <dsp:sp modelId="{5467202F-0E1C-4080-944E-D4C6FCC97E21}">
      <dsp:nvSpPr>
        <dsp:cNvPr id="0" name=""/>
        <dsp:cNvSpPr/>
      </dsp:nvSpPr>
      <dsp:spPr>
        <a:xfrm>
          <a:off x="2414547" y="1880538"/>
          <a:ext cx="2586246" cy="1292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MX" sz="2800" b="1" kern="1200" dirty="0" smtClean="0"/>
            <a:t>1. La Rentabilidad (%)</a:t>
          </a:r>
          <a:endParaRPr lang="es-MX" sz="2800" b="1" kern="1200" dirty="0"/>
        </a:p>
      </dsp:txBody>
      <dsp:txXfrm>
        <a:off x="2414547" y="1880538"/>
        <a:ext cx="2586246" cy="12929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169B7-404C-4E56-ACAC-44990408D2F9}">
      <dsp:nvSpPr>
        <dsp:cNvPr id="0" name=""/>
        <dsp:cNvSpPr/>
      </dsp:nvSpPr>
      <dsp:spPr>
        <a:xfrm rot="10800000">
          <a:off x="1802557" y="618"/>
          <a:ext cx="5602582" cy="1565524"/>
        </a:xfrm>
        <a:prstGeom prst="homePlate">
          <a:avLst/>
        </a:prstGeom>
        <a:blipFill rotWithShape="0">
          <a:blip xmlns:r="http://schemas.openxmlformats.org/officeDocument/2006/relationships" r:embed="rId1">
            <a:duotone>
              <a:schemeClr val="accent3">
                <a:hueOff val="0"/>
                <a:satOff val="0"/>
                <a:lumOff val="0"/>
                <a:alphaOff val="0"/>
                <a:shade val="63000"/>
                <a:tint val="82000"/>
              </a:schemeClr>
              <a:schemeClr val="accent3">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0353" tIns="76200" rIns="142240" bIns="76200" numCol="1" spcCol="1270" anchor="t" anchorCtr="0">
          <a:noAutofit/>
        </a:bodyPr>
        <a:lstStyle/>
        <a:p>
          <a:pPr lvl="0" algn="l" defTabSz="889000">
            <a:lnSpc>
              <a:spcPct val="90000"/>
            </a:lnSpc>
            <a:spcBef>
              <a:spcPct val="0"/>
            </a:spcBef>
            <a:spcAft>
              <a:spcPct val="35000"/>
            </a:spcAft>
          </a:pPr>
          <a:r>
            <a:rPr lang="es-MX" sz="2000" b="1" kern="1200" dirty="0" smtClean="0"/>
            <a:t>El criterio básico de la evaluación para el empresario privado es pues obtener el máximo de utilidades por unidad de capital empleado en el proyecto.</a:t>
          </a:r>
          <a:endParaRPr lang="es-MX" sz="2000" b="1" kern="1200" dirty="0"/>
        </a:p>
        <a:p>
          <a:pPr marL="171450" lvl="1" indent="-171450" algn="l" defTabSz="711200">
            <a:lnSpc>
              <a:spcPct val="90000"/>
            </a:lnSpc>
            <a:spcBef>
              <a:spcPct val="0"/>
            </a:spcBef>
            <a:spcAft>
              <a:spcPct val="15000"/>
            </a:spcAft>
            <a:buChar char="••"/>
          </a:pPr>
          <a:endParaRPr lang="es-MX" sz="1600" b="1" kern="1200" dirty="0"/>
        </a:p>
      </dsp:txBody>
      <dsp:txXfrm rot="10800000">
        <a:off x="2193938" y="618"/>
        <a:ext cx="5211201" cy="1565524"/>
      </dsp:txXfrm>
    </dsp:sp>
    <dsp:sp modelId="{767C6567-E608-4BC8-BA2C-92E03A094038}">
      <dsp:nvSpPr>
        <dsp:cNvPr id="0" name=""/>
        <dsp:cNvSpPr/>
      </dsp:nvSpPr>
      <dsp:spPr>
        <a:xfrm>
          <a:off x="1019795" y="618"/>
          <a:ext cx="1565524" cy="1565524"/>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1">
          <a:scrgbClr r="0" g="0" b="0"/>
        </a:effectRef>
        <a:fontRef idx="minor"/>
      </dsp:style>
    </dsp:sp>
    <dsp:sp modelId="{0820B8AA-1403-4C3D-BE75-1433DC71ACD4}">
      <dsp:nvSpPr>
        <dsp:cNvPr id="0" name=""/>
        <dsp:cNvSpPr/>
      </dsp:nvSpPr>
      <dsp:spPr>
        <a:xfrm rot="10800000">
          <a:off x="1802557" y="2033463"/>
          <a:ext cx="5602582" cy="1565524"/>
        </a:xfrm>
        <a:prstGeom prst="homePlate">
          <a:avLst/>
        </a:prstGeom>
        <a:blipFill rotWithShape="0">
          <a:blip xmlns:r="http://schemas.openxmlformats.org/officeDocument/2006/relationships" r:embed="rId1">
            <a:duotone>
              <a:schemeClr val="accent3">
                <a:hueOff val="0"/>
                <a:satOff val="0"/>
                <a:lumOff val="0"/>
                <a:alphaOff val="0"/>
                <a:shade val="63000"/>
                <a:tint val="82000"/>
              </a:schemeClr>
              <a:schemeClr val="accent3">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0353" tIns="76200" rIns="142240" bIns="76200" numCol="1" spcCol="1270" anchor="ctr" anchorCtr="0">
          <a:noAutofit/>
        </a:bodyPr>
        <a:lstStyle/>
        <a:p>
          <a:pPr lvl="0" algn="l" defTabSz="889000">
            <a:lnSpc>
              <a:spcPct val="90000"/>
            </a:lnSpc>
            <a:spcBef>
              <a:spcPct val="0"/>
            </a:spcBef>
            <a:spcAft>
              <a:spcPct val="35000"/>
            </a:spcAft>
          </a:pPr>
          <a:r>
            <a:rPr lang="es-MX" sz="2000" b="1" kern="1200" dirty="0" smtClean="0"/>
            <a:t>A esta relación se le llama rentabilidad y suele expresar como el porcentaje que representan las utilidades anuales respecto al capital empleado para obtenerlas.</a:t>
          </a:r>
          <a:endParaRPr lang="es-MX" sz="2000" b="1" kern="1200" dirty="0"/>
        </a:p>
      </dsp:txBody>
      <dsp:txXfrm rot="10800000">
        <a:off x="2193938" y="2033463"/>
        <a:ext cx="5211201" cy="1565524"/>
      </dsp:txXfrm>
    </dsp:sp>
    <dsp:sp modelId="{F0517C5E-8C28-4C1C-AE52-A1463915B088}">
      <dsp:nvSpPr>
        <dsp:cNvPr id="0" name=""/>
        <dsp:cNvSpPr/>
      </dsp:nvSpPr>
      <dsp:spPr>
        <a:xfrm>
          <a:off x="1019795" y="2033463"/>
          <a:ext cx="1565524" cy="1565524"/>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671C1-8FBB-443F-919B-B1AF3362F11A}">
      <dsp:nvSpPr>
        <dsp:cNvPr id="0" name=""/>
        <dsp:cNvSpPr/>
      </dsp:nvSpPr>
      <dsp:spPr>
        <a:xfrm>
          <a:off x="0" y="0"/>
          <a:ext cx="5766400" cy="871256"/>
        </a:xfrm>
        <a:prstGeom prst="roundRect">
          <a:avLst>
            <a:gd name="adj" fmla="val 10000"/>
          </a:avLst>
        </a:prstGeom>
        <a:gradFill rotWithShape="0">
          <a:gsLst>
            <a:gs pos="0">
              <a:schemeClr val="accent2">
                <a:hueOff val="0"/>
                <a:satOff val="0"/>
                <a:lumOff val="0"/>
                <a:alphaOff val="0"/>
                <a:shade val="58000"/>
                <a:satMod val="150000"/>
              </a:schemeClr>
            </a:gs>
            <a:gs pos="72000">
              <a:schemeClr val="accent2">
                <a:hueOff val="0"/>
                <a:satOff val="0"/>
                <a:lumOff val="0"/>
                <a:alphaOff val="0"/>
                <a:tint val="90000"/>
                <a:satMod val="135000"/>
              </a:schemeClr>
            </a:gs>
            <a:gs pos="100000">
              <a:schemeClr val="accent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m:rPr>
                    <m:nor/>
                  </m:rPr>
                  <a:rPr lang="es-MX" sz="1800" kern="1200" smtClean="0"/>
                  <m:t>1.</m:t>
                </m:r>
                <m:r>
                  <m:rPr>
                    <m:nor/>
                  </m:rPr>
                  <a:rPr lang="es-MX" sz="1800" i="1" kern="1200" smtClean="0"/>
                  <m:t>−</m:t>
                </m:r>
                <m:r>
                  <m:rPr>
                    <m:nor/>
                  </m:rPr>
                  <a:rPr lang="es-MX" sz="1800" kern="1200" smtClean="0"/>
                  <m:t>VAN</m:t>
                </m:r>
                <m:r>
                  <m:rPr>
                    <m:nor/>
                  </m:rPr>
                  <a:rPr lang="es-MX" sz="1800" kern="1200" smtClean="0"/>
                  <m:t>= </m:t>
                </m:r>
                <m:r>
                  <m:rPr>
                    <m:nor/>
                  </m:rPr>
                  <a:rPr lang="es-MX" sz="1800" i="1" kern="1200" smtClean="0"/>
                  <m:t>−</m:t>
                </m:r>
                <m:r>
                  <m:rPr>
                    <m:nor/>
                  </m:rPr>
                  <a:rPr lang="es-MX" sz="1800" kern="1200" smtClean="0"/>
                  <m:t>Io</m:t>
                </m:r>
                <m:r>
                  <m:rPr>
                    <m:nor/>
                  </m:rPr>
                  <a:rPr lang="es-MX" sz="1800" kern="1200" smtClean="0"/>
                  <m:t>+ </m:t>
                </m:r>
                <m:nary>
                  <m:naryPr>
                    <m:chr m:val="∑"/>
                    <m:limLoc m:val="undOvr"/>
                    <m:ctrlPr>
                      <a:rPr lang="es-MX" sz="1800" i="1" kern="1200">
                        <a:latin typeface="Cambria Math"/>
                      </a:rPr>
                    </m:ctrlPr>
                  </m:naryPr>
                  <m:sub>
                    <m:r>
                      <m:rPr>
                        <m:nor/>
                      </m:rPr>
                      <a:rPr lang="es-MX" sz="1800" kern="1200"/>
                      <m:t>1</m:t>
                    </m:r>
                  </m:sub>
                  <m:sup>
                    <m:r>
                      <m:rPr>
                        <m:nor/>
                      </m:rPr>
                      <a:rPr lang="es-MX" sz="1800" kern="1200"/>
                      <m:t>n</m:t>
                    </m:r>
                  </m:sup>
                  <m:e>
                    <m:r>
                      <m:rPr>
                        <m:nor/>
                      </m:rPr>
                      <a:rPr lang="es-MX" sz="1800" kern="1200"/>
                      <m:t>Y</m:t>
                    </m:r>
                  </m:e>
                </m:nary>
                <m:r>
                  <m:rPr>
                    <m:nor/>
                  </m:rPr>
                  <a:rPr lang="es-MX" sz="1800" i="1" kern="1200"/>
                  <m:t>−</m:t>
                </m:r>
                <m:r>
                  <m:rPr>
                    <m:nor/>
                  </m:rPr>
                  <a:rPr lang="es-MX" sz="1800" kern="1200"/>
                  <m:t>C</m:t>
                </m:r>
                <m:r>
                  <m:rPr>
                    <m:nor/>
                  </m:rPr>
                  <a:rPr lang="es-MX" sz="1800" kern="1200"/>
                  <m:t>/(1+</m:t>
                </m:r>
                <m:sSup>
                  <m:sSupPr>
                    <m:ctrlPr>
                      <a:rPr lang="es-MX" sz="1800" i="1" kern="1200">
                        <a:latin typeface="Cambria Math"/>
                      </a:rPr>
                    </m:ctrlPr>
                  </m:sSupPr>
                  <m:e>
                    <m:r>
                      <m:rPr>
                        <m:nor/>
                      </m:rPr>
                      <a:rPr lang="es-MX" sz="1800" kern="1200"/>
                      <m:t>TIR</m:t>
                    </m:r>
                    <m:r>
                      <m:rPr>
                        <m:nor/>
                      </m:rPr>
                      <a:rPr lang="es-MX" sz="1800" kern="1200"/>
                      <m:t>)</m:t>
                    </m:r>
                  </m:e>
                  <m:sup>
                    <m:r>
                      <m:rPr>
                        <m:nor/>
                      </m:rPr>
                      <a:rPr lang="es-MX" sz="1800" kern="1200"/>
                      <m:t>n</m:t>
                    </m:r>
                  </m:sup>
                </m:sSup>
              </m:oMath>
            </m:oMathPara>
          </a14:m>
          <a:endParaRPr lang="es-MX" sz="1800" kern="1200" dirty="0"/>
        </a:p>
      </dsp:txBody>
      <dsp:txXfrm>
        <a:off x="25518" y="25518"/>
        <a:ext cx="4724310" cy="820220"/>
      </dsp:txXfrm>
    </dsp:sp>
    <dsp:sp modelId="{806C716B-EE41-4DBC-B7FC-735F04B79FCE}">
      <dsp:nvSpPr>
        <dsp:cNvPr id="0" name=""/>
        <dsp:cNvSpPr/>
      </dsp:nvSpPr>
      <dsp:spPr>
        <a:xfrm>
          <a:off x="432049" y="1023890"/>
          <a:ext cx="5766400" cy="871256"/>
        </a:xfrm>
        <a:prstGeom prst="roundRect">
          <a:avLst>
            <a:gd name="adj" fmla="val 10000"/>
          </a:avLst>
        </a:prstGeom>
        <a:gradFill rotWithShape="0">
          <a:gsLst>
            <a:gs pos="0">
              <a:schemeClr val="accent2">
                <a:hueOff val="0"/>
                <a:satOff val="0"/>
                <a:lumOff val="0"/>
                <a:alphaOff val="0"/>
                <a:shade val="58000"/>
                <a:satMod val="150000"/>
              </a:schemeClr>
            </a:gs>
            <a:gs pos="72000">
              <a:schemeClr val="accent2">
                <a:hueOff val="0"/>
                <a:satOff val="0"/>
                <a:lumOff val="0"/>
                <a:alphaOff val="0"/>
                <a:tint val="90000"/>
                <a:satMod val="135000"/>
              </a:schemeClr>
            </a:gs>
            <a:gs pos="100000">
              <a:schemeClr val="accent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smtClean="0"/>
            <a:t>2.- (Y – C) * FSA; (Y – C) * FA; = (FNE)</a:t>
          </a:r>
          <a:r>
            <a:rPr lang="es-MX" sz="1800" kern="1200" baseline="-25000" smtClean="0"/>
            <a:t>Act</a:t>
          </a:r>
          <a:endParaRPr lang="es-MX" sz="1800" kern="1200" dirty="0"/>
        </a:p>
      </dsp:txBody>
      <dsp:txXfrm>
        <a:off x="457567" y="1049408"/>
        <a:ext cx="4718440" cy="820220"/>
      </dsp:txXfrm>
    </dsp:sp>
    <dsp:sp modelId="{04BE7F1D-DA54-4E99-A238-BF878BCE7A10}">
      <dsp:nvSpPr>
        <dsp:cNvPr id="0" name=""/>
        <dsp:cNvSpPr/>
      </dsp:nvSpPr>
      <dsp:spPr>
        <a:xfrm>
          <a:off x="861215" y="1984527"/>
          <a:ext cx="5766400" cy="871256"/>
        </a:xfrm>
        <a:prstGeom prst="roundRect">
          <a:avLst>
            <a:gd name="adj" fmla="val 10000"/>
          </a:avLst>
        </a:prstGeom>
        <a:gradFill rotWithShape="0">
          <a:gsLst>
            <a:gs pos="0">
              <a:schemeClr val="accent2">
                <a:hueOff val="0"/>
                <a:satOff val="0"/>
                <a:lumOff val="0"/>
                <a:alphaOff val="0"/>
                <a:shade val="58000"/>
                <a:satMod val="150000"/>
              </a:schemeClr>
            </a:gs>
            <a:gs pos="72000">
              <a:schemeClr val="accent2">
                <a:hueOff val="0"/>
                <a:satOff val="0"/>
                <a:lumOff val="0"/>
                <a:alphaOff val="0"/>
                <a:tint val="90000"/>
                <a:satMod val="135000"/>
              </a:schemeClr>
            </a:gs>
            <a:gs pos="100000">
              <a:schemeClr val="accent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m:rPr>
                    <m:nor/>
                  </m:rPr>
                  <a:rPr lang="es-MX" sz="1800" kern="1200" smtClean="0"/>
                  <m:t>3.</m:t>
                </m:r>
                <m:r>
                  <m:rPr>
                    <m:nor/>
                  </m:rPr>
                  <a:rPr lang="es-MX" sz="1800" i="1" kern="1200" smtClean="0"/>
                  <m:t>−</m:t>
                </m:r>
                <m:r>
                  <m:rPr>
                    <m:nor/>
                  </m:rPr>
                  <a:rPr lang="es-MX" sz="1800" kern="1200" smtClean="0"/>
                  <m:t> </m:t>
                </m:r>
                <m:r>
                  <m:rPr>
                    <m:nor/>
                  </m:rPr>
                  <a:rPr lang="es-MX" sz="1800" kern="1200" smtClean="0"/>
                  <m:t>VAN</m:t>
                </m:r>
                <m:r>
                  <m:rPr>
                    <m:nor/>
                  </m:rPr>
                  <a:rPr lang="es-MX" sz="1800" kern="1200" smtClean="0"/>
                  <m:t>= </m:t>
                </m:r>
                <m:r>
                  <m:rPr>
                    <m:nor/>
                  </m:rPr>
                  <a:rPr lang="es-MX" sz="1800" i="1" kern="1200" smtClean="0"/>
                  <m:t>−</m:t>
                </m:r>
                <m:r>
                  <m:rPr>
                    <m:nor/>
                  </m:rPr>
                  <a:rPr lang="es-MX" sz="1800" kern="1200" smtClean="0"/>
                  <m:t>Io</m:t>
                </m:r>
                <m:r>
                  <m:rPr>
                    <m:nor/>
                  </m:rPr>
                  <a:rPr lang="es-MX" sz="1800" kern="1200" smtClean="0"/>
                  <m:t>+</m:t>
                </m:r>
              </m:oMath>
            </m:oMathPara>
          </a14:m>
          <a:endParaRPr lang="es-MX" sz="1800" kern="1200" dirty="0"/>
        </a:p>
      </dsp:txBody>
      <dsp:txXfrm>
        <a:off x="886733" y="2010045"/>
        <a:ext cx="4718440" cy="820220"/>
      </dsp:txXfrm>
    </dsp:sp>
    <dsp:sp modelId="{30717AB2-041F-4DB8-AEE1-C8174C20A31F}">
      <dsp:nvSpPr>
        <dsp:cNvPr id="0" name=""/>
        <dsp:cNvSpPr/>
      </dsp:nvSpPr>
      <dsp:spPr>
        <a:xfrm>
          <a:off x="1291823" y="2976791"/>
          <a:ext cx="5766400" cy="871256"/>
        </a:xfrm>
        <a:prstGeom prst="roundRect">
          <a:avLst>
            <a:gd name="adj" fmla="val 10000"/>
          </a:avLst>
        </a:prstGeom>
        <a:gradFill rotWithShape="0">
          <a:gsLst>
            <a:gs pos="0">
              <a:schemeClr val="accent2">
                <a:hueOff val="0"/>
                <a:satOff val="0"/>
                <a:lumOff val="0"/>
                <a:alphaOff val="0"/>
                <a:shade val="58000"/>
                <a:satMod val="150000"/>
              </a:schemeClr>
            </a:gs>
            <a:gs pos="72000">
              <a:schemeClr val="accent2">
                <a:hueOff val="0"/>
                <a:satOff val="0"/>
                <a:lumOff val="0"/>
                <a:alphaOff val="0"/>
                <a:tint val="90000"/>
                <a:satMod val="135000"/>
              </a:schemeClr>
            </a:gs>
            <a:gs pos="100000">
              <a:schemeClr val="accent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smtClean="0"/>
            <a:t>4.- Y * FA = Serie de valores = (IBA)</a:t>
          </a:r>
          <a:r>
            <a:rPr lang="es-MX" sz="1800" kern="1200" baseline="-25000" smtClean="0"/>
            <a:t>Act</a:t>
          </a:r>
          <a:endParaRPr lang="es-MX" sz="1800" kern="1200" dirty="0"/>
        </a:p>
      </dsp:txBody>
      <dsp:txXfrm>
        <a:off x="1317341" y="3002309"/>
        <a:ext cx="4718440" cy="820220"/>
      </dsp:txXfrm>
    </dsp:sp>
    <dsp:sp modelId="{A5694D58-54DE-42F1-BC24-54A464DB6ACF}">
      <dsp:nvSpPr>
        <dsp:cNvPr id="0" name=""/>
        <dsp:cNvSpPr/>
      </dsp:nvSpPr>
      <dsp:spPr>
        <a:xfrm>
          <a:off x="1722431" y="3969055"/>
          <a:ext cx="5766400" cy="871256"/>
        </a:xfrm>
        <a:prstGeom prst="roundRect">
          <a:avLst>
            <a:gd name="adj" fmla="val 10000"/>
          </a:avLst>
        </a:prstGeom>
        <a:gradFill rotWithShape="0">
          <a:gsLst>
            <a:gs pos="0">
              <a:schemeClr val="accent2">
                <a:hueOff val="0"/>
                <a:satOff val="0"/>
                <a:lumOff val="0"/>
                <a:alphaOff val="0"/>
                <a:shade val="58000"/>
                <a:satMod val="150000"/>
              </a:schemeClr>
            </a:gs>
            <a:gs pos="72000">
              <a:schemeClr val="accent2">
                <a:hueOff val="0"/>
                <a:satOff val="0"/>
                <a:lumOff val="0"/>
                <a:alphaOff val="0"/>
                <a:tint val="90000"/>
                <a:satMod val="135000"/>
              </a:schemeClr>
            </a:gs>
            <a:gs pos="100000">
              <a:schemeClr val="accent2">
                <a:hueOff val="0"/>
                <a:satOff val="0"/>
                <a:lumOff val="0"/>
                <a:alphaOff val="0"/>
                <a:tint val="80000"/>
                <a:satMod val="155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smtClean="0"/>
            <a:t>5.- C * FA = Serie de valores = (Ins)</a:t>
          </a:r>
          <a:r>
            <a:rPr lang="es-MX" sz="1800" kern="1200" baseline="-25000" smtClean="0"/>
            <a:t>Act</a:t>
          </a:r>
          <a:endParaRPr lang="es-MX" sz="1800" kern="1200" dirty="0"/>
        </a:p>
      </dsp:txBody>
      <dsp:txXfrm>
        <a:off x="1747949" y="3994573"/>
        <a:ext cx="4718440" cy="820220"/>
      </dsp:txXfrm>
    </dsp:sp>
    <dsp:sp modelId="{6D6B7041-D476-48FF-87D0-2E377426C851}">
      <dsp:nvSpPr>
        <dsp:cNvPr id="0" name=""/>
        <dsp:cNvSpPr/>
      </dsp:nvSpPr>
      <dsp:spPr>
        <a:xfrm>
          <a:off x="5200084" y="636501"/>
          <a:ext cx="566316" cy="566316"/>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MX" sz="3600" kern="1200">
            <a:solidFill>
              <a:schemeClr val="bg1"/>
            </a:solidFill>
          </a:endParaRPr>
        </a:p>
      </dsp:txBody>
      <dsp:txXfrm>
        <a:off x="5327505" y="636501"/>
        <a:ext cx="311474" cy="426153"/>
      </dsp:txXfrm>
    </dsp:sp>
    <dsp:sp modelId="{D94C88BB-814A-4F81-9398-83432100E5C5}">
      <dsp:nvSpPr>
        <dsp:cNvPr id="0" name=""/>
        <dsp:cNvSpPr/>
      </dsp:nvSpPr>
      <dsp:spPr>
        <a:xfrm>
          <a:off x="5630691" y="1628764"/>
          <a:ext cx="566316" cy="566316"/>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MX" sz="3600" kern="1200">
            <a:solidFill>
              <a:schemeClr val="bg1"/>
            </a:solidFill>
          </a:endParaRPr>
        </a:p>
      </dsp:txBody>
      <dsp:txXfrm>
        <a:off x="5758112" y="1628764"/>
        <a:ext cx="311474" cy="426153"/>
      </dsp:txXfrm>
    </dsp:sp>
    <dsp:sp modelId="{C76E8FC5-1750-48F4-A693-21F9D10B2E7B}">
      <dsp:nvSpPr>
        <dsp:cNvPr id="0" name=""/>
        <dsp:cNvSpPr/>
      </dsp:nvSpPr>
      <dsp:spPr>
        <a:xfrm>
          <a:off x="6061299" y="2606508"/>
          <a:ext cx="566316" cy="566316"/>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MX" sz="3600" kern="1200">
            <a:solidFill>
              <a:schemeClr val="bg1"/>
            </a:solidFill>
          </a:endParaRPr>
        </a:p>
      </dsp:txBody>
      <dsp:txXfrm>
        <a:off x="6188720" y="2606508"/>
        <a:ext cx="311474" cy="426153"/>
      </dsp:txXfrm>
    </dsp:sp>
    <dsp:sp modelId="{F09E92CA-5103-482A-96F9-EE52D706942A}">
      <dsp:nvSpPr>
        <dsp:cNvPr id="0" name=""/>
        <dsp:cNvSpPr/>
      </dsp:nvSpPr>
      <dsp:spPr>
        <a:xfrm>
          <a:off x="6491907" y="3608452"/>
          <a:ext cx="566316" cy="566316"/>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50800" dist="381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MX" sz="3600" kern="1200">
            <a:solidFill>
              <a:schemeClr val="bg1"/>
            </a:solidFill>
          </a:endParaRPr>
        </a:p>
      </dsp:txBody>
      <dsp:txXfrm>
        <a:off x="6619328" y="3608452"/>
        <a:ext cx="311474" cy="42615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CDB9F-E194-418D-B7F5-9196719E69DC}">
      <dsp:nvSpPr>
        <dsp:cNvPr id="0" name=""/>
        <dsp:cNvSpPr/>
      </dsp:nvSpPr>
      <dsp:spPr>
        <a:xfrm>
          <a:off x="0" y="231419"/>
          <a:ext cx="4937760" cy="4937760"/>
        </a:xfrm>
        <a:prstGeom prst="pie">
          <a:avLst>
            <a:gd name="adj1" fmla="val 5400000"/>
            <a:gd name="adj2" fmla="val 16200000"/>
          </a:avLst>
        </a:prstGeom>
        <a:blipFill rotWithShape="0">
          <a:blip xmlns:r="http://schemas.openxmlformats.org/officeDocument/2006/relationships" r:embed="rId1">
            <a:duotone>
              <a:schemeClr val="accent3">
                <a:hueOff val="0"/>
                <a:satOff val="0"/>
                <a:lumOff val="0"/>
                <a:alphaOff val="0"/>
                <a:shade val="40000"/>
              </a:schemeClr>
              <a:schemeClr val="accent3">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sp>
    <dsp:sp modelId="{CED9F012-3CE1-47CB-88C5-52751D73C819}">
      <dsp:nvSpPr>
        <dsp:cNvPr id="0" name=""/>
        <dsp:cNvSpPr/>
      </dsp:nvSpPr>
      <dsp:spPr>
        <a:xfrm>
          <a:off x="2468880" y="231420"/>
          <a:ext cx="5760719" cy="493776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MX" sz="2300" kern="1200" smtClean="0"/>
            <a:t>Aunque el concepto de rentabilidad es claro, la medición de su coeficiente se presta a ambigüedades derivadas de la distinta manera de definir el capital y las utilidades. </a:t>
          </a:r>
          <a:endParaRPr lang="es-MX" sz="2300" kern="1200"/>
        </a:p>
      </dsp:txBody>
      <dsp:txXfrm>
        <a:off x="2468880" y="231420"/>
        <a:ext cx="5760719" cy="1481331"/>
      </dsp:txXfrm>
    </dsp:sp>
    <dsp:sp modelId="{6944E034-59F3-4749-A8DF-3F0A3C4E3C7B}">
      <dsp:nvSpPr>
        <dsp:cNvPr id="0" name=""/>
        <dsp:cNvSpPr/>
      </dsp:nvSpPr>
      <dsp:spPr>
        <a:xfrm>
          <a:off x="864109" y="1712751"/>
          <a:ext cx="3209540" cy="3209540"/>
        </a:xfrm>
        <a:prstGeom prst="pie">
          <a:avLst>
            <a:gd name="adj1" fmla="val 5400000"/>
            <a:gd name="adj2" fmla="val 16200000"/>
          </a:avLst>
        </a:prstGeom>
        <a:blipFill rotWithShape="0">
          <a:blip xmlns:r="http://schemas.openxmlformats.org/officeDocument/2006/relationships" r:embed="rId1">
            <a:duotone>
              <a:schemeClr val="accent3">
                <a:hueOff val="0"/>
                <a:satOff val="0"/>
                <a:lumOff val="0"/>
                <a:alphaOff val="0"/>
                <a:shade val="40000"/>
              </a:schemeClr>
              <a:schemeClr val="accent3">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sp>
    <dsp:sp modelId="{F1C3659A-BC91-4FD3-9E9E-083ECDDE0B5F}">
      <dsp:nvSpPr>
        <dsp:cNvPr id="0" name=""/>
        <dsp:cNvSpPr/>
      </dsp:nvSpPr>
      <dsp:spPr>
        <a:xfrm>
          <a:off x="2468880" y="1712751"/>
          <a:ext cx="5760719" cy="320954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MX" sz="2300" kern="1200" smtClean="0"/>
            <a:t>Así, en cuanto a capital puede distinguirse, por su parte, entre capital fijo y circulante y, por otra, entre capital propio y créditos de diverso tipo.</a:t>
          </a:r>
          <a:endParaRPr lang="es-MX" sz="2300" kern="1200"/>
        </a:p>
      </dsp:txBody>
      <dsp:txXfrm>
        <a:off x="2468880" y="1712751"/>
        <a:ext cx="5760719" cy="1481326"/>
      </dsp:txXfrm>
    </dsp:sp>
    <dsp:sp modelId="{AB3F64B4-3575-4237-AD15-CED6B22F7D5B}">
      <dsp:nvSpPr>
        <dsp:cNvPr id="0" name=""/>
        <dsp:cNvSpPr/>
      </dsp:nvSpPr>
      <dsp:spPr>
        <a:xfrm>
          <a:off x="1728216" y="3194077"/>
          <a:ext cx="1481326" cy="1481326"/>
        </a:xfrm>
        <a:prstGeom prst="pie">
          <a:avLst>
            <a:gd name="adj1" fmla="val 5400000"/>
            <a:gd name="adj2" fmla="val 16200000"/>
          </a:avLst>
        </a:prstGeom>
        <a:blipFill rotWithShape="0">
          <a:blip xmlns:r="http://schemas.openxmlformats.org/officeDocument/2006/relationships" r:embed="rId1">
            <a:duotone>
              <a:schemeClr val="accent3">
                <a:hueOff val="0"/>
                <a:satOff val="0"/>
                <a:lumOff val="0"/>
                <a:alphaOff val="0"/>
                <a:shade val="40000"/>
              </a:schemeClr>
              <a:schemeClr val="accent3">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sp>
    <dsp:sp modelId="{7CEA317D-2223-423B-B382-6EC737C141C9}">
      <dsp:nvSpPr>
        <dsp:cNvPr id="0" name=""/>
        <dsp:cNvSpPr/>
      </dsp:nvSpPr>
      <dsp:spPr>
        <a:xfrm>
          <a:off x="2468880" y="3194077"/>
          <a:ext cx="5760719" cy="148132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14:m xmlns:a14="http://schemas.microsoft.com/office/drawing/2010/main">
            <m:oMathPara xmlns:m="http://schemas.openxmlformats.org/officeDocument/2006/math">
              <m:oMathParaPr>
                <m:jc m:val="center"/>
              </m:oMathParaPr>
              <m:oMath xmlns:m="http://schemas.openxmlformats.org/officeDocument/2006/math">
                <m:r>
                  <a:rPr lang="es-MX" sz="3200" b="1" i="1" kern="1200" smtClean="0">
                    <a:latin typeface="Cambria Math"/>
                  </a:rPr>
                  <m:t>𝑫𝑬</m:t>
                </m:r>
                <m:r>
                  <a:rPr lang="es-MX" sz="3200" b="1" i="1" kern="1200" smtClean="0">
                    <a:latin typeface="Cambria Math"/>
                  </a:rPr>
                  <m:t> </m:t>
                </m:r>
                <m:r>
                  <a:rPr lang="es-MX" sz="3200" b="1" i="1" kern="1200" smtClean="0">
                    <a:latin typeface="Cambria Math"/>
                  </a:rPr>
                  <m:t>𝒆</m:t>
                </m:r>
                <m:r>
                  <a:rPr lang="es-MX" sz="3200" b="1" i="1" kern="1200" smtClean="0">
                    <a:latin typeface="Cambria Math"/>
                  </a:rPr>
                  <m:t> </m:t>
                </m:r>
                <m:r>
                  <a:rPr lang="es-MX" sz="3200" b="1" i="1" kern="1200" smtClean="0">
                    <a:latin typeface="Cambria Math"/>
                  </a:rPr>
                  <m:t>𝒊</m:t>
                </m:r>
                <m:r>
                  <a:rPr lang="es-MX" sz="3200" b="1" i="1" kern="1200" smtClean="0">
                    <a:latin typeface="Cambria Math"/>
                  </a:rPr>
                  <m:t>=(%)</m:t>
                </m:r>
              </m:oMath>
            </m:oMathPara>
          </a14:m>
          <a:endParaRPr lang="es-MX" sz="3200" b="1" kern="1200" dirty="0"/>
        </a:p>
      </dsp:txBody>
      <dsp:txXfrm>
        <a:off x="2468880" y="3194077"/>
        <a:ext cx="5760719" cy="14813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F62D-209F-4F06-9631-4B14B6EC802F}">
      <dsp:nvSpPr>
        <dsp:cNvPr id="0" name=""/>
        <dsp:cNvSpPr/>
      </dsp:nvSpPr>
      <dsp:spPr>
        <a:xfrm>
          <a:off x="0" y="0"/>
          <a:ext cx="1944215" cy="1944215"/>
        </a:xfrm>
        <a:prstGeom prst="pie">
          <a:avLst>
            <a:gd name="adj1" fmla="val 5400000"/>
            <a:gd name="adj2" fmla="val 16200000"/>
          </a:avLst>
        </a:prstGeom>
        <a:gradFill rotWithShape="0">
          <a:gsLst>
            <a:gs pos="0">
              <a:schemeClr val="accent3">
                <a:hueOff val="0"/>
                <a:satOff val="0"/>
                <a:lumOff val="0"/>
                <a:alphaOff val="0"/>
                <a:shade val="63000"/>
                <a:satMod val="165000"/>
              </a:schemeClr>
            </a:gs>
            <a:gs pos="30000">
              <a:schemeClr val="accent3">
                <a:hueOff val="0"/>
                <a:satOff val="0"/>
                <a:lumOff val="0"/>
                <a:alphaOff val="0"/>
                <a:shade val="58000"/>
                <a:satMod val="165000"/>
              </a:schemeClr>
            </a:gs>
            <a:gs pos="75000">
              <a:schemeClr val="accent3">
                <a:hueOff val="0"/>
                <a:satOff val="0"/>
                <a:lumOff val="0"/>
                <a:alphaOff val="0"/>
                <a:shade val="30000"/>
                <a:satMod val="175000"/>
              </a:schemeClr>
            </a:gs>
            <a:gs pos="100000">
              <a:schemeClr val="accent3">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1D162D-0D79-48B2-B0AD-ECDBB178821F}">
      <dsp:nvSpPr>
        <dsp:cNvPr id="0" name=""/>
        <dsp:cNvSpPr/>
      </dsp:nvSpPr>
      <dsp:spPr>
        <a:xfrm>
          <a:off x="972107" y="0"/>
          <a:ext cx="4860540" cy="194421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MX" sz="1300" i="1" kern="1200" smtClean="0">
                        <a:solidFill>
                          <a:schemeClr val="accent3">
                            <a:lumMod val="75000"/>
                          </a:schemeClr>
                        </a:solidFill>
                        <a:latin typeface="Cambria Math"/>
                      </a:rPr>
                    </m:ctrlPr>
                  </m:sSubPr>
                  <m:e>
                    <m:r>
                      <m:rPr>
                        <m:nor/>
                      </m:rPr>
                      <a:rPr lang="es-MX" sz="1300" kern="1200">
                        <a:solidFill>
                          <a:schemeClr val="accent3">
                            <a:lumMod val="75000"/>
                          </a:schemeClr>
                        </a:solidFill>
                      </a:rPr>
                      <m:t>R</m:t>
                    </m:r>
                  </m:e>
                  <m:sub>
                    <m:r>
                      <m:rPr>
                        <m:nor/>
                      </m:rPr>
                      <a:rPr lang="es-MX" sz="1300" kern="1200">
                        <a:solidFill>
                          <a:schemeClr val="accent3">
                            <a:lumMod val="75000"/>
                          </a:schemeClr>
                        </a:solidFill>
                      </a:rPr>
                      <m:t>(</m:t>
                    </m:r>
                    <m:r>
                      <m:rPr>
                        <m:nor/>
                      </m:rPr>
                      <a:rPr lang="es-MX" sz="1300" kern="1200">
                        <a:solidFill>
                          <a:schemeClr val="accent3">
                            <a:lumMod val="75000"/>
                          </a:schemeClr>
                        </a:solidFill>
                      </a:rPr>
                      <m:t>A</m:t>
                    </m:r>
                    <m:r>
                      <m:rPr>
                        <m:nor/>
                      </m:rPr>
                      <a:rPr lang="es-MX" sz="1300" kern="1200">
                        <a:solidFill>
                          <a:schemeClr val="accent3">
                            <a:lumMod val="75000"/>
                          </a:schemeClr>
                        </a:solidFill>
                      </a:rPr>
                      <m:t>)</m:t>
                    </m:r>
                  </m:sub>
                </m:sSub>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VA</m:t>
                    </m:r>
                  </m:num>
                  <m:den>
                    <m:r>
                      <m:rPr>
                        <m:nor/>
                      </m:rPr>
                      <a:rPr lang="es-MX" sz="1300" kern="1200">
                        <a:solidFill>
                          <a:schemeClr val="accent3">
                            <a:lumMod val="75000"/>
                          </a:schemeClr>
                        </a:solidFill>
                      </a:rPr>
                      <m:t>K</m:t>
                    </m:r>
                  </m:den>
                </m:f>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300</m:t>
                    </m:r>
                  </m:num>
                  <m:den>
                    <m:r>
                      <m:rPr>
                        <m:nor/>
                      </m:rPr>
                      <a:rPr lang="es-MX" sz="1300" kern="1200">
                        <a:solidFill>
                          <a:schemeClr val="accent3">
                            <a:lumMod val="75000"/>
                          </a:schemeClr>
                        </a:solidFill>
                      </a:rPr>
                      <m:t>1000</m:t>
                    </m:r>
                  </m:den>
                </m:f>
                <m:r>
                  <m:rPr>
                    <m:nor/>
                  </m:rPr>
                  <a:rPr lang="es-MX" sz="1300" kern="1200">
                    <a:solidFill>
                      <a:schemeClr val="accent3">
                        <a:lumMod val="75000"/>
                      </a:schemeClr>
                    </a:solidFill>
                  </a:rPr>
                  <m:t>=0.30</m:t>
                </m:r>
              </m:oMath>
            </m:oMathPara>
          </a14:m>
          <a:endParaRPr lang="es-MX" sz="1300" kern="1200" dirty="0">
            <a:solidFill>
              <a:schemeClr val="accent3">
                <a:lumMod val="75000"/>
              </a:schemeClr>
            </a:solidFill>
          </a:endParaRPr>
        </a:p>
      </dsp:txBody>
      <dsp:txXfrm>
        <a:off x="972107" y="0"/>
        <a:ext cx="4860540" cy="583266"/>
      </dsp:txXfrm>
    </dsp:sp>
    <dsp:sp modelId="{082C99B2-6D92-4103-8902-457A63247CCF}">
      <dsp:nvSpPr>
        <dsp:cNvPr id="0" name=""/>
        <dsp:cNvSpPr/>
      </dsp:nvSpPr>
      <dsp:spPr>
        <a:xfrm>
          <a:off x="340238" y="583266"/>
          <a:ext cx="1263739" cy="1263739"/>
        </a:xfrm>
        <a:prstGeom prst="pie">
          <a:avLst>
            <a:gd name="adj1" fmla="val 5400000"/>
            <a:gd name="adj2" fmla="val 16200000"/>
          </a:avLst>
        </a:prstGeom>
        <a:gradFill rotWithShape="0">
          <a:gsLst>
            <a:gs pos="0">
              <a:schemeClr val="accent3">
                <a:hueOff val="1187685"/>
                <a:satOff val="6397"/>
                <a:lumOff val="8726"/>
                <a:alphaOff val="0"/>
                <a:shade val="63000"/>
                <a:satMod val="165000"/>
              </a:schemeClr>
            </a:gs>
            <a:gs pos="30000">
              <a:schemeClr val="accent3">
                <a:hueOff val="1187685"/>
                <a:satOff val="6397"/>
                <a:lumOff val="8726"/>
                <a:alphaOff val="0"/>
                <a:shade val="58000"/>
                <a:satMod val="165000"/>
              </a:schemeClr>
            </a:gs>
            <a:gs pos="75000">
              <a:schemeClr val="accent3">
                <a:hueOff val="1187685"/>
                <a:satOff val="6397"/>
                <a:lumOff val="8726"/>
                <a:alphaOff val="0"/>
                <a:shade val="30000"/>
                <a:satMod val="175000"/>
              </a:schemeClr>
            </a:gs>
            <a:gs pos="100000">
              <a:schemeClr val="accent3">
                <a:hueOff val="1187685"/>
                <a:satOff val="6397"/>
                <a:lumOff val="8726"/>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A4A89DD-B847-4254-9F7B-7E751433B915}">
      <dsp:nvSpPr>
        <dsp:cNvPr id="0" name=""/>
        <dsp:cNvSpPr/>
      </dsp:nvSpPr>
      <dsp:spPr>
        <a:xfrm>
          <a:off x="972107" y="583266"/>
          <a:ext cx="4860540" cy="1263739"/>
        </a:xfrm>
        <a:prstGeom prst="rect">
          <a:avLst/>
        </a:prstGeom>
        <a:solidFill>
          <a:schemeClr val="lt1">
            <a:alpha val="90000"/>
            <a:hueOff val="0"/>
            <a:satOff val="0"/>
            <a:lumOff val="0"/>
            <a:alphaOff val="0"/>
          </a:schemeClr>
        </a:solidFill>
        <a:ln w="12700" cap="flat" cmpd="sng" algn="ctr">
          <a:solidFill>
            <a:schemeClr val="accent3">
              <a:hueOff val="1187685"/>
              <a:satOff val="6397"/>
              <a:lumOff val="8726"/>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MX" sz="1300" i="1" kern="1200" smtClean="0">
                        <a:solidFill>
                          <a:schemeClr val="accent3">
                            <a:lumMod val="75000"/>
                          </a:schemeClr>
                        </a:solidFill>
                        <a:latin typeface="Cambria Math"/>
                      </a:rPr>
                    </m:ctrlPr>
                  </m:sSubPr>
                  <m:e>
                    <m:r>
                      <m:rPr>
                        <m:nor/>
                      </m:rPr>
                      <a:rPr lang="es-MX" sz="1300" kern="1200">
                        <a:solidFill>
                          <a:schemeClr val="accent3">
                            <a:lumMod val="75000"/>
                          </a:schemeClr>
                        </a:solidFill>
                      </a:rPr>
                      <m:t>R</m:t>
                    </m:r>
                  </m:e>
                  <m:sub>
                    <m:r>
                      <m:rPr>
                        <m:nor/>
                      </m:rPr>
                      <a:rPr lang="es-MX" sz="1300" kern="1200">
                        <a:solidFill>
                          <a:schemeClr val="accent3">
                            <a:lumMod val="75000"/>
                          </a:schemeClr>
                        </a:solidFill>
                      </a:rPr>
                      <m:t>(</m:t>
                    </m:r>
                    <m:r>
                      <m:rPr>
                        <m:nor/>
                      </m:rPr>
                      <a:rPr lang="es-MX" sz="1300" kern="1200">
                        <a:solidFill>
                          <a:schemeClr val="accent3">
                            <a:lumMod val="75000"/>
                          </a:schemeClr>
                        </a:solidFill>
                      </a:rPr>
                      <m:t>B</m:t>
                    </m:r>
                    <m:r>
                      <m:rPr>
                        <m:nor/>
                      </m:rPr>
                      <a:rPr lang="es-MX" sz="1300" kern="1200">
                        <a:solidFill>
                          <a:schemeClr val="accent3">
                            <a:lumMod val="75000"/>
                          </a:schemeClr>
                        </a:solidFill>
                      </a:rPr>
                      <m:t>)</m:t>
                    </m:r>
                  </m:sub>
                </m:sSub>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VA</m:t>
                    </m:r>
                  </m:num>
                  <m:den>
                    <m:r>
                      <m:rPr>
                        <m:nor/>
                      </m:rPr>
                      <a:rPr lang="es-MX" sz="1300" kern="1200">
                        <a:solidFill>
                          <a:schemeClr val="accent3">
                            <a:lumMod val="75000"/>
                          </a:schemeClr>
                        </a:solidFill>
                      </a:rPr>
                      <m:t>K</m:t>
                    </m:r>
                  </m:den>
                </m:f>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700</m:t>
                    </m:r>
                  </m:num>
                  <m:den>
                    <m:r>
                      <m:rPr>
                        <m:nor/>
                      </m:rPr>
                      <a:rPr lang="es-MX" sz="1300" kern="1200">
                        <a:solidFill>
                          <a:schemeClr val="accent3">
                            <a:lumMod val="75000"/>
                          </a:schemeClr>
                        </a:solidFill>
                      </a:rPr>
                      <m:t>2000</m:t>
                    </m:r>
                  </m:den>
                </m:f>
                <m:r>
                  <m:rPr>
                    <m:nor/>
                  </m:rPr>
                  <a:rPr lang="es-MX" sz="1300" kern="1200">
                    <a:solidFill>
                      <a:schemeClr val="accent3">
                        <a:lumMod val="75000"/>
                      </a:schemeClr>
                    </a:solidFill>
                  </a:rPr>
                  <m:t>=0.35</m:t>
                </m:r>
              </m:oMath>
            </m:oMathPara>
          </a14:m>
          <a:endParaRPr lang="es-MX" sz="1300" kern="1200" dirty="0">
            <a:solidFill>
              <a:schemeClr val="accent3">
                <a:lumMod val="75000"/>
              </a:schemeClr>
            </a:solidFill>
          </a:endParaRPr>
        </a:p>
      </dsp:txBody>
      <dsp:txXfrm>
        <a:off x="972107" y="583266"/>
        <a:ext cx="4860540" cy="583264"/>
      </dsp:txXfrm>
    </dsp:sp>
    <dsp:sp modelId="{1FDCDC5F-3A49-45D1-91B4-B411398C7ED7}">
      <dsp:nvSpPr>
        <dsp:cNvPr id="0" name=""/>
        <dsp:cNvSpPr/>
      </dsp:nvSpPr>
      <dsp:spPr>
        <a:xfrm>
          <a:off x="680475" y="1166530"/>
          <a:ext cx="583264" cy="583264"/>
        </a:xfrm>
        <a:prstGeom prst="pie">
          <a:avLst>
            <a:gd name="adj1" fmla="val 5400000"/>
            <a:gd name="adj2" fmla="val 16200000"/>
          </a:avLst>
        </a:prstGeom>
        <a:gradFill rotWithShape="0">
          <a:gsLst>
            <a:gs pos="0">
              <a:schemeClr val="accent3">
                <a:hueOff val="2375370"/>
                <a:satOff val="12794"/>
                <a:lumOff val="17452"/>
                <a:alphaOff val="0"/>
                <a:shade val="63000"/>
                <a:satMod val="165000"/>
              </a:schemeClr>
            </a:gs>
            <a:gs pos="30000">
              <a:schemeClr val="accent3">
                <a:hueOff val="2375370"/>
                <a:satOff val="12794"/>
                <a:lumOff val="17452"/>
                <a:alphaOff val="0"/>
                <a:shade val="58000"/>
                <a:satMod val="165000"/>
              </a:schemeClr>
            </a:gs>
            <a:gs pos="75000">
              <a:schemeClr val="accent3">
                <a:hueOff val="2375370"/>
                <a:satOff val="12794"/>
                <a:lumOff val="17452"/>
                <a:alphaOff val="0"/>
                <a:shade val="30000"/>
                <a:satMod val="175000"/>
              </a:schemeClr>
            </a:gs>
            <a:gs pos="100000">
              <a:schemeClr val="accent3">
                <a:hueOff val="2375370"/>
                <a:satOff val="12794"/>
                <a:lumOff val="17452"/>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B5DF14-CFD6-4572-B5B0-88B7A455AA7D}">
      <dsp:nvSpPr>
        <dsp:cNvPr id="0" name=""/>
        <dsp:cNvSpPr/>
      </dsp:nvSpPr>
      <dsp:spPr>
        <a:xfrm>
          <a:off x="972107" y="1166530"/>
          <a:ext cx="4860540" cy="583264"/>
        </a:xfrm>
        <a:prstGeom prst="rect">
          <a:avLst/>
        </a:prstGeom>
        <a:solidFill>
          <a:schemeClr val="lt1">
            <a:alpha val="90000"/>
            <a:hueOff val="0"/>
            <a:satOff val="0"/>
            <a:lumOff val="0"/>
            <a:alphaOff val="0"/>
          </a:schemeClr>
        </a:solidFill>
        <a:ln w="12700" cap="flat" cmpd="sng" algn="ctr">
          <a:solidFill>
            <a:schemeClr val="accent3">
              <a:hueOff val="2375370"/>
              <a:satOff val="12794"/>
              <a:lumOff val="17452"/>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MX" sz="1300" i="1" kern="1200" smtClean="0">
                        <a:solidFill>
                          <a:schemeClr val="accent3">
                            <a:lumMod val="75000"/>
                          </a:schemeClr>
                        </a:solidFill>
                        <a:latin typeface="Cambria Math"/>
                      </a:rPr>
                    </m:ctrlPr>
                  </m:sSubPr>
                  <m:e>
                    <m:r>
                      <m:rPr>
                        <m:nor/>
                      </m:rPr>
                      <a:rPr lang="es-MX" sz="1300" kern="1200">
                        <a:solidFill>
                          <a:schemeClr val="accent3">
                            <a:lumMod val="75000"/>
                          </a:schemeClr>
                        </a:solidFill>
                      </a:rPr>
                      <m:t>R</m:t>
                    </m:r>
                  </m:e>
                  <m:sub>
                    <m:r>
                      <m:rPr>
                        <m:nor/>
                      </m:rPr>
                      <a:rPr lang="es-MX" sz="1300" kern="1200">
                        <a:solidFill>
                          <a:schemeClr val="accent3">
                            <a:lumMod val="75000"/>
                          </a:schemeClr>
                        </a:solidFill>
                      </a:rPr>
                      <m:t>(</m:t>
                    </m:r>
                    <m:r>
                      <m:rPr>
                        <m:nor/>
                      </m:rPr>
                      <a:rPr lang="es-MX" sz="1300" kern="1200">
                        <a:solidFill>
                          <a:schemeClr val="accent3">
                            <a:lumMod val="75000"/>
                          </a:schemeClr>
                        </a:solidFill>
                      </a:rPr>
                      <m:t>C</m:t>
                    </m:r>
                    <m:r>
                      <m:rPr>
                        <m:nor/>
                      </m:rPr>
                      <a:rPr lang="es-MX" sz="1300" kern="1200">
                        <a:solidFill>
                          <a:schemeClr val="accent3">
                            <a:lumMod val="75000"/>
                          </a:schemeClr>
                        </a:solidFill>
                      </a:rPr>
                      <m:t>)</m:t>
                    </m:r>
                  </m:sub>
                </m:sSub>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VA</m:t>
                    </m:r>
                  </m:num>
                  <m:den>
                    <m:r>
                      <m:rPr>
                        <m:nor/>
                      </m:rPr>
                      <a:rPr lang="es-MX" sz="1300" kern="1200">
                        <a:solidFill>
                          <a:schemeClr val="accent3">
                            <a:lumMod val="75000"/>
                          </a:schemeClr>
                        </a:solidFill>
                      </a:rPr>
                      <m:t>K</m:t>
                    </m:r>
                  </m:den>
                </m:f>
                <m:r>
                  <m:rPr>
                    <m:nor/>
                  </m:rPr>
                  <a:rPr lang="es-MX" sz="1300" kern="1200">
                    <a:solidFill>
                      <a:schemeClr val="accent3">
                        <a:lumMod val="75000"/>
                      </a:schemeClr>
                    </a:solidFill>
                  </a:rPr>
                  <m:t>= </m:t>
                </m:r>
                <m:f>
                  <m:fPr>
                    <m:ctrlPr>
                      <a:rPr lang="es-MX" sz="1300" i="1" kern="1200">
                        <a:solidFill>
                          <a:schemeClr val="accent3">
                            <a:lumMod val="75000"/>
                          </a:schemeClr>
                        </a:solidFill>
                        <a:latin typeface="Cambria Math"/>
                      </a:rPr>
                    </m:ctrlPr>
                  </m:fPr>
                  <m:num>
                    <m:r>
                      <m:rPr>
                        <m:nor/>
                      </m:rPr>
                      <a:rPr lang="es-MX" sz="1300" kern="1200">
                        <a:solidFill>
                          <a:schemeClr val="accent3">
                            <a:lumMod val="75000"/>
                          </a:schemeClr>
                        </a:solidFill>
                      </a:rPr>
                      <m:t>1200</m:t>
                    </m:r>
                  </m:num>
                  <m:den>
                    <m:r>
                      <m:rPr>
                        <m:nor/>
                      </m:rPr>
                      <a:rPr lang="es-MX" sz="1300" kern="1200">
                        <a:solidFill>
                          <a:schemeClr val="accent3">
                            <a:lumMod val="75000"/>
                          </a:schemeClr>
                        </a:solidFill>
                      </a:rPr>
                      <m:t>3000</m:t>
                    </m:r>
                  </m:den>
                </m:f>
                <m:r>
                  <m:rPr>
                    <m:nor/>
                  </m:rPr>
                  <a:rPr lang="es-MX" sz="1300" kern="1200">
                    <a:solidFill>
                      <a:schemeClr val="accent3">
                        <a:lumMod val="75000"/>
                      </a:schemeClr>
                    </a:solidFill>
                  </a:rPr>
                  <m:t>=0.40</m:t>
                </m:r>
              </m:oMath>
            </m:oMathPara>
          </a14:m>
          <a:endParaRPr lang="es-MX" sz="1300" kern="1200" dirty="0">
            <a:solidFill>
              <a:schemeClr val="accent3">
                <a:lumMod val="75000"/>
              </a:schemeClr>
            </a:solidFill>
          </a:endParaRPr>
        </a:p>
      </dsp:txBody>
      <dsp:txXfrm>
        <a:off x="972107" y="1166530"/>
        <a:ext cx="4860540" cy="58326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C092B-4FC2-4608-B79C-5205B8871B29}">
      <dsp:nvSpPr>
        <dsp:cNvPr id="0" name=""/>
        <dsp:cNvSpPr/>
      </dsp:nvSpPr>
      <dsp:spPr>
        <a:xfrm>
          <a:off x="167173" y="0"/>
          <a:ext cx="1797319" cy="1347989"/>
        </a:xfrm>
        <a:prstGeom prst="upArrow">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A15FC4-3284-4E52-83B8-81BFB2A0C61B}">
      <dsp:nvSpPr>
        <dsp:cNvPr id="0" name=""/>
        <dsp:cNvSpPr/>
      </dsp:nvSpPr>
      <dsp:spPr>
        <a:xfrm>
          <a:off x="2018413" y="0"/>
          <a:ext cx="3467905" cy="1347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0" rIns="99568" bIns="99568" numCol="1" spcCol="1270" anchor="ctr" anchorCtr="0">
          <a:noAutofit/>
        </a:bodyPr>
        <a:lstStyle/>
        <a:p>
          <a:pPr lvl="0" algn="l" defTabSz="6223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d>
                  <m:dPr>
                    <m:ctrlPr>
                      <a:rPr lang="es-MX" sz="1400" b="1" i="1" kern="1200" smtClean="0">
                        <a:latin typeface="Cambria Math"/>
                      </a:rPr>
                    </m:ctrlPr>
                  </m:dPr>
                  <m:e>
                    <m:sSub>
                      <m:sSubPr>
                        <m:ctrlPr>
                          <a:rPr lang="es-MX" sz="1400" b="1" i="1" kern="1200">
                            <a:latin typeface="Cambria Math"/>
                          </a:rPr>
                        </m:ctrlPr>
                      </m:sSubPr>
                      <m:e>
                        <m:r>
                          <a:rPr lang="es-MX" sz="1400" b="1" i="1" kern="1200">
                            <a:latin typeface="Cambria Math"/>
                          </a:rPr>
                          <m:t>𝑹𝒑</m:t>
                        </m:r>
                      </m:e>
                      <m:sub>
                        <m:r>
                          <a:rPr lang="es-MX" sz="1400" b="1" i="1" kern="1200">
                            <a:latin typeface="Cambria Math"/>
                          </a:rPr>
                          <m:t>𝒔</m:t>
                        </m:r>
                      </m:sub>
                    </m:sSub>
                    <m:r>
                      <a:rPr lang="es-MX" sz="1400" b="1" i="1" kern="1200">
                        <a:latin typeface="Cambria Math"/>
                      </a:rPr>
                      <m:t>= </m:t>
                    </m:r>
                    <m:f>
                      <m:fPr>
                        <m:ctrlPr>
                          <a:rPr lang="es-MX" sz="1400" b="1" i="1" kern="1200">
                            <a:latin typeface="Cambria Math"/>
                          </a:rPr>
                        </m:ctrlPr>
                      </m:fPr>
                      <m:num>
                        <m:d>
                          <m:dPr>
                            <m:ctrlPr>
                              <a:rPr lang="es-MX" sz="1400" b="1" i="1" kern="1200">
                                <a:latin typeface="Cambria Math"/>
                              </a:rPr>
                            </m:ctrlPr>
                          </m:dPr>
                          <m:e>
                            <m:r>
                              <a:rPr lang="es-MX" sz="1400" b="1" i="1" kern="1200">
                                <a:latin typeface="Cambria Math"/>
                              </a:rPr>
                              <m:t>𝑽𝑨</m:t>
                            </m:r>
                          </m:e>
                        </m:d>
                        <m:r>
                          <a:rPr lang="es-MX" sz="1400" b="1" i="1" kern="1200">
                            <a:latin typeface="Cambria Math"/>
                          </a:rPr>
                          <m:t>𝑵𝒆𝒕𝒐</m:t>
                        </m:r>
                      </m:num>
                      <m:den>
                        <m:r>
                          <a:rPr lang="es-MX" sz="1400" b="1" i="1" kern="1200">
                            <a:latin typeface="Cambria Math"/>
                          </a:rPr>
                          <m:t>𝑲𝒑</m:t>
                        </m:r>
                      </m:den>
                    </m:f>
                    <m:r>
                      <a:rPr lang="es-MX" sz="1400" b="1" i="1" kern="1200">
                        <a:latin typeface="Cambria Math"/>
                      </a:rPr>
                      <m:t> = </m:t>
                    </m:r>
                    <m:f>
                      <m:fPr>
                        <m:ctrlPr>
                          <a:rPr lang="es-MX" sz="1400" b="1" i="1" kern="1200">
                            <a:latin typeface="Cambria Math"/>
                          </a:rPr>
                        </m:ctrlPr>
                      </m:fPr>
                      <m:num>
                        <m:r>
                          <a:rPr lang="es-MX" sz="1400" b="1" i="1" kern="1200">
                            <a:latin typeface="Cambria Math"/>
                          </a:rPr>
                          <m:t>𝟓𝟓</m:t>
                        </m:r>
                      </m:num>
                      <m:den>
                        <m:r>
                          <a:rPr lang="es-MX" sz="1400" b="1" i="1" kern="1200">
                            <a:latin typeface="Cambria Math"/>
                          </a:rPr>
                          <m:t>𝟖𝟎</m:t>
                        </m:r>
                      </m:den>
                    </m:f>
                    <m:r>
                      <a:rPr lang="es-MX" sz="1400" b="1" i="1" kern="1200">
                        <a:latin typeface="Cambria Math"/>
                      </a:rPr>
                      <m:t>=</m:t>
                    </m:r>
                    <m:r>
                      <a:rPr lang="es-MX" sz="1400" b="1" i="1" kern="1200">
                        <a:latin typeface="Cambria Math"/>
                      </a:rPr>
                      <m:t>𝟎</m:t>
                    </m:r>
                    <m:r>
                      <a:rPr lang="es-MX" sz="1400" b="1" i="1" kern="1200">
                        <a:latin typeface="Cambria Math"/>
                      </a:rPr>
                      <m:t>.</m:t>
                    </m:r>
                    <m:r>
                      <a:rPr lang="es-MX" sz="1400" b="1" i="1" kern="1200">
                        <a:latin typeface="Cambria Math"/>
                      </a:rPr>
                      <m:t>𝟔𝟗</m:t>
                    </m:r>
                  </m:e>
                </m:d>
              </m:oMath>
            </m:oMathPara>
          </a14:m>
          <a:endParaRPr lang="es-MX" sz="1600" b="1" kern="1200" dirty="0"/>
        </a:p>
      </dsp:txBody>
      <dsp:txXfrm>
        <a:off x="2018413" y="0"/>
        <a:ext cx="3467905" cy="1347989"/>
      </dsp:txXfrm>
    </dsp:sp>
    <dsp:sp modelId="{47664D7B-580C-404B-83E0-A7451AA0F092}">
      <dsp:nvSpPr>
        <dsp:cNvPr id="0" name=""/>
        <dsp:cNvSpPr/>
      </dsp:nvSpPr>
      <dsp:spPr>
        <a:xfrm>
          <a:off x="706369" y="1460322"/>
          <a:ext cx="1797319" cy="1347989"/>
        </a:xfrm>
        <a:prstGeom prst="downArrow">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0B7A9A6-71B9-4255-85EE-F212D143D67B}">
      <dsp:nvSpPr>
        <dsp:cNvPr id="0" name=""/>
        <dsp:cNvSpPr/>
      </dsp:nvSpPr>
      <dsp:spPr>
        <a:xfrm>
          <a:off x="2557608" y="1460322"/>
          <a:ext cx="3467905" cy="1347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0" rIns="99568" bIns="99568" numCol="1" spcCol="1270" anchor="ctr" anchorCtr="0">
          <a:noAutofit/>
        </a:bodyPr>
        <a:lstStyle/>
        <a:p>
          <a:pPr lvl="0" algn="l" defTabSz="6223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MX" sz="1400" b="1" i="1" kern="1200" smtClean="0">
                    <a:solidFill>
                      <a:schemeClr val="tx1"/>
                    </a:solidFill>
                    <a:latin typeface="Cambria Math"/>
                  </a:rPr>
                  <m:t>(</m:t>
                </m:r>
                <m:r>
                  <a:rPr lang="es-MX" sz="1400" b="1" i="1" kern="1200" smtClean="0">
                    <a:solidFill>
                      <a:schemeClr val="tx1"/>
                    </a:solidFill>
                    <a:latin typeface="Cambria Math"/>
                  </a:rPr>
                  <m:t>𝑹𝒑</m:t>
                </m:r>
                <m:r>
                  <a:rPr lang="es-MX" sz="1400" b="1" i="1" kern="1200" smtClean="0">
                    <a:solidFill>
                      <a:schemeClr val="tx1"/>
                    </a:solidFill>
                    <a:latin typeface="Cambria Math"/>
                  </a:rPr>
                  <m:t> </m:t>
                </m:r>
                <m:r>
                  <a:rPr lang="es-MX" sz="1400" b="1" i="1" kern="1200" smtClean="0">
                    <a:solidFill>
                      <a:schemeClr val="tx1"/>
                    </a:solidFill>
                    <a:latin typeface="Cambria Math"/>
                  </a:rPr>
                  <m:t>𝒎</m:t>
                </m:r>
                <m:r>
                  <a:rPr lang="es-MX" sz="1400" b="1" i="1" kern="1200" smtClean="0">
                    <a:solidFill>
                      <a:schemeClr val="tx1"/>
                    </a:solidFill>
                    <a:latin typeface="Cambria Math"/>
                  </a:rPr>
                  <m:t>=</m:t>
                </m:r>
                <m:f>
                  <m:fPr>
                    <m:ctrlPr>
                      <a:rPr lang="es-MX" sz="1400" b="1" i="1" kern="1200" smtClean="0">
                        <a:solidFill>
                          <a:schemeClr val="tx1"/>
                        </a:solidFill>
                        <a:latin typeface="Cambria Math"/>
                      </a:rPr>
                    </m:ctrlPr>
                  </m:fPr>
                  <m:num>
                    <m:d>
                      <m:dPr>
                        <m:ctrlPr>
                          <a:rPr lang="es-MX" sz="1400" b="1" i="1" kern="1200" smtClean="0">
                            <a:solidFill>
                              <a:schemeClr val="tx1"/>
                            </a:solidFill>
                            <a:latin typeface="Cambria Math"/>
                          </a:rPr>
                        </m:ctrlPr>
                      </m:dPr>
                      <m:e>
                        <m:r>
                          <a:rPr lang="es-MX" sz="1400" b="1" i="1" kern="1200" smtClean="0">
                            <a:solidFill>
                              <a:schemeClr val="tx1"/>
                            </a:solidFill>
                            <a:latin typeface="Cambria Math"/>
                          </a:rPr>
                          <m:t>𝑽𝑨</m:t>
                        </m:r>
                      </m:e>
                    </m:d>
                    <m:r>
                      <a:rPr lang="es-MX" sz="1400" b="1" i="1" kern="1200" smtClean="0">
                        <a:solidFill>
                          <a:schemeClr val="tx1"/>
                        </a:solidFill>
                        <a:latin typeface="Cambria Math"/>
                      </a:rPr>
                      <m:t>𝑵</m:t>
                    </m:r>
                    <m:r>
                      <a:rPr lang="es-MX" sz="1400" b="1" i="1" kern="1200" smtClean="0">
                        <a:solidFill>
                          <a:schemeClr val="tx1"/>
                        </a:solidFill>
                        <a:latin typeface="Cambria Math"/>
                      </a:rPr>
                      <m:t> </m:t>
                    </m:r>
                  </m:num>
                  <m:den>
                    <m:r>
                      <a:rPr lang="es-MX" sz="1400" b="1" i="1" kern="1200" smtClean="0">
                        <a:solidFill>
                          <a:schemeClr val="tx1"/>
                        </a:solidFill>
                        <a:latin typeface="Cambria Math"/>
                      </a:rPr>
                      <m:t>𝑲𝒑𝒎</m:t>
                    </m:r>
                  </m:den>
                </m:f>
                <m:r>
                  <a:rPr lang="es-MX" sz="1400" b="1" i="1" kern="1200" smtClean="0">
                    <a:solidFill>
                      <a:schemeClr val="tx1"/>
                    </a:solidFill>
                    <a:latin typeface="Cambria Math"/>
                  </a:rPr>
                  <m:t>=</m:t>
                </m:r>
                <m:f>
                  <m:fPr>
                    <m:ctrlPr>
                      <a:rPr lang="es-MX" sz="1400" b="1" i="1" kern="1200" smtClean="0">
                        <a:solidFill>
                          <a:schemeClr val="tx1"/>
                        </a:solidFill>
                        <a:latin typeface="Cambria Math"/>
                      </a:rPr>
                    </m:ctrlPr>
                  </m:fPr>
                  <m:num>
                    <m:r>
                      <a:rPr lang="es-MX" sz="1400" b="1" i="1" kern="1200" smtClean="0">
                        <a:solidFill>
                          <a:schemeClr val="tx1"/>
                        </a:solidFill>
                        <a:latin typeface="Cambria Math"/>
                      </a:rPr>
                      <m:t>𝟓𝟓</m:t>
                    </m:r>
                  </m:num>
                  <m:den>
                    <m:r>
                      <a:rPr lang="es-MX" sz="1400" b="1" i="1" kern="1200" smtClean="0">
                        <a:solidFill>
                          <a:schemeClr val="tx1"/>
                        </a:solidFill>
                        <a:latin typeface="Cambria Math"/>
                      </a:rPr>
                      <m:t>𝟏𝟎𝟎</m:t>
                    </m:r>
                    <m:r>
                      <a:rPr lang="es-MX" sz="1400" b="1" i="1" kern="1200" smtClean="0">
                        <a:solidFill>
                          <a:schemeClr val="tx1"/>
                        </a:solidFill>
                        <a:latin typeface="Cambria Math"/>
                      </a:rPr>
                      <m:t> </m:t>
                    </m:r>
                  </m:den>
                </m:f>
                <m:r>
                  <a:rPr lang="es-MX" sz="1400" b="1" i="1" kern="1200" smtClean="0">
                    <a:solidFill>
                      <a:schemeClr val="tx1"/>
                    </a:solidFill>
                    <a:latin typeface="Cambria Math"/>
                  </a:rPr>
                  <m:t>=</m:t>
                </m:r>
                <m:r>
                  <a:rPr lang="es-MX" sz="1400" b="1" i="1" kern="1200" smtClean="0">
                    <a:solidFill>
                      <a:schemeClr val="tx1"/>
                    </a:solidFill>
                    <a:latin typeface="Cambria Math"/>
                  </a:rPr>
                  <m:t>𝟎</m:t>
                </m:r>
                <m:r>
                  <a:rPr lang="es-MX" sz="1400" b="1" i="1" kern="1200" smtClean="0">
                    <a:solidFill>
                      <a:schemeClr val="tx1"/>
                    </a:solidFill>
                    <a:latin typeface="Cambria Math"/>
                  </a:rPr>
                  <m:t>.</m:t>
                </m:r>
                <m:r>
                  <a:rPr lang="es-MX" sz="1400" b="1" i="1" kern="1200" smtClean="0">
                    <a:solidFill>
                      <a:schemeClr val="tx1"/>
                    </a:solidFill>
                    <a:latin typeface="Cambria Math"/>
                  </a:rPr>
                  <m:t>𝟓𝟓</m:t>
                </m:r>
                <m:r>
                  <a:rPr lang="es-MX" sz="1400" b="1" i="1" kern="1200" smtClean="0">
                    <a:solidFill>
                      <a:schemeClr val="tx1"/>
                    </a:solidFill>
                    <a:latin typeface="Cambria Math"/>
                  </a:rPr>
                  <m:t> )          </m:t>
                </m:r>
              </m:oMath>
            </m:oMathPara>
          </a14:m>
          <a:endParaRPr lang="es-MX" sz="1400" b="1" kern="1200" dirty="0">
            <a:solidFill>
              <a:schemeClr val="bg1"/>
            </a:solidFill>
          </a:endParaRPr>
        </a:p>
      </dsp:txBody>
      <dsp:txXfrm>
        <a:off x="2557608" y="1460322"/>
        <a:ext cx="3467905" cy="13479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8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CFD60-A365-48B4-AD1A-F09CF093004A}" type="datetimeFigureOut">
              <a:rPr lang="es-MX" smtClean="0"/>
              <a:t>08/12/2013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9A10E8-749D-4160-8D6B-E420219810BB}" type="slidenum">
              <a:rPr lang="es-MX" smtClean="0"/>
              <a:t>‹Nº›</a:t>
            </a:fld>
            <a:endParaRPr lang="es-MX"/>
          </a:p>
        </p:txBody>
      </p:sp>
    </p:spTree>
    <p:extLst>
      <p:ext uri="{BB962C8B-B14F-4D97-AF65-F5344CB8AC3E}">
        <p14:creationId xmlns:p14="http://schemas.microsoft.com/office/powerpoint/2010/main" val="345624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EA8671C-76B0-4FB8-BAF3-8595690B083F}" type="slidenum">
              <a:rPr lang="es-MX" smtClean="0">
                <a:solidFill>
                  <a:prstClr val="black"/>
                </a:solidFill>
              </a:rPr>
              <a:pPr/>
              <a:t>96</a:t>
            </a:fld>
            <a:endParaRPr lang="es-MX">
              <a:solidFill>
                <a:prstClr val="black"/>
              </a:solidFill>
            </a:endParaRPr>
          </a:p>
        </p:txBody>
      </p:sp>
    </p:spTree>
    <p:extLst>
      <p:ext uri="{BB962C8B-B14F-4D97-AF65-F5344CB8AC3E}">
        <p14:creationId xmlns:p14="http://schemas.microsoft.com/office/powerpoint/2010/main" val="406405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D9A10E8-749D-4160-8D6B-E420219810BB}" type="slidenum">
              <a:rPr lang="es-MX" smtClean="0"/>
              <a:t>110</a:t>
            </a:fld>
            <a:endParaRPr lang="es-MX"/>
          </a:p>
        </p:txBody>
      </p:sp>
    </p:spTree>
    <p:extLst>
      <p:ext uri="{BB962C8B-B14F-4D97-AF65-F5344CB8AC3E}">
        <p14:creationId xmlns:p14="http://schemas.microsoft.com/office/powerpoint/2010/main" val="72569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F5B19C94-9CD9-4F98-AAAC-1ACE71AF6495}" type="slidenum">
              <a:rPr lang="es-MX" smtClean="0">
                <a:solidFill>
                  <a:prstClr val="black"/>
                </a:solidFill>
              </a:rPr>
              <a:pPr/>
              <a:t>179</a:t>
            </a:fld>
            <a:endParaRPr lang="es-MX">
              <a:solidFill>
                <a:prstClr val="black"/>
              </a:solidFill>
            </a:endParaRPr>
          </a:p>
        </p:txBody>
      </p:sp>
    </p:spTree>
    <p:extLst>
      <p:ext uri="{BB962C8B-B14F-4D97-AF65-F5344CB8AC3E}">
        <p14:creationId xmlns:p14="http://schemas.microsoft.com/office/powerpoint/2010/main" val="185496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smtClean="0"/>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Marcador de fecha"/>
          <p:cNvSpPr>
            <a:spLocks noGrp="1"/>
          </p:cNvSpPr>
          <p:nvPr>
            <p:ph type="dt" sz="half" idx="10"/>
          </p:nvPr>
        </p:nvSpPr>
        <p:spPr/>
        <p:txBody>
          <a:bodyPr/>
          <a:lstStyle/>
          <a:p>
            <a:fld id="{28082F81-2435-45C0-9739-29876646617E}" type="datetime1">
              <a:rPr lang="es-MX" smtClean="0"/>
              <a:t>08/12/2013</a:t>
            </a:fld>
            <a:endParaRPr lang="es-MX"/>
          </a:p>
        </p:txBody>
      </p:sp>
      <p:sp>
        <p:nvSpPr>
          <p:cNvPr id="16" name="15 Marcador de número de diapositiva"/>
          <p:cNvSpPr>
            <a:spLocks noGrp="1"/>
          </p:cNvSpPr>
          <p:nvPr>
            <p:ph type="sldNum" sz="quarter" idx="11"/>
          </p:nvPr>
        </p:nvSpPr>
        <p:spPr/>
        <p:txBody>
          <a:bodyPr/>
          <a:lstStyle/>
          <a:p>
            <a:fld id="{A4119D5D-C868-4150-8857-B9A7E64B4824}" type="slidenum">
              <a:rPr lang="es-MX" smtClean="0"/>
              <a:t>‹Nº›</a:t>
            </a:fld>
            <a:endParaRPr lang="es-MX"/>
          </a:p>
        </p:txBody>
      </p:sp>
      <p:sp>
        <p:nvSpPr>
          <p:cNvPr id="17" name="16 Marcador de pie de página"/>
          <p:cNvSpPr>
            <a:spLocks noGrp="1"/>
          </p:cNvSpPr>
          <p:nvPr>
            <p:ph type="ftr" sz="quarter" idx="12"/>
          </p:nvPr>
        </p:nvSpPr>
        <p:spPr/>
        <p:txBody>
          <a:bodyPr/>
          <a:lstStyle/>
          <a:p>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1D79045-C594-4CFB-9199-168DAE72C32B}"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8A08B082-FDA0-40B8-82C3-C46838585C04}" type="datetime1">
              <a:rPr lang="es-MX" smtClean="0">
                <a:solidFill>
                  <a:prstClr val="white"/>
                </a:solidFill>
              </a:rPr>
              <a:t>08/12/2013</a:t>
            </a:fld>
            <a:endParaRPr lang="es-MX">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MX">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9B78F13-FD2D-4A18-ADF3-ED87A3EA7918}"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4290750124"/>
      </p:ext>
    </p:extLst>
  </p:cSld>
  <p:clrMapOvr>
    <a:masterClrMapping/>
  </p:clrMapOv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88CF10E9-B89A-4C30-BEF8-7A4491568152}"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476587330"/>
      </p:ext>
    </p:extLst>
  </p:cSld>
  <p:clrMapOvr>
    <a:masterClrMapping/>
  </p:clrMapOv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594A03F4-9AB7-4238-AEAC-06D2936FD257}"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907286801"/>
      </p:ext>
    </p:extLst>
  </p:cSld>
  <p:clrMapOvr>
    <a:masterClrMapping/>
  </p:clrMapOv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E3EA5CC9-0922-468C-B3DE-89E519CBCA14}"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117767647"/>
      </p:ext>
    </p:extLst>
  </p:cSld>
  <p:clrMapOvr>
    <a:masterClrMapping/>
  </p:clrMapOv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0223A56D-1495-4A0A-A2E0-77D6D12AE5C2}" type="datetime1">
              <a:rPr lang="es-MX" smtClean="0">
                <a:solidFill>
                  <a:prstClr val="white">
                    <a:tint val="75000"/>
                  </a:prstClr>
                </a:solidFill>
              </a:rPr>
              <a:t>08/12/2013</a:t>
            </a:fld>
            <a:endParaRPr lang="es-MX">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MX">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924592117"/>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9E0A9791-223D-4B65-81A4-B1C487216EAC}" type="datetime1">
              <a:rPr lang="es-MX" smtClean="0">
                <a:solidFill>
                  <a:prstClr val="white">
                    <a:tint val="75000"/>
                  </a:prstClr>
                </a:solidFill>
              </a:rPr>
              <a:t>08/12/2013</a:t>
            </a:fld>
            <a:endParaRPr lang="es-MX">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s-MX">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3999635182"/>
      </p:ext>
    </p:extLst>
  </p:cSld>
  <p:clrMapOvr>
    <a:masterClrMapping/>
  </p:clrMapOv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9A89B4EB-E905-401F-AEC3-F4D09377D2B5}" type="datetime1">
              <a:rPr lang="es-MX" smtClean="0">
                <a:solidFill>
                  <a:prstClr val="white">
                    <a:tint val="75000"/>
                  </a:prstClr>
                </a:solidFill>
              </a:rPr>
              <a:t>08/12/2013</a:t>
            </a:fld>
            <a:endParaRPr lang="es-MX">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MX">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933145481"/>
      </p:ext>
    </p:extLst>
  </p:cSld>
  <p:clrMapOvr>
    <a:masterClrMapping/>
  </p:clrMapOv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61C807B9-D448-4DAA-B7FD-94691421AD6B}"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459547133"/>
      </p:ext>
    </p:extLst>
  </p:cSld>
  <p:clrMapOvr>
    <a:masterClrMapping/>
  </p:clrMapOv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7530351D-241B-4A17-90FE-DF63A3FC7CDF}"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3528094360"/>
      </p:ext>
    </p:extLst>
  </p:cSld>
  <p:clrMapOvr>
    <a:masterClrMapping/>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76735C1E-A6F1-4CAD-BE45-F188AA2DABEC}"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46489172"/>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212D226-FF01-48D0-95E0-91198ACDB58C}"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4EC99D59-0912-45F5-8C63-26A9903FB349}"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4219023820"/>
      </p:ext>
    </p:extLst>
  </p:cSld>
  <p:clrMapOvr>
    <a:masterClrMapping/>
  </p:clrMapOv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A02AA749-4D33-4C56-918E-0AD0F005A005}"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11"/>
          </p:nvPr>
        </p:nvSpPr>
        <p:spPr/>
        <p:txBody>
          <a:bodyPr/>
          <a:lstStyle/>
          <a:p>
            <a:endParaRPr lang="es-MX">
              <a:solidFill>
                <a:srgbClr val="CAF278"/>
              </a:solidFill>
            </a:endParaRPr>
          </a:p>
        </p:txBody>
      </p:sp>
      <p:sp>
        <p:nvSpPr>
          <p:cNvPr id="6" name="Slide Number Placeholder 5"/>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2167571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EFDA381-1CAD-4298-9EAA-A75B82DB3CFF}"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11"/>
          </p:nvPr>
        </p:nvSpPr>
        <p:spPr/>
        <p:txBody>
          <a:bodyPr/>
          <a:lstStyle/>
          <a:p>
            <a:endParaRPr lang="es-MX">
              <a:solidFill>
                <a:srgbClr val="CAF278"/>
              </a:solidFill>
            </a:endParaRPr>
          </a:p>
        </p:txBody>
      </p:sp>
      <p:sp>
        <p:nvSpPr>
          <p:cNvPr id="6" name="Slide Number Placeholder 5"/>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36246389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0EE35E3-9D0E-4F66-A785-7795D939BA5C}"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11"/>
          </p:nvPr>
        </p:nvSpPr>
        <p:spPr/>
        <p:txBody>
          <a:bodyPr/>
          <a:lstStyle/>
          <a:p>
            <a:endParaRPr lang="es-MX">
              <a:solidFill>
                <a:srgbClr val="CAF278"/>
              </a:solidFill>
            </a:endParaRPr>
          </a:p>
        </p:txBody>
      </p:sp>
      <p:sp>
        <p:nvSpPr>
          <p:cNvPr id="6" name="Slide Number Placeholder 5"/>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17306269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86FE527-91AC-4522-908D-F2B26B146EAA}" type="datetime1">
              <a:rPr lang="es-MX" smtClean="0">
                <a:solidFill>
                  <a:srgbClr val="CAF278"/>
                </a:solidFill>
              </a:rPr>
              <a:t>08/12/2013</a:t>
            </a:fld>
            <a:endParaRPr lang="es-MX">
              <a:solidFill>
                <a:srgbClr val="CAF278"/>
              </a:solidFill>
            </a:endParaRPr>
          </a:p>
        </p:txBody>
      </p:sp>
      <p:sp>
        <p:nvSpPr>
          <p:cNvPr id="6" name="Footer Placeholder 5"/>
          <p:cNvSpPr>
            <a:spLocks noGrp="1"/>
          </p:cNvSpPr>
          <p:nvPr>
            <p:ph type="ftr" sz="quarter" idx="11"/>
          </p:nvPr>
        </p:nvSpPr>
        <p:spPr/>
        <p:txBody>
          <a:bodyPr/>
          <a:lstStyle/>
          <a:p>
            <a:endParaRPr lang="es-MX">
              <a:solidFill>
                <a:srgbClr val="CAF278"/>
              </a:solidFill>
            </a:endParaRPr>
          </a:p>
        </p:txBody>
      </p:sp>
      <p:sp>
        <p:nvSpPr>
          <p:cNvPr id="7" name="Slide Number Placeholder 6"/>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971853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4D34D6F-1BF9-47E1-B5ED-9D750610FDCC}" type="datetime1">
              <a:rPr lang="es-MX" smtClean="0">
                <a:solidFill>
                  <a:srgbClr val="CAF278"/>
                </a:solidFill>
              </a:rPr>
              <a:t>08/12/2013</a:t>
            </a:fld>
            <a:endParaRPr lang="es-MX">
              <a:solidFill>
                <a:srgbClr val="CAF278"/>
              </a:solidFill>
            </a:endParaRPr>
          </a:p>
        </p:txBody>
      </p:sp>
      <p:sp>
        <p:nvSpPr>
          <p:cNvPr id="8" name="Footer Placeholder 7"/>
          <p:cNvSpPr>
            <a:spLocks noGrp="1"/>
          </p:cNvSpPr>
          <p:nvPr>
            <p:ph type="ftr" sz="quarter" idx="11"/>
          </p:nvPr>
        </p:nvSpPr>
        <p:spPr/>
        <p:txBody>
          <a:bodyPr/>
          <a:lstStyle/>
          <a:p>
            <a:endParaRPr lang="es-MX">
              <a:solidFill>
                <a:srgbClr val="CAF278"/>
              </a:solidFill>
            </a:endParaRPr>
          </a:p>
        </p:txBody>
      </p:sp>
      <p:sp>
        <p:nvSpPr>
          <p:cNvPr id="9" name="Slide Number Placeholder 8"/>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1581978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F0E7794-95AC-437C-8514-09B4AD316F8F}" type="datetime1">
              <a:rPr lang="es-MX" smtClean="0">
                <a:solidFill>
                  <a:srgbClr val="CAF278"/>
                </a:solidFill>
              </a:rPr>
              <a:t>08/12/2013</a:t>
            </a:fld>
            <a:endParaRPr lang="es-MX">
              <a:solidFill>
                <a:srgbClr val="CAF278"/>
              </a:solidFill>
            </a:endParaRPr>
          </a:p>
        </p:txBody>
      </p:sp>
      <p:sp>
        <p:nvSpPr>
          <p:cNvPr id="4" name="Footer Placeholder 3"/>
          <p:cNvSpPr>
            <a:spLocks noGrp="1"/>
          </p:cNvSpPr>
          <p:nvPr>
            <p:ph type="ftr" sz="quarter" idx="11"/>
          </p:nvPr>
        </p:nvSpPr>
        <p:spPr/>
        <p:txBody>
          <a:bodyPr/>
          <a:lstStyle/>
          <a:p>
            <a:endParaRPr lang="es-MX">
              <a:solidFill>
                <a:srgbClr val="CAF278"/>
              </a:solidFill>
            </a:endParaRPr>
          </a:p>
        </p:txBody>
      </p:sp>
      <p:sp>
        <p:nvSpPr>
          <p:cNvPr id="5" name="Slide Number Placeholder 4"/>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32930335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E93EB-EA6B-48AF-BC4F-24CD28134292}" type="datetime1">
              <a:rPr lang="es-MX" smtClean="0">
                <a:solidFill>
                  <a:srgbClr val="CAF278"/>
                </a:solidFill>
              </a:rPr>
              <a:t>08/12/2013</a:t>
            </a:fld>
            <a:endParaRPr lang="es-MX">
              <a:solidFill>
                <a:srgbClr val="CAF278"/>
              </a:solidFill>
            </a:endParaRPr>
          </a:p>
        </p:txBody>
      </p:sp>
      <p:sp>
        <p:nvSpPr>
          <p:cNvPr id="3" name="Footer Placeholder 2"/>
          <p:cNvSpPr>
            <a:spLocks noGrp="1"/>
          </p:cNvSpPr>
          <p:nvPr>
            <p:ph type="ftr" sz="quarter" idx="11"/>
          </p:nvPr>
        </p:nvSpPr>
        <p:spPr/>
        <p:txBody>
          <a:bodyPr/>
          <a:lstStyle/>
          <a:p>
            <a:endParaRPr lang="es-MX">
              <a:solidFill>
                <a:srgbClr val="CAF278"/>
              </a:solidFill>
            </a:endParaRPr>
          </a:p>
        </p:txBody>
      </p:sp>
      <p:sp>
        <p:nvSpPr>
          <p:cNvPr id="4" name="Slide Number Placeholder 3"/>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92309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FE73B13-1E31-4123-9A31-A2859DCE9EB6}" type="datetime1">
              <a:rPr lang="es-MX" smtClean="0">
                <a:solidFill>
                  <a:srgbClr val="CAF278"/>
                </a:solidFill>
              </a:rPr>
              <a:t>08/12/2013</a:t>
            </a:fld>
            <a:endParaRPr lang="es-MX">
              <a:solidFill>
                <a:srgbClr val="CAF278"/>
              </a:solidFill>
            </a:endParaRPr>
          </a:p>
        </p:txBody>
      </p:sp>
      <p:sp>
        <p:nvSpPr>
          <p:cNvPr id="6" name="Footer Placeholder 5"/>
          <p:cNvSpPr>
            <a:spLocks noGrp="1"/>
          </p:cNvSpPr>
          <p:nvPr>
            <p:ph type="ftr" sz="quarter" idx="11"/>
          </p:nvPr>
        </p:nvSpPr>
        <p:spPr/>
        <p:txBody>
          <a:bodyPr/>
          <a:lstStyle/>
          <a:p>
            <a:endParaRPr lang="es-MX">
              <a:solidFill>
                <a:srgbClr val="CAF278"/>
              </a:solidFill>
            </a:endParaRPr>
          </a:p>
        </p:txBody>
      </p:sp>
      <p:sp>
        <p:nvSpPr>
          <p:cNvPr id="7" name="Slide Number Placeholder 6"/>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5579099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0B94A6E-A29E-4BA0-A718-BD748D89B689}" type="datetime1">
              <a:rPr lang="es-MX" smtClean="0">
                <a:solidFill>
                  <a:srgbClr val="CAF278"/>
                </a:solidFill>
              </a:rPr>
              <a:t>08/12/2013</a:t>
            </a:fld>
            <a:endParaRPr lang="es-MX">
              <a:solidFill>
                <a:srgbClr val="CAF278"/>
              </a:solidFill>
            </a:endParaRPr>
          </a:p>
        </p:txBody>
      </p:sp>
      <p:sp>
        <p:nvSpPr>
          <p:cNvPr id="6" name="Footer Placeholder 5"/>
          <p:cNvSpPr>
            <a:spLocks noGrp="1"/>
          </p:cNvSpPr>
          <p:nvPr>
            <p:ph type="ftr" sz="quarter" idx="11"/>
          </p:nvPr>
        </p:nvSpPr>
        <p:spPr/>
        <p:txBody>
          <a:bodyPr/>
          <a:lstStyle/>
          <a:p>
            <a:endParaRPr lang="es-MX">
              <a:solidFill>
                <a:srgbClr val="CAF278"/>
              </a:solidFill>
            </a:endParaRPr>
          </a:p>
        </p:txBody>
      </p:sp>
      <p:sp>
        <p:nvSpPr>
          <p:cNvPr id="7" name="Slide Number Placeholder 6"/>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s-ES" smtClean="0"/>
              <a:t>Haga clic en el icono para agregar una imagen</a:t>
            </a:r>
            <a:endParaRPr lang="en-US"/>
          </a:p>
        </p:txBody>
      </p:sp>
    </p:spTree>
    <p:extLst>
      <p:ext uri="{BB962C8B-B14F-4D97-AF65-F5344CB8AC3E}">
        <p14:creationId xmlns:p14="http://schemas.microsoft.com/office/powerpoint/2010/main" val="200858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67356B31-5674-4F22-9B07-9EC1236D18BD}"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7119842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F6EEEF5-4E5D-417D-99C3-9FED2054858D}"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11"/>
          </p:nvPr>
        </p:nvSpPr>
        <p:spPr/>
        <p:txBody>
          <a:bodyPr/>
          <a:lstStyle/>
          <a:p>
            <a:endParaRPr lang="es-MX">
              <a:solidFill>
                <a:srgbClr val="CAF278"/>
              </a:solidFill>
            </a:endParaRPr>
          </a:p>
        </p:txBody>
      </p:sp>
      <p:sp>
        <p:nvSpPr>
          <p:cNvPr id="6" name="Slide Number Placeholder 5"/>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33013878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F678DEE-2629-4B63-8F87-DD3BD45FD9DE}"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11"/>
          </p:nvPr>
        </p:nvSpPr>
        <p:spPr/>
        <p:txBody>
          <a:bodyPr/>
          <a:lstStyle/>
          <a:p>
            <a:endParaRPr lang="es-MX">
              <a:solidFill>
                <a:srgbClr val="CAF278"/>
              </a:solidFill>
            </a:endParaRPr>
          </a:p>
        </p:txBody>
      </p:sp>
      <p:sp>
        <p:nvSpPr>
          <p:cNvPr id="6" name="Slide Number Placeholder 5"/>
          <p:cNvSpPr>
            <a:spLocks noGrp="1"/>
          </p:cNvSpPr>
          <p:nvPr>
            <p:ph type="sldNum" sz="quarter" idx="12"/>
          </p:nvPr>
        </p:nvSpPr>
        <p:spPr/>
        <p:txBody>
          <a:bodyPr/>
          <a:lstStyle/>
          <a:p>
            <a:fld id="{A9B78F13-FD2D-4A18-ADF3-ED87A3EA7918}" type="slidenum">
              <a:rPr lang="es-MX" smtClean="0">
                <a:solidFill>
                  <a:srgbClr val="CAF278"/>
                </a:solidFill>
              </a:rPr>
              <a:pPr/>
              <a:t>‹Nº›</a:t>
            </a:fld>
            <a:endParaRPr lang="es-MX">
              <a:solidFill>
                <a:srgbClr val="CAF278"/>
              </a:solidFill>
            </a:endParaRPr>
          </a:p>
        </p:txBody>
      </p:sp>
    </p:spTree>
    <p:extLst>
      <p:ext uri="{BB962C8B-B14F-4D97-AF65-F5344CB8AC3E}">
        <p14:creationId xmlns:p14="http://schemas.microsoft.com/office/powerpoint/2010/main" val="22091949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E056A8D1-8AFE-4A2B-9C72-AE4DF79D1FA8}" type="datetime1">
              <a:rPr lang="es-MX" smtClean="0">
                <a:solidFill>
                  <a:prstClr val="white"/>
                </a:solidFill>
              </a:rPr>
              <a:t>08/12/2013</a:t>
            </a:fld>
            <a:endParaRPr lang="es-MX">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MX">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4119D5D-C868-4150-8857-B9A7E64B4824}"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2375972722"/>
      </p:ext>
    </p:extLst>
  </p:cSld>
  <p:clrMapOvr>
    <a:masterClrMapping/>
  </p:clrMapOvr>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822E3EB6-6449-48E5-B1A2-0C6EE91E2053}"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3712109960"/>
      </p:ext>
    </p:extLst>
  </p:cSld>
  <p:clrMapOvr>
    <a:masterClrMapping/>
  </p:clrMapOvr>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4B538B03-D2C4-4CF5-AA1A-7E642F9D25D5}"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650093116"/>
      </p:ext>
    </p:extLst>
  </p:cSld>
  <p:clrMapOvr>
    <a:masterClrMapping/>
  </p:clrMapOvr>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57C063B1-9A58-43E3-995A-4FCC36007EB8}"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767139438"/>
      </p:ext>
    </p:extLst>
  </p:cSld>
  <p:clrMapOvr>
    <a:masterClrMapping/>
  </p:clrMapOvr>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03762F86-26F8-46FF-8B1B-5DFF41CF88E6}" type="datetime1">
              <a:rPr lang="es-MX" smtClean="0">
                <a:solidFill>
                  <a:prstClr val="white">
                    <a:tint val="75000"/>
                  </a:prstClr>
                </a:solidFill>
              </a:rPr>
              <a:t>08/12/2013</a:t>
            </a:fld>
            <a:endParaRPr lang="es-MX">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MX">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870010907"/>
      </p:ext>
    </p:extLst>
  </p:cSld>
  <p:clrMapOvr>
    <a:masterClrMapping/>
  </p:clrMapOv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99EAA725-C170-4EEB-8EA9-9CDF1DF4A209}" type="datetime1">
              <a:rPr lang="es-MX" smtClean="0">
                <a:solidFill>
                  <a:prstClr val="white">
                    <a:tint val="75000"/>
                  </a:prstClr>
                </a:solidFill>
              </a:rPr>
              <a:t>08/12/2013</a:t>
            </a:fld>
            <a:endParaRPr lang="es-MX">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s-MX">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363116340"/>
      </p:ext>
    </p:extLst>
  </p:cSld>
  <p:clrMapOvr>
    <a:masterClrMapping/>
  </p:clrMapOv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AD778D93-E767-4302-9C0B-B9B8DB3C7EC0}" type="datetime1">
              <a:rPr lang="es-MX" smtClean="0">
                <a:solidFill>
                  <a:prstClr val="white">
                    <a:tint val="75000"/>
                  </a:prstClr>
                </a:solidFill>
              </a:rPr>
              <a:t>08/12/2013</a:t>
            </a:fld>
            <a:endParaRPr lang="es-MX">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MX">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705718369"/>
      </p:ext>
    </p:extLst>
  </p:cSld>
  <p:clrMapOvr>
    <a:masterClrMapping/>
  </p:clrMapOv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F3ED3290-B84A-4E21-9FF4-1D8925213C0D}"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128776360"/>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298D6A2-738D-4BF4-8EAD-5A74FDC52AFB}"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19578111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AF4E34ED-32DD-445F-B939-CA02954D7DCE}"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598790378"/>
      </p:ext>
    </p:extLst>
  </p:cSld>
  <p:clrMapOvr>
    <a:masterClrMapping/>
  </p:clrMapOv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07F70D08-30F5-41DC-89CF-D821FCE27FF0}"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3631911501"/>
      </p:ext>
    </p:extLst>
  </p:cSld>
  <p:clrMapOvr>
    <a:masterClrMapping/>
  </p:clrMapOv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03E0B773-F02E-4813-B363-96A8D1CF782F}"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190913107"/>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A415626-1167-454F-81C0-62A907A61D88}" type="datetime1">
              <a:rPr lang="es-MX" smtClean="0">
                <a:solidFill>
                  <a:srgbClr val="ECE9C6"/>
                </a:solidFill>
              </a:rPr>
              <a:t>08/12/2013</a:t>
            </a:fld>
            <a:endParaRPr lang="es-MX">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MX">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4119D5D-C868-4150-8857-B9A7E64B4824}" type="slidenum">
              <a:rPr lang="es-MX" smtClean="0">
                <a:solidFill>
                  <a:srgbClr val="ECE9C6"/>
                </a:solidFill>
              </a:rPr>
              <a:pPr/>
              <a:t>‹Nº›</a:t>
            </a:fld>
            <a:endParaRPr lang="es-MX">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extLst>
      <p:ext uri="{BB962C8B-B14F-4D97-AF65-F5344CB8AC3E}">
        <p14:creationId xmlns:p14="http://schemas.microsoft.com/office/powerpoint/2010/main" val="4239507718"/>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42BD3C7-6240-472C-9591-4769CF9A3987}" type="datetime1">
              <a:rPr lang="es-MX" smtClean="0">
                <a:solidFill>
                  <a:srgbClr val="895D1D"/>
                </a:solidFill>
              </a:rPr>
              <a:t>08/12/2013</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70714"/>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12354C-373D-41E4-BB02-7E33548B7860}" type="datetime1">
              <a:rPr lang="es-MX" smtClean="0">
                <a:solidFill>
                  <a:srgbClr val="895D1D"/>
                </a:solidFill>
              </a:rPr>
              <a:t>08/12/2013</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100975324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63DF225-7E80-498C-B864-8B806EDE442A}" type="datetime1">
              <a:rPr lang="es-MX" smtClean="0">
                <a:solidFill>
                  <a:srgbClr val="895D1D"/>
                </a:solidFill>
              </a:rPr>
              <a:t>08/12/2013</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48319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E93A4BC-43A6-4FF2-B523-99FB0A2AEB68}" type="datetime1">
              <a:rPr lang="es-MX" smtClean="0">
                <a:solidFill>
                  <a:srgbClr val="895D1D"/>
                </a:solidFill>
              </a:rPr>
              <a:t>08/12/2013</a:t>
            </a:fld>
            <a:endParaRPr lang="es-MX">
              <a:solidFill>
                <a:srgbClr val="895D1D"/>
              </a:solidFill>
            </a:endParaRPr>
          </a:p>
        </p:txBody>
      </p:sp>
      <p:sp>
        <p:nvSpPr>
          <p:cNvPr id="8" name="Footer Placeholder 7"/>
          <p:cNvSpPr>
            <a:spLocks noGrp="1"/>
          </p:cNvSpPr>
          <p:nvPr>
            <p:ph type="ftr" sz="quarter" idx="11"/>
          </p:nvPr>
        </p:nvSpPr>
        <p:spPr/>
        <p:txBody>
          <a:bodyPr/>
          <a:lstStyle/>
          <a:p>
            <a:endParaRPr lang="es-MX">
              <a:solidFill>
                <a:srgbClr val="895D1D"/>
              </a:solidFill>
            </a:endParaRPr>
          </a:p>
        </p:txBody>
      </p:sp>
      <p:sp>
        <p:nvSpPr>
          <p:cNvPr id="9" name="Slide Number Placeholder 8"/>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12140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FB5D9DF-91A3-4837-80AE-A2104BE77EEE}" type="datetime1">
              <a:rPr lang="es-MX" smtClean="0">
                <a:solidFill>
                  <a:srgbClr val="895D1D"/>
                </a:solidFill>
              </a:rPr>
              <a:t>08/12/2013</a:t>
            </a:fld>
            <a:endParaRPr lang="es-MX">
              <a:solidFill>
                <a:srgbClr val="895D1D"/>
              </a:solidFill>
            </a:endParaRPr>
          </a:p>
        </p:txBody>
      </p:sp>
      <p:sp>
        <p:nvSpPr>
          <p:cNvPr id="4" name="Footer Placeholder 3"/>
          <p:cNvSpPr>
            <a:spLocks noGrp="1"/>
          </p:cNvSpPr>
          <p:nvPr>
            <p:ph type="ftr" sz="quarter" idx="11"/>
          </p:nvPr>
        </p:nvSpPr>
        <p:spPr/>
        <p:txBody>
          <a:bodyPr/>
          <a:lstStyle/>
          <a:p>
            <a:endParaRPr lang="es-MX">
              <a:solidFill>
                <a:srgbClr val="895D1D"/>
              </a:solidFill>
            </a:endParaRPr>
          </a:p>
        </p:txBody>
      </p:sp>
      <p:sp>
        <p:nvSpPr>
          <p:cNvPr id="5" name="Slide Number Placeholder 4"/>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412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77833-3952-45FC-9D67-458DA4331F90}" type="datetime1">
              <a:rPr lang="es-MX" smtClean="0">
                <a:solidFill>
                  <a:srgbClr val="895D1D"/>
                </a:solidFill>
              </a:rPr>
              <a:t>08/12/2013</a:t>
            </a:fld>
            <a:endParaRPr lang="es-MX">
              <a:solidFill>
                <a:srgbClr val="895D1D"/>
              </a:solidFill>
            </a:endParaRPr>
          </a:p>
        </p:txBody>
      </p:sp>
      <p:sp>
        <p:nvSpPr>
          <p:cNvPr id="3" name="Footer Placeholder 2"/>
          <p:cNvSpPr>
            <a:spLocks noGrp="1"/>
          </p:cNvSpPr>
          <p:nvPr>
            <p:ph type="ftr" sz="quarter" idx="11"/>
          </p:nvPr>
        </p:nvSpPr>
        <p:spPr/>
        <p:txBody>
          <a:bodyPr/>
          <a:lstStyle/>
          <a:p>
            <a:endParaRPr lang="es-MX">
              <a:solidFill>
                <a:srgbClr val="895D1D"/>
              </a:solidFill>
            </a:endParaRPr>
          </a:p>
        </p:txBody>
      </p:sp>
      <p:sp>
        <p:nvSpPr>
          <p:cNvPr id="4" name="Slide Number Placeholder 3"/>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402811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A20F6A4-6E0D-4B18-B355-1DAB495DDFFB}"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19244938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9F79C39-B5D7-4D76-8DB3-DAD98450D56F}" type="datetime1">
              <a:rPr lang="es-MX" smtClean="0">
                <a:solidFill>
                  <a:srgbClr val="895D1D"/>
                </a:solidFill>
              </a:rPr>
              <a:t>08/12/2013</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18124982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AE63962-0388-4FE2-B04A-D2F7DE6134AF}" type="datetime1">
              <a:rPr lang="es-MX" smtClean="0">
                <a:solidFill>
                  <a:srgbClr val="895D1D"/>
                </a:solidFill>
              </a:rPr>
              <a:t>08/12/2013</a:t>
            </a:fld>
            <a:endParaRPr lang="es-MX">
              <a:solidFill>
                <a:srgbClr val="895D1D"/>
              </a:solidFill>
            </a:endParaRPr>
          </a:p>
        </p:txBody>
      </p:sp>
      <p:sp>
        <p:nvSpPr>
          <p:cNvPr id="6" name="Footer Placeholder 5"/>
          <p:cNvSpPr>
            <a:spLocks noGrp="1"/>
          </p:cNvSpPr>
          <p:nvPr>
            <p:ph type="ftr" sz="quarter" idx="11"/>
          </p:nvPr>
        </p:nvSpPr>
        <p:spPr/>
        <p:txBody>
          <a:bodyPr/>
          <a:lstStyle/>
          <a:p>
            <a:endParaRPr lang="es-MX">
              <a:solidFill>
                <a:srgbClr val="895D1D"/>
              </a:solidFill>
            </a:endParaRPr>
          </a:p>
        </p:txBody>
      </p:sp>
      <p:sp>
        <p:nvSpPr>
          <p:cNvPr id="7" name="Slide Number Placeholder 6"/>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3896710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6455C0F-2B7D-4F8E-845A-98A76BC85B75}" type="datetime1">
              <a:rPr lang="es-MX" smtClean="0">
                <a:solidFill>
                  <a:srgbClr val="895D1D"/>
                </a:solidFill>
              </a:rPr>
              <a:t>08/12/2013</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02313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61C1B37-3EA6-4331-8072-75DF29BDEB6E}" type="datetime1">
              <a:rPr lang="es-MX" smtClean="0">
                <a:solidFill>
                  <a:srgbClr val="895D1D"/>
                </a:solidFill>
              </a:rPr>
              <a:t>08/12/2013</a:t>
            </a:fld>
            <a:endParaRPr lang="es-MX">
              <a:solidFill>
                <a:srgbClr val="895D1D"/>
              </a:solidFill>
            </a:endParaRPr>
          </a:p>
        </p:txBody>
      </p:sp>
      <p:sp>
        <p:nvSpPr>
          <p:cNvPr id="5" name="Footer Placeholder 4"/>
          <p:cNvSpPr>
            <a:spLocks noGrp="1"/>
          </p:cNvSpPr>
          <p:nvPr>
            <p:ph type="ftr" sz="quarter" idx="11"/>
          </p:nvPr>
        </p:nvSpPr>
        <p:spPr/>
        <p:txBody>
          <a:bodyPr/>
          <a:lstStyle/>
          <a:p>
            <a:endParaRPr lang="es-MX">
              <a:solidFill>
                <a:srgbClr val="895D1D"/>
              </a:solidFill>
            </a:endParaRPr>
          </a:p>
        </p:txBody>
      </p:sp>
      <p:sp>
        <p:nvSpPr>
          <p:cNvPr id="6" name="Slide Number Placeholder 5"/>
          <p:cNvSpPr>
            <a:spLocks noGrp="1"/>
          </p:cNvSpPr>
          <p:nvPr>
            <p:ph type="sldNum" sz="quarter" idx="12"/>
          </p:nvPr>
        </p:nvSpPr>
        <p:spPr/>
        <p:txBody>
          <a:bodyPr/>
          <a:lstStyle/>
          <a:p>
            <a:fld id="{A4119D5D-C868-4150-8857-B9A7E64B4824}" type="slidenum">
              <a:rPr lang="es-MX" smtClean="0">
                <a:solidFill>
                  <a:srgbClr val="895D1D"/>
                </a:solidFill>
              </a:rPr>
              <a:pPr/>
              <a:t>‹Nº›</a:t>
            </a:fld>
            <a:endParaRPr lang="es-MX">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66468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smtClean="0"/>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14 Marcador de fecha"/>
          <p:cNvSpPr>
            <a:spLocks noGrp="1"/>
          </p:cNvSpPr>
          <p:nvPr>
            <p:ph type="dt" sz="half" idx="10"/>
          </p:nvPr>
        </p:nvSpPr>
        <p:spPr/>
        <p:txBody>
          <a:bodyPr/>
          <a:lstStyle/>
          <a:p>
            <a:fld id="{AA6D7742-D48D-4AD3-9606-8A7BB4130E18}" type="datetime1">
              <a:rPr lang="es-MX" smtClean="0">
                <a:solidFill>
                  <a:srgbClr val="ACCBF9"/>
                </a:solidFill>
              </a:rPr>
              <a:t>08/12/2013</a:t>
            </a:fld>
            <a:endParaRPr lang="es-MX">
              <a:solidFill>
                <a:srgbClr val="ACCBF9"/>
              </a:solidFill>
            </a:endParaRPr>
          </a:p>
        </p:txBody>
      </p:sp>
      <p:sp>
        <p:nvSpPr>
          <p:cNvPr id="16" name="15 Marcador de número de diapositiva"/>
          <p:cNvSpPr>
            <a:spLocks noGrp="1"/>
          </p:cNvSpPr>
          <p:nvPr>
            <p:ph type="sldNum" sz="quarter" idx="11"/>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17" name="16 Marcador de pie de página"/>
          <p:cNvSpPr>
            <a:spLocks noGrp="1"/>
          </p:cNvSpPr>
          <p:nvPr>
            <p:ph type="ftr" sz="quarter" idx="12"/>
          </p:nvPr>
        </p:nvSpPr>
        <p:spPr/>
        <p:txBody>
          <a:bodyPr/>
          <a:lstStyle/>
          <a:p>
            <a:endParaRPr lang="es-MX">
              <a:solidFill>
                <a:srgbClr val="ACCBF9"/>
              </a:solidFill>
            </a:endParaRPr>
          </a:p>
        </p:txBody>
      </p:sp>
    </p:spTree>
    <p:extLst>
      <p:ext uri="{BB962C8B-B14F-4D97-AF65-F5344CB8AC3E}">
        <p14:creationId xmlns:p14="http://schemas.microsoft.com/office/powerpoint/2010/main" val="19691483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4" name="13 Marcador de fecha"/>
          <p:cNvSpPr>
            <a:spLocks noGrp="1"/>
          </p:cNvSpPr>
          <p:nvPr>
            <p:ph type="dt" sz="half" idx="14"/>
          </p:nvPr>
        </p:nvSpPr>
        <p:spPr/>
        <p:txBody>
          <a:bodyPr/>
          <a:lstStyle/>
          <a:p>
            <a:fld id="{6EC5DC24-B7A3-44E3-93F9-5816BFB15B49}" type="datetime1">
              <a:rPr lang="es-MX" smtClean="0">
                <a:solidFill>
                  <a:srgbClr val="ACCBF9"/>
                </a:solidFill>
              </a:rPr>
              <a:t>08/12/2013</a:t>
            </a:fld>
            <a:endParaRPr lang="es-MX">
              <a:solidFill>
                <a:srgbClr val="ACCBF9"/>
              </a:solidFill>
            </a:endParaRPr>
          </a:p>
        </p:txBody>
      </p:sp>
      <p:sp>
        <p:nvSpPr>
          <p:cNvPr id="15" name="14 Marcador de número de diapositiva"/>
          <p:cNvSpPr>
            <a:spLocks noGrp="1"/>
          </p:cNvSpPr>
          <p:nvPr>
            <p:ph type="sldNum" sz="quarter" idx="15"/>
          </p:nvPr>
        </p:nvSpPr>
        <p:spPr/>
        <p:txBody>
          <a:bodyPr/>
          <a:lstStyle>
            <a:lvl1pPr algn="ctr">
              <a:defRPr/>
            </a:lvl1pPr>
          </a:lstStyle>
          <a:p>
            <a:fld id="{A4119D5D-C868-4150-8857-B9A7E64B4824}" type="slidenum">
              <a:rPr lang="es-MX" smtClean="0">
                <a:solidFill>
                  <a:srgbClr val="ACCBF9"/>
                </a:solidFill>
              </a:rPr>
              <a:pPr/>
              <a:t>‹Nº›</a:t>
            </a:fld>
            <a:endParaRPr lang="es-MX">
              <a:solidFill>
                <a:srgbClr val="ACCBF9"/>
              </a:solidFill>
            </a:endParaRPr>
          </a:p>
        </p:txBody>
      </p:sp>
      <p:sp>
        <p:nvSpPr>
          <p:cNvPr id="16" name="15 Marcador de pie de página"/>
          <p:cNvSpPr>
            <a:spLocks noGrp="1"/>
          </p:cNvSpPr>
          <p:nvPr>
            <p:ph type="ftr" sz="quarter" idx="16"/>
          </p:nvPr>
        </p:nvSpPr>
        <p:spPr/>
        <p:txBody>
          <a:bodyPr/>
          <a:lstStyle/>
          <a:p>
            <a:endParaRPr lang="es-MX">
              <a:solidFill>
                <a:srgbClr val="ACCBF9"/>
              </a:solidFill>
            </a:endParaRPr>
          </a:p>
        </p:txBody>
      </p:sp>
      <p:sp>
        <p:nvSpPr>
          <p:cNvPr id="17" name="16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36972902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26D62404-B657-4DED-887D-2A019E12AEEA}" type="datetime1">
              <a:rPr lang="es-MX" smtClean="0">
                <a:solidFill>
                  <a:srgbClr val="ACCBF9"/>
                </a:solidFill>
              </a:rPr>
              <a:t>08/12/2013</a:t>
            </a:fld>
            <a:endParaRPr lang="es-MX">
              <a:solidFill>
                <a:srgbClr val="ACCBF9"/>
              </a:solidFill>
            </a:endParaRPr>
          </a:p>
        </p:txBody>
      </p:sp>
      <p:sp>
        <p:nvSpPr>
          <p:cNvPr id="5" name="4 Marcador de pie de página"/>
          <p:cNvSpPr>
            <a:spLocks noGrp="1"/>
          </p:cNvSpPr>
          <p:nvPr>
            <p:ph type="ftr" sz="quarter" idx="11"/>
          </p:nvPr>
        </p:nvSpPr>
        <p:spPr/>
        <p:txBody>
          <a:bodyPr/>
          <a:lstStyle/>
          <a:p>
            <a:endParaRPr lang="es-MX">
              <a:solidFill>
                <a:srgbClr val="ACCBF9"/>
              </a:solidFill>
            </a:endParaRPr>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280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fld id="{E4094D67-D97A-48C1-A0C9-D67EB9D2FE11}" type="datetime1">
              <a:rPr lang="es-MX" smtClean="0">
                <a:solidFill>
                  <a:srgbClr val="ACCBF9"/>
                </a:solidFill>
              </a:rPr>
              <a:t>08/12/2013</a:t>
            </a:fld>
            <a:endParaRPr lang="es-MX">
              <a:solidFill>
                <a:srgbClr val="ACCBF9"/>
              </a:solidFill>
            </a:endParaRPr>
          </a:p>
        </p:txBody>
      </p:sp>
      <p:sp>
        <p:nvSpPr>
          <p:cNvPr id="6" name="5 Marcador de pie de página"/>
          <p:cNvSpPr>
            <a:spLocks noGrp="1"/>
          </p:cNvSpPr>
          <p:nvPr>
            <p:ph type="ftr" sz="quarter" idx="11"/>
          </p:nvPr>
        </p:nvSpPr>
        <p:spPr/>
        <p:txBody>
          <a:bodyPr/>
          <a:lstStyle/>
          <a:p>
            <a:endParaRPr lang="es-MX">
              <a:solidFill>
                <a:srgbClr val="ACCBF9"/>
              </a:solidFill>
            </a:endParaRPr>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57326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8" name="7 Marcador de pie de página"/>
          <p:cNvSpPr>
            <a:spLocks noGrp="1"/>
          </p:cNvSpPr>
          <p:nvPr>
            <p:ph type="ftr" sz="quarter" idx="11"/>
          </p:nvPr>
        </p:nvSpPr>
        <p:spPr/>
        <p:txBody>
          <a:bodyPr/>
          <a:lstStyle/>
          <a:p>
            <a:endParaRPr lang="es-MX">
              <a:solidFill>
                <a:srgbClr val="ACCBF9"/>
              </a:solidFill>
            </a:endParaRPr>
          </a:p>
        </p:txBody>
      </p:sp>
      <p:sp>
        <p:nvSpPr>
          <p:cNvPr id="7" name="6 Marcador de fecha"/>
          <p:cNvSpPr>
            <a:spLocks noGrp="1"/>
          </p:cNvSpPr>
          <p:nvPr>
            <p:ph type="dt" sz="half" idx="10"/>
          </p:nvPr>
        </p:nvSpPr>
        <p:spPr/>
        <p:txBody>
          <a:bodyPr/>
          <a:lstStyle/>
          <a:p>
            <a:fld id="{4EB79C9B-ED4D-400E-82C0-7D15623B2D22}" type="datetime1">
              <a:rPr lang="es-MX" smtClean="0">
                <a:solidFill>
                  <a:srgbClr val="ACCBF9"/>
                </a:solidFill>
              </a:rPr>
              <a:t>08/12/2013</a:t>
            </a:fld>
            <a:endParaRPr lang="es-MX">
              <a:solidFill>
                <a:srgbClr val="ACCBF9"/>
              </a:solidFill>
            </a:endParaRPr>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smtClean="0"/>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495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C7E0205C-9220-42A1-8190-E2E41D640636}" type="datetime1">
              <a:rPr lang="es-MX" smtClean="0">
                <a:solidFill>
                  <a:srgbClr val="ACCBF9"/>
                </a:solidFill>
              </a:rPr>
              <a:t>08/12/2013</a:t>
            </a:fld>
            <a:endParaRPr lang="es-MX">
              <a:solidFill>
                <a:srgbClr val="ACCBF9"/>
              </a:solidFill>
            </a:endParaRPr>
          </a:p>
        </p:txBody>
      </p:sp>
      <p:sp>
        <p:nvSpPr>
          <p:cNvPr id="4" name="3 Marcador de pie de página"/>
          <p:cNvSpPr>
            <a:spLocks noGrp="1"/>
          </p:cNvSpPr>
          <p:nvPr>
            <p:ph type="ftr" sz="quarter" idx="11"/>
          </p:nvPr>
        </p:nvSpPr>
        <p:spPr/>
        <p:txBody>
          <a:bodyPr/>
          <a:lstStyle/>
          <a:p>
            <a:endParaRPr lang="es-MX">
              <a:solidFill>
                <a:srgbClr val="ACCBF9"/>
              </a:solidFill>
            </a:endParaRPr>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70180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085AABA-EA7F-4839-9180-205F67F0C238}"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159525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3655D5D-9E9B-4306-B28B-A1D02F9ED7D3}" type="datetime1">
              <a:rPr lang="es-MX" smtClean="0">
                <a:solidFill>
                  <a:srgbClr val="ACCBF9"/>
                </a:solidFill>
              </a:rPr>
              <a:t>08/12/2013</a:t>
            </a:fld>
            <a:endParaRPr lang="es-MX">
              <a:solidFill>
                <a:srgbClr val="ACCBF9"/>
              </a:solidFill>
            </a:endParaRPr>
          </a:p>
        </p:txBody>
      </p:sp>
      <p:sp>
        <p:nvSpPr>
          <p:cNvPr id="3" name="2 Marcador de pie de página"/>
          <p:cNvSpPr>
            <a:spLocks noGrp="1"/>
          </p:cNvSpPr>
          <p:nvPr>
            <p:ph type="ftr" sz="quarter" idx="11"/>
          </p:nvPr>
        </p:nvSpPr>
        <p:spPr/>
        <p:txBody>
          <a:bodyPr/>
          <a:lstStyle/>
          <a:p>
            <a:endParaRPr lang="es-MX">
              <a:solidFill>
                <a:srgbClr val="ACCBF9"/>
              </a:solidFill>
            </a:endParaRPr>
          </a:p>
        </p:txBody>
      </p:sp>
      <p:sp>
        <p:nvSpPr>
          <p:cNvPr id="4" name="3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Tree>
    <p:extLst>
      <p:ext uri="{BB962C8B-B14F-4D97-AF65-F5344CB8AC3E}">
        <p14:creationId xmlns:p14="http://schemas.microsoft.com/office/powerpoint/2010/main" val="20657261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8" name="7 Marcador de fecha"/>
          <p:cNvSpPr>
            <a:spLocks noGrp="1"/>
          </p:cNvSpPr>
          <p:nvPr>
            <p:ph type="dt" sz="half" idx="14"/>
          </p:nvPr>
        </p:nvSpPr>
        <p:spPr/>
        <p:txBody>
          <a:bodyPr/>
          <a:lstStyle/>
          <a:p>
            <a:fld id="{9B913755-CE9F-412A-AC53-AF3EFCA25232}" type="datetime1">
              <a:rPr lang="es-MX" smtClean="0">
                <a:solidFill>
                  <a:srgbClr val="ACCBF9"/>
                </a:solidFill>
              </a:rPr>
              <a:t>08/12/2013</a:t>
            </a:fld>
            <a:endParaRPr lang="es-MX">
              <a:solidFill>
                <a:srgbClr val="ACCBF9"/>
              </a:solidFill>
            </a:endParaRPr>
          </a:p>
        </p:txBody>
      </p:sp>
      <p:sp>
        <p:nvSpPr>
          <p:cNvPr id="9" name="8 Marcador de número de diapositiva"/>
          <p:cNvSpPr>
            <a:spLocks noGrp="1"/>
          </p:cNvSpPr>
          <p:nvPr>
            <p:ph type="sldNum" sz="quarter" idx="15"/>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10" name="9 Marcador de pie de página"/>
          <p:cNvSpPr>
            <a:spLocks noGrp="1"/>
          </p:cNvSpPr>
          <p:nvPr>
            <p:ph type="ftr" sz="quarter" idx="16"/>
          </p:nvPr>
        </p:nvSpPr>
        <p:spPr/>
        <p:txBody>
          <a:bodyPr/>
          <a:lstStyle/>
          <a:p>
            <a:endParaRPr lang="es-MX">
              <a:solidFill>
                <a:srgbClr val="ACCBF9"/>
              </a:solidFill>
            </a:endParaRPr>
          </a:p>
        </p:txBody>
      </p:sp>
    </p:spTree>
    <p:extLst>
      <p:ext uri="{BB962C8B-B14F-4D97-AF65-F5344CB8AC3E}">
        <p14:creationId xmlns:p14="http://schemas.microsoft.com/office/powerpoint/2010/main" val="6815354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p:txBody>
          <a:bodyPr/>
          <a:lstStyle/>
          <a:p>
            <a:fld id="{8EB84499-71A0-4EF1-B2EB-884888DCE5AF}" type="datetime1">
              <a:rPr lang="es-MX" smtClean="0">
                <a:solidFill>
                  <a:srgbClr val="ACCBF9"/>
                </a:solidFill>
              </a:rPr>
              <a:t>08/12/2013</a:t>
            </a:fld>
            <a:endParaRPr lang="es-MX">
              <a:solidFill>
                <a:srgbClr val="ACCBF9"/>
              </a:solidFill>
            </a:endParaRPr>
          </a:p>
        </p:txBody>
      </p:sp>
      <p:sp>
        <p:nvSpPr>
          <p:cNvPr id="9" name="8 Marcador de número de diapositiva"/>
          <p:cNvSpPr>
            <a:spLocks noGrp="1"/>
          </p:cNvSpPr>
          <p:nvPr>
            <p:ph type="sldNum" sz="quarter" idx="11"/>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
        <p:nvSpPr>
          <p:cNvPr id="10" name="9 Marcador de pie de página"/>
          <p:cNvSpPr>
            <a:spLocks noGrp="1"/>
          </p:cNvSpPr>
          <p:nvPr>
            <p:ph type="ftr" sz="quarter" idx="12"/>
          </p:nvPr>
        </p:nvSpPr>
        <p:spPr/>
        <p:txBody>
          <a:bodyPr/>
          <a:lstStyle/>
          <a:p>
            <a:endParaRPr lang="es-MX">
              <a:solidFill>
                <a:srgbClr val="ACCBF9"/>
              </a:solidFill>
            </a:endParaRPr>
          </a:p>
        </p:txBody>
      </p:sp>
    </p:spTree>
    <p:extLst>
      <p:ext uri="{BB962C8B-B14F-4D97-AF65-F5344CB8AC3E}">
        <p14:creationId xmlns:p14="http://schemas.microsoft.com/office/powerpoint/2010/main" val="985771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AF9CC66-437E-404E-8C3F-373612B2D528}" type="datetime1">
              <a:rPr lang="es-MX" smtClean="0">
                <a:solidFill>
                  <a:srgbClr val="ACCBF9"/>
                </a:solidFill>
              </a:rPr>
              <a:t>08/12/2013</a:t>
            </a:fld>
            <a:endParaRPr lang="es-MX">
              <a:solidFill>
                <a:srgbClr val="ACCBF9"/>
              </a:solidFill>
            </a:endParaRPr>
          </a:p>
        </p:txBody>
      </p:sp>
      <p:sp>
        <p:nvSpPr>
          <p:cNvPr id="5" name="4 Marcador de pie de página"/>
          <p:cNvSpPr>
            <a:spLocks noGrp="1"/>
          </p:cNvSpPr>
          <p:nvPr>
            <p:ph type="ftr" sz="quarter" idx="11"/>
          </p:nvPr>
        </p:nvSpPr>
        <p:spPr/>
        <p:txBody>
          <a:bodyPr/>
          <a:lstStyle/>
          <a:p>
            <a:endParaRPr lang="es-MX">
              <a:solidFill>
                <a:srgbClr val="ACCBF9"/>
              </a:solidFill>
            </a:endParaRPr>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Tree>
    <p:extLst>
      <p:ext uri="{BB962C8B-B14F-4D97-AF65-F5344CB8AC3E}">
        <p14:creationId xmlns:p14="http://schemas.microsoft.com/office/powerpoint/2010/main" val="1767376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1CA2BD0-F2D9-480E-883B-F2237CF14B82}" type="datetime1">
              <a:rPr lang="es-MX" smtClean="0">
                <a:solidFill>
                  <a:srgbClr val="ACCBF9"/>
                </a:solidFill>
              </a:rPr>
              <a:t>08/12/2013</a:t>
            </a:fld>
            <a:endParaRPr lang="es-MX">
              <a:solidFill>
                <a:srgbClr val="ACCBF9"/>
              </a:solidFill>
            </a:endParaRPr>
          </a:p>
        </p:txBody>
      </p:sp>
      <p:sp>
        <p:nvSpPr>
          <p:cNvPr id="5" name="4 Marcador de pie de página"/>
          <p:cNvSpPr>
            <a:spLocks noGrp="1"/>
          </p:cNvSpPr>
          <p:nvPr>
            <p:ph type="ftr" sz="quarter" idx="11"/>
          </p:nvPr>
        </p:nvSpPr>
        <p:spPr/>
        <p:txBody>
          <a:bodyPr/>
          <a:lstStyle/>
          <a:p>
            <a:endParaRPr lang="es-MX">
              <a:solidFill>
                <a:srgbClr val="ACCBF9"/>
              </a:solidFill>
            </a:endParaRPr>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‹Nº›</a:t>
            </a:fld>
            <a:endParaRPr lang="es-MX">
              <a:solidFill>
                <a:srgbClr val="ACCBF9"/>
              </a:solidFill>
            </a:endParaRPr>
          </a:p>
        </p:txBody>
      </p:sp>
    </p:spTree>
    <p:extLst>
      <p:ext uri="{BB962C8B-B14F-4D97-AF65-F5344CB8AC3E}">
        <p14:creationId xmlns:p14="http://schemas.microsoft.com/office/powerpoint/2010/main" val="38451802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dondear rectángulo de esquina diagonal"/>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7 Título"/>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0" name="9 Marcador de fecha"/>
          <p:cNvSpPr>
            <a:spLocks noGrp="1"/>
          </p:cNvSpPr>
          <p:nvPr>
            <p:ph type="dt" sz="half" idx="10"/>
          </p:nvPr>
        </p:nvSpPr>
        <p:spPr>
          <a:xfrm>
            <a:off x="5562600" y="6509004"/>
            <a:ext cx="3002280" cy="274320"/>
          </a:xfrm>
        </p:spPr>
        <p:txBody>
          <a:bodyPr vert="horz" rtlCol="0"/>
          <a:lstStyle>
            <a:extLst/>
          </a:lstStyle>
          <a:p>
            <a:fld id="{C046B722-8CA6-44EF-8D61-3590B3CCDF7B}"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11" name="10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12" name="11 Marcador de pie de página"/>
          <p:cNvSpPr>
            <a:spLocks noGrp="1"/>
          </p:cNvSpPr>
          <p:nvPr>
            <p:ph type="ftr" sz="quarter" idx="12"/>
          </p:nvPr>
        </p:nvSpPr>
        <p:spPr>
          <a:xfrm>
            <a:off x="1600200" y="6509004"/>
            <a:ext cx="3907464" cy="274320"/>
          </a:xfrm>
        </p:spPr>
        <p:txBody>
          <a:bodyPr vert="horz" rtlCol="0"/>
          <a:lstStyle>
            <a:extLst/>
          </a:lstStyle>
          <a:p>
            <a:endParaRPr lang="es-MX">
              <a:solidFill>
                <a:srgbClr val="323232">
                  <a:tint val="60000"/>
                  <a:satMod val="155000"/>
                </a:srgbClr>
              </a:solidFill>
            </a:endParaRPr>
          </a:p>
        </p:txBody>
      </p:sp>
    </p:spTree>
    <p:extLst>
      <p:ext uri="{BB962C8B-B14F-4D97-AF65-F5344CB8AC3E}">
        <p14:creationId xmlns:p14="http://schemas.microsoft.com/office/powerpoint/2010/main" val="28456551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B7FADAE-9088-4574-BB37-B2947A401639}"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5" name="4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Tree>
    <p:extLst>
      <p:ext uri="{BB962C8B-B14F-4D97-AF65-F5344CB8AC3E}">
        <p14:creationId xmlns:p14="http://schemas.microsoft.com/office/powerpoint/2010/main" val="8132646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7" name="6 Rectángulo"/>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1 Título"/>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a:xfrm>
            <a:off x="5562600" y="6513670"/>
            <a:ext cx="3002280" cy="274320"/>
          </a:xfrm>
        </p:spPr>
        <p:txBody>
          <a:bodyPr vert="horz" rtlCol="0"/>
          <a:lstStyle>
            <a:extLst/>
          </a:lstStyle>
          <a:p>
            <a:fld id="{4105C79E-7F3B-4C75-A974-BA226AC4E441}"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9" name="8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10" name="9 Marcador de pie de página"/>
          <p:cNvSpPr>
            <a:spLocks noGrp="1"/>
          </p:cNvSpPr>
          <p:nvPr>
            <p:ph type="ftr" sz="quarter" idx="12"/>
          </p:nvPr>
        </p:nvSpPr>
        <p:spPr>
          <a:xfrm>
            <a:off x="1600200" y="6513670"/>
            <a:ext cx="3907464" cy="274320"/>
          </a:xfrm>
        </p:spPr>
        <p:txBody>
          <a:bodyPr vert="horz" rtlCol="0"/>
          <a:lstStyle>
            <a:extLst/>
          </a:lstStyle>
          <a:p>
            <a:endParaRPr lang="es-MX">
              <a:solidFill>
                <a:srgbClr val="323232">
                  <a:tint val="60000"/>
                  <a:satMod val="155000"/>
                </a:srgbClr>
              </a:solidFill>
            </a:endParaRPr>
          </a:p>
        </p:txBody>
      </p:sp>
    </p:spTree>
    <p:extLst>
      <p:ext uri="{BB962C8B-B14F-4D97-AF65-F5344CB8AC3E}">
        <p14:creationId xmlns:p14="http://schemas.microsoft.com/office/powerpoint/2010/main" val="4030737732"/>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4AB08C7-27A3-46BE-B735-BBC735ABDDA3}"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6" name="5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7" name="6 Marcador de número de diapositiva"/>
          <p:cNvSpPr>
            <a:spLocks noGrp="1"/>
          </p:cNvSpPr>
          <p:nvPr>
            <p:ph type="sldNum" sz="quarter" idx="12"/>
          </p:nvPr>
        </p:nvSpPr>
        <p:spPr>
          <a:xfrm>
            <a:off x="8641080" y="6514568"/>
            <a:ext cx="464288" cy="274320"/>
          </a:xfrm>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10" name="9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387975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9 Rectángulo"/>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10 Rectángulo"/>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1 Título"/>
          <p:cNvSpPr>
            <a:spLocks noGrp="1"/>
          </p:cNvSpPr>
          <p:nvPr>
            <p:ph type="title"/>
          </p:nvPr>
        </p:nvSpPr>
        <p:spPr>
          <a:xfrm>
            <a:off x="457200" y="251948"/>
            <a:ext cx="8229600"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8EFE2DD3-E5A8-4A78-B388-3FFC34DE42C9}"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8" name="7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9" name="8 Marcador de número de diapositiva"/>
          <p:cNvSpPr>
            <a:spLocks noGrp="1"/>
          </p:cNvSpPr>
          <p:nvPr>
            <p:ph type="sldNum" sz="quarter" idx="12"/>
          </p:nvPr>
        </p:nvSpPr>
        <p:spPr>
          <a:xfrm>
            <a:off x="8641080" y="6514568"/>
            <a:ext cx="464288" cy="274320"/>
          </a:xfrm>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Tree>
    <p:extLst>
      <p:ext uri="{BB962C8B-B14F-4D97-AF65-F5344CB8AC3E}">
        <p14:creationId xmlns:p14="http://schemas.microsoft.com/office/powerpoint/2010/main" val="116387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426C690-D011-48DD-B5FE-E8D8C0D41710}" type="datetime1">
              <a:rPr lang="es-MX" smtClean="0"/>
              <a:t>08/12/2013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9449132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53218"/>
            <a:ext cx="8229600"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48145A35-A2D2-4E55-ACC9-58554EF257D0}"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4" name="3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5" name="4 Marcador de número de diapositiva"/>
          <p:cNvSpPr>
            <a:spLocks noGrp="1"/>
          </p:cNvSpPr>
          <p:nvPr>
            <p:ph type="sldNum" sz="quarter" idx="12"/>
          </p:nvPr>
        </p:nvSpPr>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367883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54C28FDC-E734-4C03-9455-9CDC9B5C5E9F}"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3" name="2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4" name="3 Marcador de número de diapositiva"/>
          <p:cNvSpPr>
            <a:spLocks noGrp="1"/>
          </p:cNvSpPr>
          <p:nvPr>
            <p:ph type="sldNum" sz="quarter" idx="12"/>
          </p:nvPr>
        </p:nvSpPr>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Tree>
    <p:extLst>
      <p:ext uri="{BB962C8B-B14F-4D97-AF65-F5344CB8AC3E}">
        <p14:creationId xmlns:p14="http://schemas.microsoft.com/office/powerpoint/2010/main" val="1287021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8" name="7 Rectángulo"/>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1 Título"/>
          <p:cNvSpPr>
            <a:spLocks noGrp="1"/>
          </p:cNvSpPr>
          <p:nvPr>
            <p:ph type="title"/>
          </p:nvPr>
        </p:nvSpPr>
        <p:spPr>
          <a:xfrm>
            <a:off x="4963136" y="304800"/>
            <a:ext cx="3931920" cy="76200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8 Marcador de fecha"/>
          <p:cNvSpPr>
            <a:spLocks noGrp="1"/>
          </p:cNvSpPr>
          <p:nvPr>
            <p:ph type="dt" sz="half" idx="10"/>
          </p:nvPr>
        </p:nvSpPr>
        <p:spPr>
          <a:xfrm>
            <a:off x="5562600" y="6513670"/>
            <a:ext cx="3002280" cy="274320"/>
          </a:xfrm>
        </p:spPr>
        <p:txBody>
          <a:bodyPr vert="horz" rtlCol="0"/>
          <a:lstStyle>
            <a:extLst/>
          </a:lstStyle>
          <a:p>
            <a:fld id="{694C3EC1-5D60-4860-A3C5-DB971EE55B68}"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10" name="9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11" name="10 Marcador de pie de página"/>
          <p:cNvSpPr>
            <a:spLocks noGrp="1"/>
          </p:cNvSpPr>
          <p:nvPr>
            <p:ph type="ftr" sz="quarter" idx="12"/>
          </p:nvPr>
        </p:nvSpPr>
        <p:spPr>
          <a:xfrm>
            <a:off x="1600200" y="6513670"/>
            <a:ext cx="3907464" cy="274320"/>
          </a:xfrm>
        </p:spPr>
        <p:txBody>
          <a:bodyPr vert="horz" rtlCol="0"/>
          <a:lstStyle>
            <a:extLst/>
          </a:lstStyle>
          <a:p>
            <a:endParaRPr lang="es-MX">
              <a:solidFill>
                <a:srgbClr val="323232">
                  <a:tint val="60000"/>
                  <a:satMod val="155000"/>
                </a:srgbClr>
              </a:solidFill>
            </a:endParaRPr>
          </a:p>
        </p:txBody>
      </p:sp>
    </p:spTree>
    <p:extLst>
      <p:ext uri="{BB962C8B-B14F-4D97-AF65-F5344CB8AC3E}">
        <p14:creationId xmlns:p14="http://schemas.microsoft.com/office/powerpoint/2010/main" val="3029935787"/>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4724400"/>
            <a:ext cx="5486400" cy="664536"/>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13" name="12 Marcador de posición de imagen"/>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8" name="7 Marcador de fecha"/>
          <p:cNvSpPr>
            <a:spLocks noGrp="1"/>
          </p:cNvSpPr>
          <p:nvPr>
            <p:ph type="dt" sz="half" idx="10"/>
          </p:nvPr>
        </p:nvSpPr>
        <p:spPr>
          <a:xfrm>
            <a:off x="5562600" y="6509004"/>
            <a:ext cx="3002280" cy="274320"/>
          </a:xfrm>
        </p:spPr>
        <p:txBody>
          <a:bodyPr vert="horz" rtlCol="0"/>
          <a:lstStyle>
            <a:extLst/>
          </a:lstStyle>
          <a:p>
            <a:fld id="{7D55F116-0D1D-4A80-A69C-A306E7071D95}"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9" name="8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10" name="9 Marcador de pie de página"/>
          <p:cNvSpPr>
            <a:spLocks noGrp="1"/>
          </p:cNvSpPr>
          <p:nvPr>
            <p:ph type="ftr" sz="quarter" idx="12"/>
          </p:nvPr>
        </p:nvSpPr>
        <p:spPr>
          <a:xfrm>
            <a:off x="1600200" y="6509004"/>
            <a:ext cx="3907464" cy="274320"/>
          </a:xfrm>
        </p:spPr>
        <p:txBody>
          <a:bodyPr vert="horz" rtlCol="0"/>
          <a:lstStyle>
            <a:extLst/>
          </a:lstStyle>
          <a:p>
            <a:endParaRPr lang="es-MX">
              <a:solidFill>
                <a:srgbClr val="323232">
                  <a:tint val="60000"/>
                  <a:satMod val="155000"/>
                </a:srgbClr>
              </a:solidFill>
            </a:endParaRPr>
          </a:p>
        </p:txBody>
      </p:sp>
    </p:spTree>
    <p:extLst>
      <p:ext uri="{BB962C8B-B14F-4D97-AF65-F5344CB8AC3E}">
        <p14:creationId xmlns:p14="http://schemas.microsoft.com/office/powerpoint/2010/main" val="8574720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9BB80A0-C97F-4959-AB67-99B5909094A6}"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5" name="4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Tree>
    <p:extLst>
      <p:ext uri="{BB962C8B-B14F-4D97-AF65-F5344CB8AC3E}">
        <p14:creationId xmlns:p14="http://schemas.microsoft.com/office/powerpoint/2010/main" val="17004419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lvl1pPr algn="l">
              <a:defRPr/>
            </a:lvl1pPr>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5437E20-87B6-4A18-A27D-25464FF5242E}"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5" name="4 Marcador de pie de página"/>
          <p:cNvSpPr>
            <a:spLocks noGrp="1"/>
          </p:cNvSpPr>
          <p:nvPr>
            <p:ph type="ftr" sz="quarter" idx="11"/>
          </p:nvPr>
        </p:nvSpPr>
        <p:spPr/>
        <p:txBody>
          <a:bodyPr/>
          <a:lstStyle>
            <a:extLst/>
          </a:lstStyle>
          <a:p>
            <a:endParaRPr lang="es-MX">
              <a:solidFill>
                <a:srgbClr val="323232">
                  <a:tint val="60000"/>
                  <a:satMod val="155000"/>
                </a:srgbClr>
              </a:solidFill>
            </a:endParaRPr>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Tree>
    <p:extLst>
      <p:ext uri="{BB962C8B-B14F-4D97-AF65-F5344CB8AC3E}">
        <p14:creationId xmlns:p14="http://schemas.microsoft.com/office/powerpoint/2010/main" val="29787263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BFD64C82-19DC-4491-90DD-3473257C5F73}" type="datetime1">
              <a:rPr lang="es-MX" smtClean="0">
                <a:solidFill>
                  <a:prstClr val="white"/>
                </a:solidFill>
              </a:rPr>
              <a:t>08/12/2013</a:t>
            </a:fld>
            <a:endParaRPr lang="es-MX">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MX">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4119D5D-C868-4150-8857-B9A7E64B4824}"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548306210"/>
      </p:ext>
    </p:extLst>
  </p:cSld>
  <p:clrMapOvr>
    <a:masterClrMapping/>
  </p:clrMapOvr>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B1DA0D97-2291-43A6-8838-0927B90B2904}"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47353321"/>
      </p:ext>
    </p:extLst>
  </p:cSld>
  <p:clrMapOvr>
    <a:masterClrMapping/>
  </p:clrMapOvr>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4AA5D837-2701-4CD6-A30C-2D95BF23D083}"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4076042609"/>
      </p:ext>
    </p:extLst>
  </p:cSld>
  <p:clrMapOvr>
    <a:masterClrMapping/>
  </p:clrMapOvr>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805B164E-58ED-400B-A007-CEED729D93D7}"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630943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4AF40986-978D-4B0A-8BDA-1D8F534B6E23}" type="datetime1">
              <a:rPr lang="es-MX" smtClean="0"/>
              <a:t>08/12/2013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2184492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AFD0638A-0866-4BAD-AF71-A257F9E0CE25}" type="datetime1">
              <a:rPr lang="es-MX" smtClean="0">
                <a:solidFill>
                  <a:prstClr val="white">
                    <a:tint val="75000"/>
                  </a:prstClr>
                </a:solidFill>
              </a:rPr>
              <a:t>08/12/2013</a:t>
            </a:fld>
            <a:endParaRPr lang="es-MX">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MX">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507341999"/>
      </p:ext>
    </p:extLst>
  </p:cSld>
  <p:clrMapOvr>
    <a:masterClrMapping/>
  </p:clrMapOvr>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5EBA2077-F6CD-4B78-83A5-E93A4EF1F27B}" type="datetime1">
              <a:rPr lang="es-MX" smtClean="0">
                <a:solidFill>
                  <a:prstClr val="white">
                    <a:tint val="75000"/>
                  </a:prstClr>
                </a:solidFill>
              </a:rPr>
              <a:t>08/12/2013</a:t>
            </a:fld>
            <a:endParaRPr lang="es-MX">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s-MX">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133265163"/>
      </p:ext>
    </p:extLst>
  </p:cSld>
  <p:clrMapOvr>
    <a:masterClrMapping/>
  </p:clrMapOvr>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24ED7C36-C605-4B03-A8F8-3A838DADA14B}" type="datetime1">
              <a:rPr lang="es-MX" smtClean="0">
                <a:solidFill>
                  <a:prstClr val="white">
                    <a:tint val="75000"/>
                  </a:prstClr>
                </a:solidFill>
              </a:rPr>
              <a:t>08/12/2013</a:t>
            </a:fld>
            <a:endParaRPr lang="es-MX">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MX">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9673828"/>
      </p:ext>
    </p:extLst>
  </p:cSld>
  <p:clrMapOvr>
    <a:masterClrMapping/>
  </p:clrMapOvr>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353AD9DB-7A97-408F-9EBA-7EDAA19BCA7B}"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177882188"/>
      </p:ext>
    </p:extLst>
  </p:cSld>
  <p:clrMapOvr>
    <a:masterClrMapping/>
  </p:clrMapOvr>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305EFFCC-208E-4E9C-A7BF-5163751FFDF3}" type="datetime1">
              <a:rPr lang="es-MX" smtClean="0">
                <a:solidFill>
                  <a:prstClr val="white">
                    <a:tint val="75000"/>
                  </a:prstClr>
                </a:solidFill>
              </a:rPr>
              <a:t>08/12/2013</a:t>
            </a:fld>
            <a:endParaRPr lang="es-MX">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MX">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3043522082"/>
      </p:ext>
    </p:extLst>
  </p:cSld>
  <p:clrMapOvr>
    <a:masterClrMapping/>
  </p:clrMapOv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ACE9F1A0-B9B3-4EEF-9E19-ACF7BA2A2CE7}"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185219729"/>
      </p:ext>
    </p:extLst>
  </p:cSld>
  <p:clrMapOvr>
    <a:masterClrMapping/>
  </p:clrMapOv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1A268151-961F-425B-A87C-FB57AA9D1A10}"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MX">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328814620"/>
      </p:ext>
    </p:extLst>
  </p:cSld>
  <p:clrMapOvr>
    <a:masterClrMapping/>
  </p:clrMapOv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5F91DCB8-9657-4FC0-8049-D58405EFE1BC}" type="datetime1">
              <a:rPr lang="es-MX" smtClean="0">
                <a:solidFill>
                  <a:srgbClr val="575F6D"/>
                </a:solidFill>
              </a:rPr>
              <a:t>08/12/2013</a:t>
            </a:fld>
            <a:endParaRPr lang="es-MX">
              <a:solidFill>
                <a:srgbClr val="575F6D"/>
              </a:solidFill>
            </a:endParaRPr>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MX">
              <a:solidFill>
                <a:srgbClr val="575F6D"/>
              </a:solidFill>
            </a:endParaRPr>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84090605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79EB785D-F850-481A-80B8-E190994B3126}" type="datetime1">
              <a:rPr lang="es-MX" smtClean="0">
                <a:solidFill>
                  <a:srgbClr val="575F6D"/>
                </a:solidFill>
              </a:rPr>
              <a:t>08/12/2013</a:t>
            </a:fld>
            <a:endParaRPr lang="es-MX">
              <a:solidFill>
                <a:srgbClr val="575F6D"/>
              </a:solidFill>
            </a:endParaRPr>
          </a:p>
        </p:txBody>
      </p:sp>
      <p:sp>
        <p:nvSpPr>
          <p:cNvPr id="9" name="8 Marcador de número de diapositiva"/>
          <p:cNvSpPr>
            <a:spLocks noGrp="1"/>
          </p:cNvSpPr>
          <p:nvPr>
            <p:ph type="sldNum" sz="quarter" idx="15"/>
          </p:nvPr>
        </p:nvSpPr>
        <p:spPr/>
        <p:txBody>
          <a:bodyPr rtlCol="0"/>
          <a:lstStyle/>
          <a:p>
            <a:fld id="{A4119D5D-C868-4150-8857-B9A7E64B4824}" type="slidenum">
              <a:rPr lang="es-MX" smtClean="0"/>
              <a:pPr/>
              <a:t>‹Nº›</a:t>
            </a:fld>
            <a:endParaRPr lang="es-MX"/>
          </a:p>
        </p:txBody>
      </p:sp>
      <p:sp>
        <p:nvSpPr>
          <p:cNvPr id="10" name="9 Marcador de pie de página"/>
          <p:cNvSpPr>
            <a:spLocks noGrp="1"/>
          </p:cNvSpPr>
          <p:nvPr>
            <p:ph type="ftr" sz="quarter" idx="16"/>
          </p:nvPr>
        </p:nvSpPr>
        <p:spPr/>
        <p:txBody>
          <a:bodyPr rtlCol="0"/>
          <a:lstStyle/>
          <a:p>
            <a:endParaRPr lang="es-MX">
              <a:solidFill>
                <a:srgbClr val="575F6D"/>
              </a:solidFill>
            </a:endParaRPr>
          </a:p>
        </p:txBody>
      </p:sp>
    </p:spTree>
    <p:extLst>
      <p:ext uri="{BB962C8B-B14F-4D97-AF65-F5344CB8AC3E}">
        <p14:creationId xmlns:p14="http://schemas.microsoft.com/office/powerpoint/2010/main" val="18520197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2EB6CAC0-014F-4ECA-A275-5293D9C44FA8}" type="datetime1">
              <a:rPr lang="es-MX" smtClean="0">
                <a:solidFill>
                  <a:srgbClr val="FFF39D"/>
                </a:solidFill>
              </a:rPr>
              <a:t>08/12/2013</a:t>
            </a:fld>
            <a:endParaRPr lang="es-MX">
              <a:solidFill>
                <a:srgbClr val="FFF39D"/>
              </a:solidFill>
            </a:endParaRPr>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MX">
              <a:solidFill>
                <a:srgbClr val="FFF39D"/>
              </a:solidFill>
            </a:endParaRPr>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38619002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D105D92-6BF0-48DC-97F9-B0D4AF8CBBD8}" type="datetime1">
              <a:rPr lang="es-MX" smtClean="0"/>
              <a:t>08/12/2013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39564638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4407F431-6AD8-4E7E-A6EB-E922C016EBE9}" type="datetime1">
              <a:rPr lang="es-MX" smtClean="0">
                <a:solidFill>
                  <a:srgbClr val="575F6D"/>
                </a:solidFill>
              </a:rPr>
              <a:t>08/12/2013</a:t>
            </a:fld>
            <a:endParaRPr lang="es-MX">
              <a:solidFill>
                <a:srgbClr val="575F6D"/>
              </a:solidFill>
            </a:endParaRPr>
          </a:p>
        </p:txBody>
      </p:sp>
      <p:sp>
        <p:nvSpPr>
          <p:cNvPr id="6" name="5 Marcador de pie de página"/>
          <p:cNvSpPr>
            <a:spLocks noGrp="1"/>
          </p:cNvSpPr>
          <p:nvPr>
            <p:ph type="ftr" sz="quarter" idx="11"/>
          </p:nvPr>
        </p:nvSpPr>
        <p:spPr/>
        <p:txBody>
          <a:bodyPr/>
          <a:lstStyle/>
          <a:p>
            <a:endParaRPr lang="es-MX">
              <a:solidFill>
                <a:srgbClr val="575F6D"/>
              </a:solidFill>
            </a:endParaRPr>
          </a:p>
        </p:txBody>
      </p:sp>
      <p:sp>
        <p:nvSpPr>
          <p:cNvPr id="7" name="6 Marcador de número de diapositiva"/>
          <p:cNvSpPr>
            <a:spLocks noGrp="1"/>
          </p:cNvSpPr>
          <p:nvPr>
            <p:ph type="sldNum" sz="quarter" idx="12"/>
          </p:nvPr>
        </p:nvSpPr>
        <p:spPr/>
        <p:txBody>
          <a:bodyPr/>
          <a:lstStyle/>
          <a:p>
            <a:fld id="{A4119D5D-C868-4150-8857-B9A7E64B4824}" type="slidenum">
              <a:rPr lang="es-MX" smtClean="0"/>
              <a:pPr/>
              <a:t>‹Nº›</a:t>
            </a:fld>
            <a:endParaRPr lang="es-MX"/>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1989363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914BF31A-2774-4B60-A622-908B0CA7AF2A}" type="datetime1">
              <a:rPr lang="es-MX" smtClean="0">
                <a:solidFill>
                  <a:srgbClr val="575F6D"/>
                </a:solidFill>
              </a:rPr>
              <a:t>08/12/2013</a:t>
            </a:fld>
            <a:endParaRPr lang="es-MX">
              <a:solidFill>
                <a:srgbClr val="575F6D"/>
              </a:solidFill>
            </a:endParaRPr>
          </a:p>
        </p:txBody>
      </p:sp>
      <p:sp>
        <p:nvSpPr>
          <p:cNvPr id="8" name="7 Marcador de pie de página"/>
          <p:cNvSpPr>
            <a:spLocks noGrp="1"/>
          </p:cNvSpPr>
          <p:nvPr>
            <p:ph type="ftr" sz="quarter" idx="11"/>
          </p:nvPr>
        </p:nvSpPr>
        <p:spPr/>
        <p:txBody>
          <a:bodyPr/>
          <a:lstStyle/>
          <a:p>
            <a:endParaRPr lang="es-MX">
              <a:solidFill>
                <a:srgbClr val="575F6D"/>
              </a:solidFill>
            </a:endParaRPr>
          </a:p>
        </p:txBody>
      </p:sp>
      <p:sp>
        <p:nvSpPr>
          <p:cNvPr id="9" name="8 Marcador de número de diapositiva"/>
          <p:cNvSpPr>
            <a:spLocks noGrp="1"/>
          </p:cNvSpPr>
          <p:nvPr>
            <p:ph type="sldNum" sz="quarter" idx="12"/>
          </p:nvPr>
        </p:nvSpPr>
        <p:spPr/>
        <p:txBody>
          <a:bodyPr/>
          <a:lstStyle/>
          <a:p>
            <a:fld id="{A4119D5D-C868-4150-8857-B9A7E64B4824}" type="slidenum">
              <a:rPr lang="es-MX" smtClean="0"/>
              <a:pPr/>
              <a:t>‹Nº›</a:t>
            </a:fld>
            <a:endParaRPr lang="es-MX"/>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40683246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D9494734-9922-4E7F-BF12-66CDBFBE30B5}" type="datetime1">
              <a:rPr lang="es-MX" smtClean="0">
                <a:solidFill>
                  <a:srgbClr val="575F6D"/>
                </a:solidFill>
              </a:rPr>
              <a:t>08/12/2013</a:t>
            </a:fld>
            <a:endParaRPr lang="es-MX">
              <a:solidFill>
                <a:srgbClr val="575F6D"/>
              </a:solidFill>
            </a:endParaRPr>
          </a:p>
        </p:txBody>
      </p:sp>
      <p:sp>
        <p:nvSpPr>
          <p:cNvPr id="7" name="6 Marcador de número de diapositiva"/>
          <p:cNvSpPr>
            <a:spLocks noGrp="1"/>
          </p:cNvSpPr>
          <p:nvPr>
            <p:ph type="sldNum" sz="quarter" idx="11"/>
          </p:nvPr>
        </p:nvSpPr>
        <p:spPr/>
        <p:txBody>
          <a:bodyPr rtlCol="0"/>
          <a:lstStyle/>
          <a:p>
            <a:fld id="{A4119D5D-C868-4150-8857-B9A7E64B4824}" type="slidenum">
              <a:rPr lang="es-MX" smtClean="0"/>
              <a:pPr/>
              <a:t>‹Nº›</a:t>
            </a:fld>
            <a:endParaRPr lang="es-MX"/>
          </a:p>
        </p:txBody>
      </p:sp>
      <p:sp>
        <p:nvSpPr>
          <p:cNvPr id="8" name="7 Marcador de pie de página"/>
          <p:cNvSpPr>
            <a:spLocks noGrp="1"/>
          </p:cNvSpPr>
          <p:nvPr>
            <p:ph type="ftr" sz="quarter" idx="12"/>
          </p:nvPr>
        </p:nvSpPr>
        <p:spPr/>
        <p:txBody>
          <a:bodyPr rtlCol="0"/>
          <a:lstStyle/>
          <a:p>
            <a:endParaRPr lang="es-MX">
              <a:solidFill>
                <a:srgbClr val="575F6D"/>
              </a:solidFill>
            </a:endParaRPr>
          </a:p>
        </p:txBody>
      </p:sp>
    </p:spTree>
    <p:extLst>
      <p:ext uri="{BB962C8B-B14F-4D97-AF65-F5344CB8AC3E}">
        <p14:creationId xmlns:p14="http://schemas.microsoft.com/office/powerpoint/2010/main" val="30181501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852AB65-C759-44D1-8B6F-CBF1D168D500}" type="datetime1">
              <a:rPr lang="es-MX" smtClean="0">
                <a:solidFill>
                  <a:srgbClr val="575F6D"/>
                </a:solidFill>
              </a:rPr>
              <a:t>08/12/2013</a:t>
            </a:fld>
            <a:endParaRPr lang="es-MX">
              <a:solidFill>
                <a:srgbClr val="575F6D"/>
              </a:solidFill>
            </a:endParaRPr>
          </a:p>
        </p:txBody>
      </p:sp>
      <p:sp>
        <p:nvSpPr>
          <p:cNvPr id="3" name="2 Marcador de pie de página"/>
          <p:cNvSpPr>
            <a:spLocks noGrp="1"/>
          </p:cNvSpPr>
          <p:nvPr>
            <p:ph type="ftr" sz="quarter" idx="11"/>
          </p:nvPr>
        </p:nvSpPr>
        <p:spPr/>
        <p:txBody>
          <a:bodyPr/>
          <a:lstStyle/>
          <a:p>
            <a:endParaRPr lang="es-MX">
              <a:solidFill>
                <a:srgbClr val="575F6D"/>
              </a:solidFill>
            </a:endParaRPr>
          </a:p>
        </p:txBody>
      </p:sp>
      <p:sp>
        <p:nvSpPr>
          <p:cNvPr id="4" name="3 Marcador de número de diapositiva"/>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19879866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D21023BF-B1AB-48A9-8016-FD9107402968}" type="datetime1">
              <a:rPr lang="es-MX" smtClean="0">
                <a:solidFill>
                  <a:srgbClr val="575F6D"/>
                </a:solidFill>
              </a:rPr>
              <a:t>08/12/2013</a:t>
            </a:fld>
            <a:endParaRPr lang="es-MX">
              <a:solidFill>
                <a:srgbClr val="575F6D"/>
              </a:solidFill>
            </a:endParaRPr>
          </a:p>
        </p:txBody>
      </p:sp>
      <p:sp>
        <p:nvSpPr>
          <p:cNvPr id="22" name="21 Marcador de número de diapositiva"/>
          <p:cNvSpPr>
            <a:spLocks noGrp="1"/>
          </p:cNvSpPr>
          <p:nvPr>
            <p:ph type="sldNum" sz="quarter" idx="15"/>
          </p:nvPr>
        </p:nvSpPr>
        <p:spPr/>
        <p:txBody>
          <a:bodyPr rtlCol="0"/>
          <a:lstStyle/>
          <a:p>
            <a:fld id="{A4119D5D-C868-4150-8857-B9A7E64B4824}" type="slidenum">
              <a:rPr lang="es-MX" smtClean="0"/>
              <a:pPr/>
              <a:t>‹Nº›</a:t>
            </a:fld>
            <a:endParaRPr lang="es-MX"/>
          </a:p>
        </p:txBody>
      </p:sp>
      <p:sp>
        <p:nvSpPr>
          <p:cNvPr id="23" name="22 Marcador de pie de página"/>
          <p:cNvSpPr>
            <a:spLocks noGrp="1"/>
          </p:cNvSpPr>
          <p:nvPr>
            <p:ph type="ftr" sz="quarter" idx="16"/>
          </p:nvPr>
        </p:nvSpPr>
        <p:spPr/>
        <p:txBody>
          <a:bodyPr rtlCol="0"/>
          <a:lstStyle/>
          <a:p>
            <a:endParaRPr lang="es-MX">
              <a:solidFill>
                <a:srgbClr val="575F6D"/>
              </a:solidFill>
            </a:endParaRPr>
          </a:p>
        </p:txBody>
      </p:sp>
    </p:spTree>
    <p:extLst>
      <p:ext uri="{BB962C8B-B14F-4D97-AF65-F5344CB8AC3E}">
        <p14:creationId xmlns:p14="http://schemas.microsoft.com/office/powerpoint/2010/main" val="4141345160"/>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16 Marcador de fecha"/>
          <p:cNvSpPr>
            <a:spLocks noGrp="1"/>
          </p:cNvSpPr>
          <p:nvPr>
            <p:ph type="dt" sz="half" idx="10"/>
          </p:nvPr>
        </p:nvSpPr>
        <p:spPr/>
        <p:txBody>
          <a:bodyPr rtlCol="0"/>
          <a:lstStyle/>
          <a:p>
            <a:fld id="{7D453CB1-E047-45C9-8515-C5FD674DB76F}" type="datetime1">
              <a:rPr lang="es-MX" smtClean="0">
                <a:solidFill>
                  <a:srgbClr val="575F6D"/>
                </a:solidFill>
              </a:rPr>
              <a:t>08/12/2013</a:t>
            </a:fld>
            <a:endParaRPr lang="es-MX">
              <a:solidFill>
                <a:srgbClr val="575F6D"/>
              </a:solidFill>
            </a:endParaRPr>
          </a:p>
        </p:txBody>
      </p:sp>
      <p:sp>
        <p:nvSpPr>
          <p:cNvPr id="18" name="17 Marcador de número de diapositiva"/>
          <p:cNvSpPr>
            <a:spLocks noGrp="1"/>
          </p:cNvSpPr>
          <p:nvPr>
            <p:ph type="sldNum" sz="quarter" idx="11"/>
          </p:nvPr>
        </p:nvSpPr>
        <p:spPr/>
        <p:txBody>
          <a:bodyPr rtlCol="0"/>
          <a:lstStyle/>
          <a:p>
            <a:fld id="{A4119D5D-C868-4150-8857-B9A7E64B4824}" type="slidenum">
              <a:rPr lang="es-MX" smtClean="0"/>
              <a:pPr/>
              <a:t>‹Nº›</a:t>
            </a:fld>
            <a:endParaRPr lang="es-MX"/>
          </a:p>
        </p:txBody>
      </p:sp>
      <p:sp>
        <p:nvSpPr>
          <p:cNvPr id="21" name="20 Marcador de pie de página"/>
          <p:cNvSpPr>
            <a:spLocks noGrp="1"/>
          </p:cNvSpPr>
          <p:nvPr>
            <p:ph type="ftr" sz="quarter" idx="12"/>
          </p:nvPr>
        </p:nvSpPr>
        <p:spPr/>
        <p:txBody>
          <a:bodyPr rtlCol="0"/>
          <a:lstStyle/>
          <a:p>
            <a:endParaRPr lang="es-MX">
              <a:solidFill>
                <a:srgbClr val="575F6D"/>
              </a:solidFill>
            </a:endParaRPr>
          </a:p>
        </p:txBody>
      </p:sp>
    </p:spTree>
    <p:extLst>
      <p:ext uri="{BB962C8B-B14F-4D97-AF65-F5344CB8AC3E}">
        <p14:creationId xmlns:p14="http://schemas.microsoft.com/office/powerpoint/2010/main" val="30307118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6EB9AEF-641F-47AA-8D1D-B78D3A21FE53}" type="datetime1">
              <a:rPr lang="es-MX" smtClean="0">
                <a:solidFill>
                  <a:srgbClr val="575F6D"/>
                </a:solidFill>
              </a:rPr>
              <a:t>08/12/2013</a:t>
            </a:fld>
            <a:endParaRPr lang="es-MX">
              <a:solidFill>
                <a:srgbClr val="575F6D"/>
              </a:solidFill>
            </a:endParaRPr>
          </a:p>
        </p:txBody>
      </p:sp>
      <p:sp>
        <p:nvSpPr>
          <p:cNvPr id="5" name="4 Marcador de pie de página"/>
          <p:cNvSpPr>
            <a:spLocks noGrp="1"/>
          </p:cNvSpPr>
          <p:nvPr>
            <p:ph type="ftr" sz="quarter" idx="11"/>
          </p:nvPr>
        </p:nvSpPr>
        <p:spPr/>
        <p:txBody>
          <a:bodyPr/>
          <a:lstStyle/>
          <a:p>
            <a:endParaRPr lang="es-MX">
              <a:solidFill>
                <a:srgbClr val="575F6D"/>
              </a:solidFill>
            </a:endParaRPr>
          </a:p>
        </p:txBody>
      </p:sp>
      <p:sp>
        <p:nvSpPr>
          <p:cNvPr id="6" name="5 Marcador de número de diapositiva"/>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8700150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00635B-CB61-464D-AB3D-9307DC01042D}" type="datetime1">
              <a:rPr lang="es-MX" smtClean="0">
                <a:solidFill>
                  <a:srgbClr val="575F6D"/>
                </a:solidFill>
              </a:rPr>
              <a:t>08/12/2013</a:t>
            </a:fld>
            <a:endParaRPr lang="es-MX">
              <a:solidFill>
                <a:srgbClr val="575F6D"/>
              </a:solidFill>
            </a:endParaRPr>
          </a:p>
        </p:txBody>
      </p:sp>
      <p:sp>
        <p:nvSpPr>
          <p:cNvPr id="5" name="4 Marcador de pie de página"/>
          <p:cNvSpPr>
            <a:spLocks noGrp="1"/>
          </p:cNvSpPr>
          <p:nvPr>
            <p:ph type="ftr" sz="quarter" idx="11"/>
          </p:nvPr>
        </p:nvSpPr>
        <p:spPr/>
        <p:txBody>
          <a:bodyPr/>
          <a:lstStyle/>
          <a:p>
            <a:endParaRPr lang="es-MX">
              <a:solidFill>
                <a:srgbClr val="575F6D"/>
              </a:solidFill>
            </a:endParaRPr>
          </a:p>
        </p:txBody>
      </p:sp>
      <p:sp>
        <p:nvSpPr>
          <p:cNvPr id="6" name="5 Marcador de número de diapositiva"/>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679747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FB688B0-02C3-4E01-A914-ADC8D9EAFF1E}"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normAutofit/>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7764800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685800" y="1600201"/>
            <a:ext cx="7772400" cy="3733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D7BD0942-2C3B-4BE5-B2D3-940CC9757057}"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281837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122CE22-841F-4620-A36F-A9C80139E6BA}"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40946247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2770EFC3-F711-4F4F-A194-86CBBA79A30D}"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155989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2493EFE7-8655-44CB-83C6-1A83D7EDA683}"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
        <p:nvSpPr>
          <p:cNvPr id="13" name="Content Placeholder 12"/>
          <p:cNvSpPr>
            <a:spLocks noGrp="1"/>
          </p:cNvSpPr>
          <p:nvPr>
            <p:ph sz="quarter" idx="13"/>
          </p:nvPr>
        </p:nvSpPr>
        <p:spPr>
          <a:xfrm>
            <a:off x="685800" y="1536192"/>
            <a:ext cx="3657600"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35389083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ate Placeholder 6"/>
          <p:cNvSpPr>
            <a:spLocks noGrp="1"/>
          </p:cNvSpPr>
          <p:nvPr>
            <p:ph type="dt" sz="half" idx="10"/>
          </p:nvPr>
        </p:nvSpPr>
        <p:spPr/>
        <p:txBody>
          <a:bodyPr/>
          <a:lstStyle/>
          <a:p>
            <a:fld id="{9B1A9B8C-6621-430E-B3BA-15D7CD032185}" type="datetime1">
              <a:rPr lang="es-MX" smtClean="0"/>
              <a:t>08/12/2013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4119D5D-C868-4150-8857-B9A7E64B4824}" type="slidenum">
              <a:rPr lang="es-MX" smtClean="0"/>
              <a:pPr/>
              <a:t>‹Nº›</a:t>
            </a:fld>
            <a:endParaRPr lang="es-MX"/>
          </a:p>
        </p:txBody>
      </p:sp>
      <p:sp>
        <p:nvSpPr>
          <p:cNvPr id="15" name="Content Placeholder 14"/>
          <p:cNvSpPr>
            <a:spLocks noGrp="1"/>
          </p:cNvSpPr>
          <p:nvPr>
            <p:ph sz="quarter" idx="13"/>
          </p:nvPr>
        </p:nvSpPr>
        <p:spPr>
          <a:xfrm>
            <a:off x="685800" y="2209800"/>
            <a:ext cx="3657600" cy="3200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2246855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e Placeholder 2"/>
          <p:cNvSpPr>
            <a:spLocks noGrp="1"/>
          </p:cNvSpPr>
          <p:nvPr>
            <p:ph type="dt" sz="half" idx="10"/>
          </p:nvPr>
        </p:nvSpPr>
        <p:spPr/>
        <p:txBody>
          <a:bodyPr/>
          <a:lstStyle/>
          <a:p>
            <a:fld id="{6D5C581F-6394-4F3C-A9A7-8852E4D6796F}" type="datetime1">
              <a:rPr lang="es-MX" smtClean="0"/>
              <a:t>08/12/2013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6526973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5D0D74CA-A0B5-40DA-B804-D2F5B54DE1BA}" type="datetime1">
              <a:rPr lang="es-MX" smtClean="0"/>
              <a:t>08/12/2013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37709319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s-ES" smtClean="0"/>
              <a:t>Haga clic para modificar el estilo de título del patrón</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42FA3100-5516-4947-9C70-50EC663ED8EA}"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
        <p:nvSpPr>
          <p:cNvPr id="13" name="Content Placeholder 12"/>
          <p:cNvSpPr>
            <a:spLocks noGrp="1"/>
          </p:cNvSpPr>
          <p:nvPr>
            <p:ph sz="quarter" idx="13"/>
          </p:nvPr>
        </p:nvSpPr>
        <p:spPr>
          <a:xfrm>
            <a:off x="4572000" y="609600"/>
            <a:ext cx="3886200" cy="4191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s-ES" smtClean="0"/>
              <a:t>Haga clic para modificar el estilo de texto del patrón</a:t>
            </a:r>
          </a:p>
        </p:txBody>
      </p:sp>
    </p:spTree>
    <p:extLst>
      <p:ext uri="{BB962C8B-B14F-4D97-AF65-F5344CB8AC3E}">
        <p14:creationId xmlns:p14="http://schemas.microsoft.com/office/powerpoint/2010/main" val="35409249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2225FB67-59CD-4D93-B985-B10011DBE7E7}"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s-ES" smtClean="0"/>
              <a:t>Haga clic para modificar el estilo de título del patrón</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s-ES" smtClean="0"/>
              <a:t>Haga clic para modificar el estilo de texto del patrón</a:t>
            </a:r>
          </a:p>
        </p:txBody>
      </p:sp>
    </p:spTree>
    <p:extLst>
      <p:ext uri="{BB962C8B-B14F-4D97-AF65-F5344CB8AC3E}">
        <p14:creationId xmlns:p14="http://schemas.microsoft.com/office/powerpoint/2010/main" val="4097750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3A56E94-19C7-4903-B76E-E40B7ED83EC1}"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912914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6FD2BB0-E3A0-4189-8731-0564CBFDCF04}"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extLst>
      <p:ext uri="{BB962C8B-B14F-4D97-AF65-F5344CB8AC3E}">
        <p14:creationId xmlns:p14="http://schemas.microsoft.com/office/powerpoint/2010/main" val="22957703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s-ES" smtClean="0"/>
              <a:t>Haga clic para modificar el estilo de título del patrón</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white"/>
        <p:txBody>
          <a:bodyPr/>
          <a:lstStyle/>
          <a:p>
            <a:fld id="{AFB688B0-02C3-4E01-A914-ADC8D9EAFF1E}" type="datetime1">
              <a:rPr lang="es-MX" smtClean="0"/>
              <a:t>08/12/2013</a:t>
            </a:fld>
            <a:endParaRPr lang="es-MX"/>
          </a:p>
        </p:txBody>
      </p:sp>
      <p:sp>
        <p:nvSpPr>
          <p:cNvPr id="5" name="Footer Placeholder 4"/>
          <p:cNvSpPr>
            <a:spLocks noGrp="1"/>
          </p:cNvSpPr>
          <p:nvPr>
            <p:ph type="ftr" sz="quarter" idx="11"/>
          </p:nvPr>
        </p:nvSpPr>
        <p:spPr bwMode="white"/>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4" name="13 Marcador de fecha"/>
          <p:cNvSpPr>
            <a:spLocks noGrp="1"/>
          </p:cNvSpPr>
          <p:nvPr>
            <p:ph type="dt" sz="half" idx="14"/>
          </p:nvPr>
        </p:nvSpPr>
        <p:spPr/>
        <p:txBody>
          <a:bodyPr/>
          <a:lstStyle/>
          <a:p>
            <a:fld id="{1126B02F-039B-4A3D-9EBF-55796C50566E}" type="datetime1">
              <a:rPr lang="es-MX" smtClean="0"/>
              <a:t>08/12/2013</a:t>
            </a:fld>
            <a:endParaRPr lang="es-MX"/>
          </a:p>
        </p:txBody>
      </p:sp>
      <p:sp>
        <p:nvSpPr>
          <p:cNvPr id="15" name="14 Marcador de número de diapositiva"/>
          <p:cNvSpPr>
            <a:spLocks noGrp="1"/>
          </p:cNvSpPr>
          <p:nvPr>
            <p:ph type="sldNum" sz="quarter" idx="15"/>
          </p:nvPr>
        </p:nvSpPr>
        <p:spPr/>
        <p:txBody>
          <a:bodyPr/>
          <a:lstStyle>
            <a:lvl1pPr algn="ctr">
              <a:defRPr/>
            </a:lvl1pPr>
          </a:lstStyle>
          <a:p>
            <a:fld id="{A4119D5D-C868-4150-8857-B9A7E64B4824}" type="slidenum">
              <a:rPr lang="es-MX" smtClean="0"/>
              <a:t>‹Nº›</a:t>
            </a:fld>
            <a:endParaRPr lang="es-MX"/>
          </a:p>
        </p:txBody>
      </p:sp>
      <p:sp>
        <p:nvSpPr>
          <p:cNvPr id="16" name="15 Marcador de pie de página"/>
          <p:cNvSpPr>
            <a:spLocks noGrp="1"/>
          </p:cNvSpPr>
          <p:nvPr>
            <p:ph type="ftr" sz="quarter" idx="16"/>
          </p:nvPr>
        </p:nvSpPr>
        <p:spPr/>
        <p:txBody>
          <a:bodyPr/>
          <a:lstStyle/>
          <a:p>
            <a:endParaRPr lang="es-MX"/>
          </a:p>
        </p:txBody>
      </p:sp>
      <p:sp>
        <p:nvSpPr>
          <p:cNvPr id="17" name="16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6A6CCC6-4A8B-453E-9BDE-F50F39397603}"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23637136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7BD0942-2C3B-4BE5-B2D3-940CC9757057}"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70EFC3-F711-4F4F-A194-86CBBA79A30D}"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493EFE7-8655-44CB-83C6-1A83D7EDA683}"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
        <p:nvSpPr>
          <p:cNvPr id="12" name="Content Placeholder 11"/>
          <p:cNvSpPr>
            <a:spLocks noGrp="1"/>
          </p:cNvSpPr>
          <p:nvPr>
            <p:ph sz="quarter" idx="14"/>
          </p:nvPr>
        </p:nvSpPr>
        <p:spPr>
          <a:xfrm>
            <a:off x="46482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9B1A9B8C-6621-430E-B3BA-15D7CD032185}" type="datetime1">
              <a:rPr lang="es-MX" smtClean="0"/>
              <a:t>08/12/2013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6D5C581F-6394-4F3C-A9A7-8852E4D6796F}" type="datetime1">
              <a:rPr lang="es-MX" smtClean="0"/>
              <a:t>08/12/2013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4119D5D-C868-4150-8857-B9A7E64B4824}" type="slidenum">
              <a:rPr lang="es-MX" smtClean="0"/>
              <a:pPr/>
              <a:t>‹Nº›</a:t>
            </a:fld>
            <a:endParaRPr lang="es-MX"/>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D0D74CA-A0B5-40DA-B804-D2F5B54DE1BA}"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FA3100-5516-4947-9C70-50EC663ED8EA}"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
        <p:nvSpPr>
          <p:cNvPr id="9" name="Content Placeholder 8"/>
          <p:cNvSpPr>
            <a:spLocks noGrp="1"/>
          </p:cNvSpPr>
          <p:nvPr>
            <p:ph sz="quarter" idx="13"/>
          </p:nvPr>
        </p:nvSpPr>
        <p:spPr>
          <a:xfrm>
            <a:off x="1371600" y="1676400"/>
            <a:ext cx="3276600" cy="3505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225FB67-59CD-4D93-B985-B10011DBE7E7}"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3A56E94-19C7-4903-B76E-E40B7ED83EC1}"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FD2BB0-E3A0-4189-8731-0564CBFDCF04}"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pPr/>
              <a:t>‹Nº›</a:t>
            </a:fld>
            <a:endParaRPr lang="es-MX"/>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0179A30-29E3-41A6-81F9-494E179D694E}"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295737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CEB7B0A-D2D7-41F1-8472-720F31055039}"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extLst>
      <p:ext uri="{BB962C8B-B14F-4D97-AF65-F5344CB8AC3E}">
        <p14:creationId xmlns:p14="http://schemas.microsoft.com/office/powerpoint/2010/main" val="2263083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9F9B1842-56A3-48C5-9F41-83EBC1570516}" type="datetime1">
              <a:rPr lang="es-MX" smtClean="0"/>
              <a:t>08/12/2013</a:t>
            </a:fld>
            <a:endParaRPr lang="es-MX"/>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s-MX"/>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4BC6D363-A790-4F50-A530-B2F15D9A9422}" type="datetime1">
              <a:rPr lang="es-MX" smtClean="0"/>
              <a:t>08/12/2013</a:t>
            </a:fld>
            <a:endParaRPr lang="es-MX"/>
          </a:p>
        </p:txBody>
      </p:sp>
      <p:sp>
        <p:nvSpPr>
          <p:cNvPr id="5" name="Footer Placeholder 4"/>
          <p:cNvSpPr>
            <a:spLocks noGrp="1"/>
          </p:cNvSpPr>
          <p:nvPr>
            <p:ph type="ftr" sz="quarter" idx="11"/>
          </p:nvPr>
        </p:nvSpPr>
        <p:spPr>
          <a:xfrm rot="900000">
            <a:off x="3103620" y="6177546"/>
            <a:ext cx="2392237" cy="365125"/>
          </a:xfrm>
        </p:spPr>
        <p:txBody>
          <a:bodyPr/>
          <a:lstStyle/>
          <a:p>
            <a:endParaRPr lang="es-MX"/>
          </a:p>
        </p:txBody>
      </p:sp>
      <p:sp>
        <p:nvSpPr>
          <p:cNvPr id="6" name="Slide Number Placeholder 5"/>
          <p:cNvSpPr>
            <a:spLocks noGrp="1"/>
          </p:cNvSpPr>
          <p:nvPr>
            <p:ph type="sldNum" sz="quarter" idx="12"/>
          </p:nvPr>
        </p:nvSpPr>
        <p:spPr>
          <a:xfrm rot="900000">
            <a:off x="1265370" y="300797"/>
            <a:ext cx="2287319" cy="365125"/>
          </a:xfrm>
        </p:spPr>
        <p:txBody>
          <a:body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86C1019B-4C90-4E79-9BE6-C28E5A02AA33}" type="datetime1">
              <a:rPr lang="es-MX" smtClean="0"/>
              <a:t>08/12/2013</a:t>
            </a:fld>
            <a:endParaRPr lang="es-MX"/>
          </a:p>
        </p:txBody>
      </p:sp>
      <p:sp>
        <p:nvSpPr>
          <p:cNvPr id="5" name="Footer Placeholder 4"/>
          <p:cNvSpPr>
            <a:spLocks noGrp="1"/>
          </p:cNvSpPr>
          <p:nvPr>
            <p:ph type="ftr" sz="quarter" idx="11"/>
          </p:nvPr>
        </p:nvSpPr>
        <p:spPr>
          <a:xfrm rot="900000">
            <a:off x="7056965" y="3170795"/>
            <a:ext cx="1926305" cy="365125"/>
          </a:xfrm>
        </p:spPr>
        <p:txBody>
          <a:bodyPr/>
          <a:lstStyle/>
          <a:p>
            <a:endParaRPr lang="es-MX"/>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4B62994B-F8F0-43DC-A9C1-377853884912}" type="datetime1">
              <a:rPr lang="es-MX" smtClean="0"/>
              <a:t>08/12/2013</a:t>
            </a:fld>
            <a:endParaRPr lang="es-MX"/>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s-MX"/>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ED2F0FA0-86CA-487D-96E5-D504ABFC7736}" type="datetime1">
              <a:rPr lang="es-MX" smtClean="0"/>
              <a:t>08/12/2013</a:t>
            </a:fld>
            <a:endParaRPr lang="es-MX"/>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s-MX"/>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A6DBB25A-DF98-40EC-B8AF-2E8F713723D3}" type="datetime1">
              <a:rPr lang="es-MX" smtClean="0"/>
              <a:t>08/12/2013</a:t>
            </a:fld>
            <a:endParaRPr lang="es-MX"/>
          </a:p>
        </p:txBody>
      </p:sp>
      <p:sp>
        <p:nvSpPr>
          <p:cNvPr id="4" name="Footer Placeholder 3"/>
          <p:cNvSpPr>
            <a:spLocks noGrp="1"/>
          </p:cNvSpPr>
          <p:nvPr>
            <p:ph type="ftr" sz="quarter" idx="11"/>
          </p:nvPr>
        </p:nvSpPr>
        <p:spPr>
          <a:xfrm rot="900000">
            <a:off x="2493721" y="6101033"/>
            <a:ext cx="3052113" cy="365125"/>
          </a:xfrm>
        </p:spPr>
        <p:txBody>
          <a:bodyPr/>
          <a:lstStyle/>
          <a:p>
            <a:endParaRPr lang="es-MX"/>
          </a:p>
        </p:txBody>
      </p:sp>
      <p:sp>
        <p:nvSpPr>
          <p:cNvPr id="5" name="Slide Number Placeholder 4"/>
          <p:cNvSpPr>
            <a:spLocks noGrp="1"/>
          </p:cNvSpPr>
          <p:nvPr>
            <p:ph type="sldNum" sz="quarter" idx="12"/>
          </p:nvPr>
        </p:nvSpPr>
        <p:spPr>
          <a:xfrm rot="900000">
            <a:off x="1261872" y="301752"/>
            <a:ext cx="2286000" cy="365125"/>
          </a:xfrm>
        </p:spPr>
        <p:txBody>
          <a:body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6F50455F-5B04-4B33-A789-BECB24B26C6F}" type="datetime1">
              <a:rPr lang="es-MX" smtClean="0"/>
              <a:t>08/12/2013</a:t>
            </a:fld>
            <a:endParaRPr lang="es-MX"/>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s-MX"/>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49AEBE91-2774-4195-8600-43EDFA64EED4}"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76275C02-F9CD-4FED-BF5D-8F78B7613A01}" type="datetime1">
              <a:rPr lang="es-MX" smtClean="0"/>
              <a:t>08/12/2013</a:t>
            </a:fld>
            <a:endParaRPr lang="es-MX"/>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s-MX"/>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61A9A3E0-E9E3-40F0-91A1-1C06B4EF6AC1}" type="datetime1">
              <a:rPr lang="es-MX" smtClean="0"/>
              <a:t>08/12/2013</a:t>
            </a:fld>
            <a:endParaRPr lang="es-MX"/>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s-MX"/>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ECFC1864-7F36-418B-866D-D27917D25274}" type="datetime1">
              <a:rPr lang="es-MX" smtClean="0"/>
              <a:t>08/12/2013</a:t>
            </a:fld>
            <a:endParaRPr lang="es-MX"/>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s-MX"/>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D43FB120-1EE0-4471-B7DF-5E4E278A2FFC}" type="datetime1">
              <a:rPr lang="es-MX" smtClean="0"/>
              <a:t>08/12/2013</a:t>
            </a:fld>
            <a:endParaRPr lang="es-MX"/>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s-MX"/>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A4119D5D-C868-4150-8857-B9A7E64B4824}" type="slidenum">
              <a:rPr lang="es-MX" smtClean="0"/>
              <a:t>‹Nº›</a:t>
            </a:fld>
            <a:endParaRPr lang="es-MX"/>
          </a:p>
        </p:txBody>
      </p:sp>
    </p:spTree>
  </p:cSld>
  <p:clrMapOvr>
    <a:masterClrMapping/>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AF141EE9-EE77-4A22-9038-A82566918DB7}" type="datetime1">
              <a:rPr lang="es-MX" smtClean="0"/>
              <a:t>08/12/2013</a:t>
            </a:fld>
            <a:endParaRPr lang="es-MX"/>
          </a:p>
        </p:txBody>
      </p:sp>
      <p:sp>
        <p:nvSpPr>
          <p:cNvPr id="19" name="18 Marcador de pie de página"/>
          <p:cNvSpPr>
            <a:spLocks noGrp="1"/>
          </p:cNvSpPr>
          <p:nvPr>
            <p:ph type="ftr" sz="quarter" idx="11"/>
          </p:nvPr>
        </p:nvSpPr>
        <p:spPr/>
        <p:txBody>
          <a:bodyPr/>
          <a:lstStyle/>
          <a:p>
            <a:endParaRPr lang="es-MX"/>
          </a:p>
        </p:txBody>
      </p:sp>
      <p:sp>
        <p:nvSpPr>
          <p:cNvPr id="27" name="2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8F88B8B-4299-47B5-8D49-4B4A3CB5FA56}"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3C2C294-B1A4-4554-A31D-0CFCFB8795B4}"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9F8D9526-5A92-47DE-A2C0-A9D40A319E97}"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455C69A2-8748-40A0-89AF-6425089F6489}" type="datetime1">
              <a:rPr lang="es-MX" smtClean="0"/>
              <a:t>08/12/2013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6B80ED47-D8C9-4091-A232-6579670DF203}" type="datetime1">
              <a:rPr lang="es-MX" smtClean="0"/>
              <a:t>08/12/2013</a:t>
            </a:fld>
            <a:endParaRPr lang="es-MX"/>
          </a:p>
        </p:txBody>
      </p:sp>
      <p:sp>
        <p:nvSpPr>
          <p:cNvPr id="8" name="7 Marcador de número de diapositiva"/>
          <p:cNvSpPr>
            <a:spLocks noGrp="1"/>
          </p:cNvSpPr>
          <p:nvPr>
            <p:ph type="sldNum" sz="quarter" idx="11"/>
          </p:nvPr>
        </p:nvSpPr>
        <p:spPr/>
        <p:txBody>
          <a:bodyPr/>
          <a:lstStyle/>
          <a:p>
            <a:fld id="{A4119D5D-C868-4150-8857-B9A7E64B4824}" type="slidenum">
              <a:rPr lang="es-MX" smtClean="0"/>
              <a:t>‹Nº›</a:t>
            </a:fld>
            <a:endParaRPr lang="es-MX"/>
          </a:p>
        </p:txBody>
      </p:sp>
      <p:sp>
        <p:nvSpPr>
          <p:cNvPr id="9" name="8 Marcador de pie de página"/>
          <p:cNvSpPr>
            <a:spLocks noGrp="1"/>
          </p:cNvSpPr>
          <p:nvPr>
            <p:ph type="ftr" sz="quarter" idx="12"/>
          </p:nvPr>
        </p:nvSpPr>
        <p:spPr/>
        <p:txBody>
          <a:bodyPr/>
          <a:lstStyle/>
          <a:p>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fld id="{6A9C93A3-72CA-4109-8C27-0C8A13650D89}"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2A23864-DDC3-49FA-8CE7-942068D2CF09}" type="datetime1">
              <a:rPr lang="es-MX" smtClean="0"/>
              <a:t>08/12/2013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6D6E5FA8-9231-4DCD-AC72-CFCBFD40D65C}"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8156448" y="6422064"/>
            <a:ext cx="762000" cy="365125"/>
          </a:xfrm>
        </p:spPr>
        <p:txBody>
          <a:bodyPr/>
          <a:lstStyle/>
          <a:p>
            <a:fld id="{A4119D5D-C868-4150-8857-B9A7E64B4824}" type="slidenum">
              <a:rPr lang="es-MX" smtClean="0"/>
              <a:t>‹Nº›</a:t>
            </a:fld>
            <a:endParaRPr lang="es-MX"/>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D4FD2D5E-3665-4F6B-A056-A219EECCAC9F}"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FE4598F-7150-473C-85F1-F5B07EA6250A}"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E4AF7D-2C94-4CAC-BF8C-1588DF7172C1}"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19C7888-C29D-4F6E-A8FE-56FE5E4CADE9}"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D3F4147-A88D-4AD6-A711-DAC69F2E894D}"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55A2FD4-500A-41F0-BA1F-E59EE3DB310B}"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EE011132-93E7-4DFF-B446-7FE913AC9C50}"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54270DF5-D471-437E-9237-52A8FC909D4D}" type="datetime1">
              <a:rPr lang="es-MX" smtClean="0"/>
              <a:t>08/12/2013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4119D5D-C868-4150-8857-B9A7E64B4824}" type="slidenum">
              <a:rPr lang="es-MX" smtClean="0"/>
              <a:t>‹Nº›</a:t>
            </a:fld>
            <a:endParaRPr lang="es-MX"/>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8" name="7 Marcador de pie de página"/>
          <p:cNvSpPr>
            <a:spLocks noGrp="1"/>
          </p:cNvSpPr>
          <p:nvPr>
            <p:ph type="ftr" sz="quarter" idx="11"/>
          </p:nvPr>
        </p:nvSpPr>
        <p:spPr/>
        <p:txBody>
          <a:bodyPr/>
          <a:lstStyle/>
          <a:p>
            <a:endParaRPr lang="es-MX"/>
          </a:p>
        </p:txBody>
      </p:sp>
      <p:sp>
        <p:nvSpPr>
          <p:cNvPr id="7" name="6 Marcador de fecha"/>
          <p:cNvSpPr>
            <a:spLocks noGrp="1"/>
          </p:cNvSpPr>
          <p:nvPr>
            <p:ph type="dt" sz="half" idx="10"/>
          </p:nvPr>
        </p:nvSpPr>
        <p:spPr/>
        <p:txBody>
          <a:bodyPr/>
          <a:lstStyle/>
          <a:p>
            <a:fld id="{4EDF02B9-A025-4B71-ADDD-07E54F513F75}" type="datetime1">
              <a:rPr lang="es-MX" smtClean="0"/>
              <a:t>08/12/2013</a:t>
            </a:fld>
            <a:endParaRPr lang="es-MX"/>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smtClean="0"/>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D365627-49B2-401F-9D0E-3117945E6D0C}" type="datetime1">
              <a:rPr lang="es-MX" smtClean="0"/>
              <a:t>08/12/2013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2FE24E-E304-454D-9B15-3742034FBF6E}" type="datetime1">
              <a:rPr lang="es-MX" smtClean="0"/>
              <a:t>08/12/2013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DD7859F-E24B-40AE-AFF5-ED321241F4A6}"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t>‹Nº›</a:t>
            </a:fld>
            <a:endParaRPr lang="es-MX"/>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A1AD2B-9B99-4807-BDDA-D14E70967E6E}"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D215D09-4042-4DAE-A980-CD438FBFD8B3}"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98AB18A-86BE-44B6-8CB5-048B367F5F70}"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C2137D71-4EE8-428F-A482-4C86FE88C5B0}" type="datetime1">
              <a:rPr lang="es-MX" smtClean="0"/>
              <a:t>08/12/2013</a:t>
            </a:fld>
            <a:endParaRPr lang="es-MX"/>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MX"/>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A4119D5D-C868-4150-8857-B9A7E64B4824}"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5D12EFD1-FC68-4E8A-A54A-E4E0011EBA0F}" type="datetime1">
              <a:rPr lang="es-MX" smtClean="0"/>
              <a:t>08/12/2013</a:t>
            </a:fld>
            <a:endParaRPr lang="es-MX"/>
          </a:p>
        </p:txBody>
      </p:sp>
      <p:sp>
        <p:nvSpPr>
          <p:cNvPr id="9" name="8 Marcador de número de diapositiva"/>
          <p:cNvSpPr>
            <a:spLocks noGrp="1"/>
          </p:cNvSpPr>
          <p:nvPr>
            <p:ph type="sldNum" sz="quarter" idx="15"/>
          </p:nvPr>
        </p:nvSpPr>
        <p:spPr/>
        <p:txBody>
          <a:bodyPr rtlCol="0"/>
          <a:lstStyle/>
          <a:p>
            <a:fld id="{A4119D5D-C868-4150-8857-B9A7E64B4824}" type="slidenum">
              <a:rPr lang="es-MX" smtClean="0"/>
              <a:t>‹Nº›</a:t>
            </a:fld>
            <a:endParaRPr lang="es-MX"/>
          </a:p>
        </p:txBody>
      </p:sp>
      <p:sp>
        <p:nvSpPr>
          <p:cNvPr id="10" name="9 Marcador de pie de página"/>
          <p:cNvSpPr>
            <a:spLocks noGrp="1"/>
          </p:cNvSpPr>
          <p:nvPr>
            <p:ph type="ftr" sz="quarter" idx="16"/>
          </p:nvPr>
        </p:nvSpPr>
        <p:spPr/>
        <p:txBody>
          <a:bodyPr rtlCol="0"/>
          <a:lstStyle/>
          <a:p>
            <a:endParaRPr lang="es-MX"/>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69FA544A-2CB0-48DE-92A6-8BCC10E810FE}" type="datetime1">
              <a:rPr lang="es-MX" smtClean="0"/>
              <a:t>08/12/2013</a:t>
            </a:fld>
            <a:endParaRPr lang="es-MX"/>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MX"/>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A4119D5D-C868-4150-8857-B9A7E64B4824}" type="slidenum">
              <a:rPr lang="es-MX" smtClean="0"/>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979225A2-A045-4E82-B92C-C164C1B0E41D}" type="datetime1">
              <a:rPr lang="es-MX" smtClean="0"/>
              <a:t>08/12/2013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E7B4904E-0637-43F8-84AA-513F7C391780}" type="datetime1">
              <a:rPr lang="es-MX" smtClean="0"/>
              <a:t>08/12/2013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3B8ED085-0AC0-453B-B9BD-3B11B05AE7E4}" type="datetime1">
              <a:rPr lang="es-MX" smtClean="0"/>
              <a:t>08/12/2013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2FEBB2F5-6ED2-43C9-BEDF-BAE7F7652360}" type="datetime1">
              <a:rPr lang="es-MX" smtClean="0"/>
              <a:t>08/12/2013</a:t>
            </a:fld>
            <a:endParaRPr lang="es-MX"/>
          </a:p>
        </p:txBody>
      </p:sp>
      <p:sp>
        <p:nvSpPr>
          <p:cNvPr id="7" name="6 Marcador de número de diapositiva"/>
          <p:cNvSpPr>
            <a:spLocks noGrp="1"/>
          </p:cNvSpPr>
          <p:nvPr>
            <p:ph type="sldNum" sz="quarter" idx="11"/>
          </p:nvPr>
        </p:nvSpPr>
        <p:spPr/>
        <p:txBody>
          <a:bodyPr rtlCol="0"/>
          <a:lstStyle/>
          <a:p>
            <a:fld id="{A4119D5D-C868-4150-8857-B9A7E64B4824}" type="slidenum">
              <a:rPr lang="es-MX" smtClean="0"/>
              <a:t>‹Nº›</a:t>
            </a:fld>
            <a:endParaRPr lang="es-MX"/>
          </a:p>
        </p:txBody>
      </p:sp>
      <p:sp>
        <p:nvSpPr>
          <p:cNvPr id="8" name="7 Marcador de pie de página"/>
          <p:cNvSpPr>
            <a:spLocks noGrp="1"/>
          </p:cNvSpPr>
          <p:nvPr>
            <p:ph type="ftr" sz="quarter" idx="12"/>
          </p:nvPr>
        </p:nvSpPr>
        <p:spPr/>
        <p:txBody>
          <a:bodyPr rtlCol="0"/>
          <a:lstStyle/>
          <a:p>
            <a:endParaRPr lang="es-MX"/>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4DC0A2-A988-41A0-A80C-7B1733650545}" type="datetime1">
              <a:rPr lang="es-MX" smtClean="0"/>
              <a:t>08/12/2013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341C0C34-F640-47D1-829F-D198C5D8DCA1}" type="datetime1">
              <a:rPr lang="es-MX" smtClean="0"/>
              <a:t>08/12/2013</a:t>
            </a:fld>
            <a:endParaRPr lang="es-MX"/>
          </a:p>
        </p:txBody>
      </p:sp>
      <p:sp>
        <p:nvSpPr>
          <p:cNvPr id="22" name="21 Marcador de número de diapositiva"/>
          <p:cNvSpPr>
            <a:spLocks noGrp="1"/>
          </p:cNvSpPr>
          <p:nvPr>
            <p:ph type="sldNum" sz="quarter" idx="15"/>
          </p:nvPr>
        </p:nvSpPr>
        <p:spPr/>
        <p:txBody>
          <a:bodyPr rtlCol="0"/>
          <a:lstStyle/>
          <a:p>
            <a:fld id="{A4119D5D-C868-4150-8857-B9A7E64B4824}" type="slidenum">
              <a:rPr lang="es-MX" smtClean="0"/>
              <a:t>‹Nº›</a:t>
            </a:fld>
            <a:endParaRPr lang="es-MX"/>
          </a:p>
        </p:txBody>
      </p:sp>
      <p:sp>
        <p:nvSpPr>
          <p:cNvPr id="23" name="22 Marcador de pie de página"/>
          <p:cNvSpPr>
            <a:spLocks noGrp="1"/>
          </p:cNvSpPr>
          <p:nvPr>
            <p:ph type="ftr" sz="quarter" idx="16"/>
          </p:nvPr>
        </p:nvSpPr>
        <p:spPr/>
        <p:txBody>
          <a:bodyPr rtlCol="0"/>
          <a:lstStyle/>
          <a:p>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D8255F75-8764-4A64-80C2-262FF35817A0}" type="datetime1">
              <a:rPr lang="es-MX" smtClean="0"/>
              <a:t>08/12/2013</a:t>
            </a:fld>
            <a:endParaRPr lang="es-MX"/>
          </a:p>
        </p:txBody>
      </p:sp>
      <p:sp>
        <p:nvSpPr>
          <p:cNvPr id="18" name="17 Marcador de número de diapositiva"/>
          <p:cNvSpPr>
            <a:spLocks noGrp="1"/>
          </p:cNvSpPr>
          <p:nvPr>
            <p:ph type="sldNum" sz="quarter" idx="11"/>
          </p:nvPr>
        </p:nvSpPr>
        <p:spPr/>
        <p:txBody>
          <a:bodyPr rtlCol="0"/>
          <a:lstStyle/>
          <a:p>
            <a:fld id="{A4119D5D-C868-4150-8857-B9A7E64B4824}" type="slidenum">
              <a:rPr lang="es-MX" smtClean="0"/>
              <a:t>‹Nº›</a:t>
            </a:fld>
            <a:endParaRPr lang="es-MX"/>
          </a:p>
        </p:txBody>
      </p:sp>
      <p:sp>
        <p:nvSpPr>
          <p:cNvPr id="21" name="20 Marcador de pie de página"/>
          <p:cNvSpPr>
            <a:spLocks noGrp="1"/>
          </p:cNvSpPr>
          <p:nvPr>
            <p:ph type="ftr" sz="quarter" idx="12"/>
          </p:nvPr>
        </p:nvSpPr>
        <p:spPr/>
        <p:txBody>
          <a:bodyPr rtlCol="0"/>
          <a:lstStyle/>
          <a:p>
            <a:endParaRPr lang="es-MX"/>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096BC87-A705-4200-BD07-19DAA528D855}"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DE625F9-C713-4758-9045-CAE721750051}" type="datetime1">
              <a:rPr lang="es-MX" smtClean="0"/>
              <a:t>08/12/2013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5" name="Date Placeholder 14"/>
          <p:cNvSpPr>
            <a:spLocks noGrp="1"/>
          </p:cNvSpPr>
          <p:nvPr>
            <p:ph type="dt" sz="half" idx="10"/>
          </p:nvPr>
        </p:nvSpPr>
        <p:spPr/>
        <p:txBody>
          <a:bodyPr/>
          <a:lstStyle/>
          <a:p>
            <a:fld id="{6C36C7D0-705C-4E20-8597-701AD60F9041}" type="datetime1">
              <a:rPr lang="es-MX" smtClean="0"/>
              <a:t>08/12/2013</a:t>
            </a:fld>
            <a:endParaRPr lang="es-MX"/>
          </a:p>
        </p:txBody>
      </p:sp>
      <p:sp>
        <p:nvSpPr>
          <p:cNvPr id="16" name="Slide Number Placeholder 15"/>
          <p:cNvSpPr>
            <a:spLocks noGrp="1"/>
          </p:cNvSpPr>
          <p:nvPr>
            <p:ph type="sldNum" sz="quarter" idx="11"/>
          </p:nvPr>
        </p:nvSpPr>
        <p:spPr/>
        <p:txBody>
          <a:bodyPr/>
          <a:lstStyle/>
          <a:p>
            <a:fld id="{A4119D5D-C868-4150-8857-B9A7E64B4824}" type="slidenum">
              <a:rPr lang="es-MX" smtClean="0"/>
              <a:t>‹Nº›</a:t>
            </a:fld>
            <a:endParaRPr lang="es-MX"/>
          </a:p>
        </p:txBody>
      </p:sp>
      <p:sp>
        <p:nvSpPr>
          <p:cNvPr id="17" name="Footer Placeholder 16"/>
          <p:cNvSpPr>
            <a:spLocks noGrp="1"/>
          </p:cNvSpPr>
          <p:nvPr>
            <p:ph type="ftr" sz="quarter" idx="12"/>
          </p:nvPr>
        </p:nvSpPr>
        <p:spPr/>
        <p:txBody>
          <a:bodyPr/>
          <a:lstStyle/>
          <a:p>
            <a:endParaRPr lang="es-MX"/>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Title 12"/>
          <p:cNvSpPr>
            <a:spLocks noGrp="1"/>
          </p:cNvSpPr>
          <p:nvPr>
            <p:ph type="title"/>
          </p:nvPr>
        </p:nvSpPr>
        <p:spPr/>
        <p:txBody>
          <a:bodyPr/>
          <a:lstStyle/>
          <a:p>
            <a:r>
              <a:rPr lang="es-ES" smtClean="0"/>
              <a:t>Haga clic para modificar el estilo de título del patrón</a:t>
            </a:r>
            <a:endParaRPr lang="en-US"/>
          </a:p>
        </p:txBody>
      </p:sp>
      <p:sp>
        <p:nvSpPr>
          <p:cNvPr id="14" name="Date Placeholder 13"/>
          <p:cNvSpPr>
            <a:spLocks noGrp="1"/>
          </p:cNvSpPr>
          <p:nvPr>
            <p:ph type="dt" sz="half" idx="10"/>
          </p:nvPr>
        </p:nvSpPr>
        <p:spPr/>
        <p:txBody>
          <a:bodyPr/>
          <a:lstStyle/>
          <a:p>
            <a:fld id="{0553D91A-E77A-4138-B0CC-610EF7513769}" type="datetime1">
              <a:rPr lang="es-MX" smtClean="0"/>
              <a:t>08/12/2013</a:t>
            </a:fld>
            <a:endParaRPr lang="es-MX"/>
          </a:p>
        </p:txBody>
      </p:sp>
      <p:sp>
        <p:nvSpPr>
          <p:cNvPr id="15" name="Slide Number Placeholder 14"/>
          <p:cNvSpPr>
            <a:spLocks noGrp="1"/>
          </p:cNvSpPr>
          <p:nvPr>
            <p:ph type="sldNum" sz="quarter" idx="11"/>
          </p:nvPr>
        </p:nvSpPr>
        <p:spPr/>
        <p:txBody>
          <a:bodyPr/>
          <a:lstStyle/>
          <a:p>
            <a:fld id="{A4119D5D-C868-4150-8857-B9A7E64B4824}" type="slidenum">
              <a:rPr lang="es-MX" smtClean="0"/>
              <a:t>‹Nº›</a:t>
            </a:fld>
            <a:endParaRPr lang="es-MX"/>
          </a:p>
        </p:txBody>
      </p:sp>
      <p:sp>
        <p:nvSpPr>
          <p:cNvPr id="16" name="Footer Placeholder 15"/>
          <p:cNvSpPr>
            <a:spLocks noGrp="1"/>
          </p:cNvSpPr>
          <p:nvPr>
            <p:ph type="ftr" sz="quarter" idx="12"/>
          </p:nvPr>
        </p:nvSpPr>
        <p:spPr/>
        <p:txBody>
          <a:bodyPr/>
          <a:lstStyle/>
          <a:p>
            <a:endParaRPr lang="es-MX"/>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2" name="Date Placeholder 11"/>
          <p:cNvSpPr>
            <a:spLocks noGrp="1"/>
          </p:cNvSpPr>
          <p:nvPr>
            <p:ph type="dt" sz="half" idx="10"/>
          </p:nvPr>
        </p:nvSpPr>
        <p:spPr/>
        <p:txBody>
          <a:bodyPr/>
          <a:lstStyle/>
          <a:p>
            <a:fld id="{BCC15D40-07B3-4400-AC36-FEBBD3A86686}" type="datetime1">
              <a:rPr lang="es-MX" smtClean="0"/>
              <a:t>08/12/2013</a:t>
            </a:fld>
            <a:endParaRPr lang="es-MX"/>
          </a:p>
        </p:txBody>
      </p:sp>
      <p:sp>
        <p:nvSpPr>
          <p:cNvPr id="13" name="Slide Number Placeholder 12"/>
          <p:cNvSpPr>
            <a:spLocks noGrp="1"/>
          </p:cNvSpPr>
          <p:nvPr>
            <p:ph type="sldNum" sz="quarter" idx="11"/>
          </p:nvPr>
        </p:nvSpPr>
        <p:spPr/>
        <p:txBody>
          <a:bodyPr/>
          <a:lstStyle/>
          <a:p>
            <a:fld id="{A4119D5D-C868-4150-8857-B9A7E64B4824}" type="slidenum">
              <a:rPr lang="es-MX" smtClean="0"/>
              <a:t>‹Nº›</a:t>
            </a:fld>
            <a:endParaRPr lang="es-MX"/>
          </a:p>
        </p:txBody>
      </p:sp>
      <p:sp>
        <p:nvSpPr>
          <p:cNvPr id="14" name="Footer Placeholder 13"/>
          <p:cNvSpPr>
            <a:spLocks noGrp="1"/>
          </p:cNvSpPr>
          <p:nvPr>
            <p:ph type="ftr" sz="quarter" idx="12"/>
          </p:nvPr>
        </p:nvSpPr>
        <p:spPr/>
        <p:txBody>
          <a:bodyPr/>
          <a:lstStyle/>
          <a:p>
            <a:endParaRPr lang="es-MX"/>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s-ES" smtClean="0"/>
              <a:t>Haga clic para modificar el estilo de título del patrón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A985F4-EFE2-4125-AFDF-5A5C8035DC9C}" type="datetime1">
              <a:rPr lang="es-MX" smtClean="0"/>
              <a:t>08/12/2013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6FCBE09-CEC4-4978-98C6-A1321908D591}" type="datetime1">
              <a:rPr lang="es-MX" smtClean="0"/>
              <a:t>08/12/2013</a:t>
            </a:fld>
            <a:endParaRPr lang="es-MX"/>
          </a:p>
        </p:txBody>
      </p:sp>
      <p:sp>
        <p:nvSpPr>
          <p:cNvPr id="9" name="Slide Number Placeholder 8"/>
          <p:cNvSpPr>
            <a:spLocks noGrp="1"/>
          </p:cNvSpPr>
          <p:nvPr>
            <p:ph type="sldNum" sz="quarter" idx="11"/>
          </p:nvPr>
        </p:nvSpPr>
        <p:spPr/>
        <p:txBody>
          <a:bodyPr/>
          <a:lstStyle/>
          <a:p>
            <a:fld id="{A4119D5D-C868-4150-8857-B9A7E64B4824}" type="slidenum">
              <a:rPr lang="es-MX" smtClean="0"/>
              <a:t>‹Nº›</a:t>
            </a:fld>
            <a:endParaRPr lang="es-MX"/>
          </a:p>
        </p:txBody>
      </p:sp>
      <p:sp>
        <p:nvSpPr>
          <p:cNvPr id="10" name="Footer Placeholder 9"/>
          <p:cNvSpPr>
            <a:spLocks noGrp="1"/>
          </p:cNvSpPr>
          <p:nvPr>
            <p:ph type="ftr" sz="quarter" idx="12"/>
          </p:nvPr>
        </p:nvSpPr>
        <p:spPr/>
        <p:txBody>
          <a:bodyPr/>
          <a:lstStyle/>
          <a:p>
            <a:endParaRPr lang="es-MX"/>
          </a:p>
        </p:txBody>
      </p:sp>
      <p:sp>
        <p:nvSpPr>
          <p:cNvPr id="11" name="Title 10"/>
          <p:cNvSpPr>
            <a:spLocks noGrp="1"/>
          </p:cNvSpPr>
          <p:nvPr>
            <p:ph type="title"/>
          </p:nvPr>
        </p:nvSpPr>
        <p:spPr/>
        <p:txBody>
          <a:bodyPr/>
          <a:lstStyle/>
          <a:p>
            <a:r>
              <a:rPr lang="es-ES" smtClean="0"/>
              <a:t>Haga clic para modificar el estilo de título del patrón</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s-ES" smtClean="0"/>
              <a:t>Haga clic para modificar el estilo de título del patrón</a:t>
            </a:r>
            <a:endParaRPr lang="en-US" dirty="0"/>
          </a:p>
        </p:txBody>
      </p:sp>
      <p:sp>
        <p:nvSpPr>
          <p:cNvPr id="14" name="Date Placeholder 13"/>
          <p:cNvSpPr>
            <a:spLocks noGrp="1"/>
          </p:cNvSpPr>
          <p:nvPr>
            <p:ph type="dt" sz="half" idx="10"/>
          </p:nvPr>
        </p:nvSpPr>
        <p:spPr/>
        <p:txBody>
          <a:bodyPr/>
          <a:lstStyle/>
          <a:p>
            <a:fld id="{8DF5A7AE-88D0-45B3-B5DC-5F3A97CF5CE9}" type="datetime1">
              <a:rPr lang="es-MX" smtClean="0"/>
              <a:t>08/12/2013</a:t>
            </a:fld>
            <a:endParaRPr lang="es-MX"/>
          </a:p>
        </p:txBody>
      </p:sp>
      <p:sp>
        <p:nvSpPr>
          <p:cNvPr id="15" name="Slide Number Placeholder 14"/>
          <p:cNvSpPr>
            <a:spLocks noGrp="1"/>
          </p:cNvSpPr>
          <p:nvPr>
            <p:ph type="sldNum" sz="quarter" idx="11"/>
          </p:nvPr>
        </p:nvSpPr>
        <p:spPr/>
        <p:txBody>
          <a:bodyPr/>
          <a:lstStyle/>
          <a:p>
            <a:fld id="{A4119D5D-C868-4150-8857-B9A7E64B4824}" type="slidenum">
              <a:rPr lang="es-MX" smtClean="0"/>
              <a:t>‹Nº›</a:t>
            </a:fld>
            <a:endParaRPr lang="es-MX"/>
          </a:p>
        </p:txBody>
      </p:sp>
      <p:sp>
        <p:nvSpPr>
          <p:cNvPr id="16" name="Footer Placeholder 15"/>
          <p:cNvSpPr>
            <a:spLocks noGrp="1"/>
          </p:cNvSpPr>
          <p:nvPr>
            <p:ph type="ftr" sz="quarter" idx="12"/>
          </p:nvPr>
        </p:nvSpPr>
        <p:spPr/>
        <p:txBody>
          <a:bodyPr/>
          <a:lstStyle/>
          <a:p>
            <a:endParaRPr lang="es-MX"/>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a:p>
        </p:txBody>
      </p:sp>
      <p:sp>
        <p:nvSpPr>
          <p:cNvPr id="7" name="Date Placeholder 6"/>
          <p:cNvSpPr>
            <a:spLocks noGrp="1"/>
          </p:cNvSpPr>
          <p:nvPr>
            <p:ph type="dt" sz="half" idx="10"/>
          </p:nvPr>
        </p:nvSpPr>
        <p:spPr/>
        <p:txBody>
          <a:bodyPr/>
          <a:lstStyle/>
          <a:p>
            <a:fld id="{8285C7E6-BD95-49AD-9B11-14A2A9D26F05}" type="datetime1">
              <a:rPr lang="es-MX" smtClean="0"/>
              <a:t>08/12/2013</a:t>
            </a:fld>
            <a:endParaRPr lang="es-MX"/>
          </a:p>
        </p:txBody>
      </p:sp>
      <p:sp>
        <p:nvSpPr>
          <p:cNvPr id="8" name="Slide Number Placeholder 7"/>
          <p:cNvSpPr>
            <a:spLocks noGrp="1"/>
          </p:cNvSpPr>
          <p:nvPr>
            <p:ph type="sldNum" sz="quarter" idx="11"/>
          </p:nvPr>
        </p:nvSpPr>
        <p:spPr/>
        <p:txBody>
          <a:bodyPr/>
          <a:lstStyle/>
          <a:p>
            <a:fld id="{A4119D5D-C868-4150-8857-B9A7E64B4824}"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9DB3C3-4B87-4C5A-B624-F703197AB108}" type="datetime1">
              <a:rPr lang="es-MX" smtClean="0"/>
              <a:t>08/12/2013</a:t>
            </a:fld>
            <a:endParaRPr lang="es-MX"/>
          </a:p>
        </p:txBody>
      </p:sp>
      <p:sp>
        <p:nvSpPr>
          <p:cNvPr id="6" name="Slide Number Placeholder 5"/>
          <p:cNvSpPr>
            <a:spLocks noGrp="1"/>
          </p:cNvSpPr>
          <p:nvPr>
            <p:ph type="sldNum" sz="quarter" idx="11"/>
          </p:nvPr>
        </p:nvSpPr>
        <p:spPr/>
        <p:txBody>
          <a:bodyPr/>
          <a:lstStyle/>
          <a:p>
            <a:fld id="{A4119D5D-C868-4150-8857-B9A7E64B4824}" type="slidenum">
              <a:rPr lang="es-MX" smtClean="0"/>
              <a:t>‹Nº›</a:t>
            </a:fld>
            <a:endParaRPr lang="es-MX"/>
          </a:p>
        </p:txBody>
      </p:sp>
      <p:sp>
        <p:nvSpPr>
          <p:cNvPr id="7" name="Footer Placeholder 6"/>
          <p:cNvSpPr>
            <a:spLocks noGrp="1"/>
          </p:cNvSpPr>
          <p:nvPr>
            <p:ph type="ftr" sz="quarter" idx="12"/>
          </p:nvPr>
        </p:nvSpPr>
        <p:spPr/>
        <p:txBody>
          <a:bodyPr/>
          <a:lstStyle/>
          <a:p>
            <a:endParaRPr lang="es-MX"/>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5" name="Date Placeholder 14"/>
          <p:cNvSpPr>
            <a:spLocks noGrp="1"/>
          </p:cNvSpPr>
          <p:nvPr>
            <p:ph type="dt" sz="half" idx="10"/>
          </p:nvPr>
        </p:nvSpPr>
        <p:spPr/>
        <p:txBody>
          <a:bodyPr/>
          <a:lstStyle/>
          <a:p>
            <a:fld id="{F0EE8137-3440-481F-BCA9-4C02C6BC74F4}" type="datetime1">
              <a:rPr lang="es-MX" smtClean="0"/>
              <a:t>08/12/2013</a:t>
            </a:fld>
            <a:endParaRPr lang="es-MX"/>
          </a:p>
        </p:txBody>
      </p:sp>
      <p:sp>
        <p:nvSpPr>
          <p:cNvPr id="16" name="Slide Number Placeholder 15"/>
          <p:cNvSpPr>
            <a:spLocks noGrp="1"/>
          </p:cNvSpPr>
          <p:nvPr>
            <p:ph type="sldNum" sz="quarter" idx="11"/>
          </p:nvPr>
        </p:nvSpPr>
        <p:spPr/>
        <p:txBody>
          <a:bodyPr/>
          <a:lstStyle/>
          <a:p>
            <a:fld id="{A4119D5D-C868-4150-8857-B9A7E64B4824}" type="slidenum">
              <a:rPr lang="es-MX" smtClean="0"/>
              <a:t>‹Nº›</a:t>
            </a:fld>
            <a:endParaRPr lang="es-MX"/>
          </a:p>
        </p:txBody>
      </p:sp>
      <p:sp>
        <p:nvSpPr>
          <p:cNvPr id="17" name="Footer Placeholder 16"/>
          <p:cNvSpPr>
            <a:spLocks noGrp="1"/>
          </p:cNvSpPr>
          <p:nvPr>
            <p:ph type="ftr" sz="quarter" idx="12"/>
          </p:nvPr>
        </p:nvSpPr>
        <p:spPr/>
        <p:txBody>
          <a:bodyPr/>
          <a:lstStyle/>
          <a:p>
            <a:endParaRPr lang="es-MX"/>
          </a:p>
        </p:txBody>
      </p:sp>
      <p:sp>
        <p:nvSpPr>
          <p:cNvPr id="18" name="Title 17"/>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sp>
        <p:nvSpPr>
          <p:cNvPr id="13" name="Date Placeholder 12"/>
          <p:cNvSpPr>
            <a:spLocks noGrp="1"/>
          </p:cNvSpPr>
          <p:nvPr>
            <p:ph type="dt" sz="half" idx="10"/>
          </p:nvPr>
        </p:nvSpPr>
        <p:spPr/>
        <p:txBody>
          <a:bodyPr/>
          <a:lstStyle/>
          <a:p>
            <a:fld id="{3667C9FE-0DE2-49B6-95E7-AC331EFAF08A}" type="datetime1">
              <a:rPr lang="es-MX" smtClean="0"/>
              <a:t>08/12/2013</a:t>
            </a:fld>
            <a:endParaRPr lang="es-MX"/>
          </a:p>
        </p:txBody>
      </p:sp>
      <p:sp>
        <p:nvSpPr>
          <p:cNvPr id="14" name="Slide Number Placeholder 13"/>
          <p:cNvSpPr>
            <a:spLocks noGrp="1"/>
          </p:cNvSpPr>
          <p:nvPr>
            <p:ph type="sldNum" sz="quarter" idx="11"/>
          </p:nvPr>
        </p:nvSpPr>
        <p:spPr/>
        <p:txBody>
          <a:bodyPr/>
          <a:lstStyle/>
          <a:p>
            <a:fld id="{A4119D5D-C868-4150-8857-B9A7E64B4824}" type="slidenum">
              <a:rPr lang="es-MX" smtClean="0"/>
              <a:t>‹Nº›</a:t>
            </a:fld>
            <a:endParaRPr lang="es-MX"/>
          </a:p>
        </p:txBody>
      </p:sp>
      <p:sp>
        <p:nvSpPr>
          <p:cNvPr id="15" name="Footer Placeholder 14"/>
          <p:cNvSpPr>
            <a:spLocks noGrp="1"/>
          </p:cNvSpPr>
          <p:nvPr>
            <p:ph type="ftr" sz="quarter" idx="12"/>
          </p:nvPr>
        </p:nvSpPr>
        <p:spPr/>
        <p:txBody>
          <a:bodyPr/>
          <a:lstStyle/>
          <a:p>
            <a:endParaRPr lang="es-MX"/>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6010FC2-BE1E-448D-AB8E-4FA07EE1A22A}"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9743FA-A25D-4E16-B9D3-8197A0A622C8}"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67C2A0E-C099-4EFF-8B7E-A155228EFA93}" type="datetime1">
              <a:rPr lang="es-MX" smtClean="0"/>
              <a:t>08/12/2013</a:t>
            </a:fld>
            <a:endParaRPr lang="es-MX"/>
          </a:p>
        </p:txBody>
      </p:sp>
      <p:sp>
        <p:nvSpPr>
          <p:cNvPr id="19" name="Footer Placeholder 18"/>
          <p:cNvSpPr>
            <a:spLocks noGrp="1"/>
          </p:cNvSpPr>
          <p:nvPr>
            <p:ph type="ftr" sz="quarter" idx="11"/>
          </p:nvPr>
        </p:nvSpPr>
        <p:spPr/>
        <p:txBody>
          <a:bodyPr/>
          <a:lstStyle/>
          <a:p>
            <a:endParaRPr lang="es-MX"/>
          </a:p>
        </p:txBody>
      </p:sp>
      <p:sp>
        <p:nvSpPr>
          <p:cNvPr id="27" name="Slide Number Placeholder 26"/>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F04389D4-D5F2-4F16-9F53-E93DCC7191A6}"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8" name="7 Marcador de fecha"/>
          <p:cNvSpPr>
            <a:spLocks noGrp="1"/>
          </p:cNvSpPr>
          <p:nvPr>
            <p:ph type="dt" sz="half" idx="14"/>
          </p:nvPr>
        </p:nvSpPr>
        <p:spPr/>
        <p:txBody>
          <a:bodyPr/>
          <a:lstStyle/>
          <a:p>
            <a:fld id="{A0AEC82C-A01B-4D50-9238-75E60FEB699A}" type="datetime1">
              <a:rPr lang="es-MX" smtClean="0"/>
              <a:t>08/12/2013</a:t>
            </a:fld>
            <a:endParaRPr lang="es-MX"/>
          </a:p>
        </p:txBody>
      </p:sp>
      <p:sp>
        <p:nvSpPr>
          <p:cNvPr id="9" name="8 Marcador de número de diapositiva"/>
          <p:cNvSpPr>
            <a:spLocks noGrp="1"/>
          </p:cNvSpPr>
          <p:nvPr>
            <p:ph type="sldNum" sz="quarter" idx="15"/>
          </p:nvPr>
        </p:nvSpPr>
        <p:spPr/>
        <p:txBody>
          <a:bodyPr/>
          <a:lstStyle/>
          <a:p>
            <a:fld id="{A4119D5D-C868-4150-8857-B9A7E64B4824}" type="slidenum">
              <a:rPr lang="es-MX" smtClean="0"/>
              <a:t>‹Nº›</a:t>
            </a:fld>
            <a:endParaRPr lang="es-MX"/>
          </a:p>
        </p:txBody>
      </p:sp>
      <p:sp>
        <p:nvSpPr>
          <p:cNvPr id="10" name="9 Marcador de pie de página"/>
          <p:cNvSpPr>
            <a:spLocks noGrp="1"/>
          </p:cNvSpPr>
          <p:nvPr>
            <p:ph type="ftr" sz="quarter" idx="16"/>
          </p:nvPr>
        </p:nvSpPr>
        <p:spPr/>
        <p:txBody>
          <a:bodyPr/>
          <a:lstStyle/>
          <a:p>
            <a:endParaRPr lang="es-MX"/>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3A80BF2A-771C-42D8-A0BD-376DFC26972A}"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956899F1-5B74-4687-AF5B-70AC415DC383}"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F3DC93F6-BA2C-4975-A1F5-DD93AFEA3430}" type="datetime1">
              <a:rPr lang="es-MX" smtClean="0"/>
              <a:t>08/12/2013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5C7A3BFF-E676-41BE-ABF6-3AFCF278906E}" type="datetime1">
              <a:rPr lang="es-MX" smtClean="0"/>
              <a:t>08/12/2013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C35DA-4BE6-4608-A07A-3A394BBAAC13}" type="datetime1">
              <a:rPr lang="es-MX" smtClean="0"/>
              <a:t>08/12/2013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E3401BB8-8749-45E1-8BD0-7FEDF66A4439}"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8D12D7D1-BC56-4F3A-BDBF-D12AC6ACF479}" type="datetime1">
              <a:rPr lang="es-MX" smtClean="0"/>
              <a:t>08/12/2013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xfrm>
            <a:off x="8077200" y="6356350"/>
            <a:ext cx="609600" cy="365125"/>
          </a:xfrm>
        </p:spPr>
        <p:txBody>
          <a:bodyPr/>
          <a:lstStyle/>
          <a:p>
            <a:fld id="{A4119D5D-C868-4150-8857-B9A7E64B4824}" type="slidenum">
              <a:rPr lang="es-MX" smtClean="0"/>
              <a:t>‹Nº›</a:t>
            </a:fld>
            <a:endParaRPr lang="es-MX"/>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3F12DE32-71D3-4712-BFF1-B8920362D070}"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A4F9D78A-BA91-4BEA-92EA-1BEFAD3683C0}" type="datetime1">
              <a:rPr lang="es-MX" smtClean="0"/>
              <a:t>08/12/2013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4119D5D-C868-4150-8857-B9A7E64B4824}" type="slidenum">
              <a:rPr lang="es-MX" smtClean="0"/>
              <a:t>‹Nº›</a:t>
            </a:fld>
            <a:endParaRPr lang="es-MX"/>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dondear rectángulo de esquina diagonal"/>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Título"/>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0" name="9 Marcador de fecha"/>
          <p:cNvSpPr>
            <a:spLocks noGrp="1"/>
          </p:cNvSpPr>
          <p:nvPr>
            <p:ph type="dt" sz="half" idx="10"/>
          </p:nvPr>
        </p:nvSpPr>
        <p:spPr>
          <a:xfrm>
            <a:off x="5562600" y="6509004"/>
            <a:ext cx="3002280" cy="274320"/>
          </a:xfrm>
        </p:spPr>
        <p:txBody>
          <a:bodyPr vert="horz" rtlCol="0"/>
          <a:lstStyle>
            <a:extLst/>
          </a:lstStyle>
          <a:p>
            <a:fld id="{865C66D7-EE41-4B30-B209-CA65E1645A87}" type="datetime1">
              <a:rPr lang="es-MX" smtClean="0"/>
              <a:t>08/12/2013</a:t>
            </a:fld>
            <a:endParaRPr lang="es-MX"/>
          </a:p>
        </p:txBody>
      </p:sp>
      <p:sp>
        <p:nvSpPr>
          <p:cNvPr id="11" name="10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4119D5D-C868-4150-8857-B9A7E64B4824}" type="slidenum">
              <a:rPr lang="es-MX" smtClean="0"/>
              <a:t>‹Nº›</a:t>
            </a:fld>
            <a:endParaRPr lang="es-MX"/>
          </a:p>
        </p:txBody>
      </p:sp>
      <p:sp>
        <p:nvSpPr>
          <p:cNvPr id="12" name="11 Marcador de pie de página"/>
          <p:cNvSpPr>
            <a:spLocks noGrp="1"/>
          </p:cNvSpPr>
          <p:nvPr>
            <p:ph type="ftr" sz="quarter" idx="12"/>
          </p:nvPr>
        </p:nvSpPr>
        <p:spPr>
          <a:xfrm>
            <a:off x="1600200" y="6509004"/>
            <a:ext cx="3907464" cy="274320"/>
          </a:xfrm>
        </p:spPr>
        <p:txBody>
          <a:bodyPr vert="horz" rtlCol="0"/>
          <a:lstStyle>
            <a:extLst/>
          </a:lstStyle>
          <a:p>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p:txBody>
          <a:bodyPr/>
          <a:lstStyle/>
          <a:p>
            <a:fld id="{141D93ED-335E-46E3-ACD3-F280FC14C128}" type="datetime1">
              <a:rPr lang="es-MX" smtClean="0"/>
              <a:t>08/12/2013</a:t>
            </a:fld>
            <a:endParaRPr lang="es-MX"/>
          </a:p>
        </p:txBody>
      </p:sp>
      <p:sp>
        <p:nvSpPr>
          <p:cNvPr id="9" name="8 Marcador de número de diapositiva"/>
          <p:cNvSpPr>
            <a:spLocks noGrp="1"/>
          </p:cNvSpPr>
          <p:nvPr>
            <p:ph type="sldNum" sz="quarter" idx="11"/>
          </p:nvPr>
        </p:nvSpPr>
        <p:spPr/>
        <p:txBody>
          <a:bodyPr/>
          <a:lstStyle/>
          <a:p>
            <a:fld id="{A4119D5D-C868-4150-8857-B9A7E64B4824}" type="slidenum">
              <a:rPr lang="es-MX" smtClean="0"/>
              <a:t>‹Nº›</a:t>
            </a:fld>
            <a:endParaRPr lang="es-MX"/>
          </a:p>
        </p:txBody>
      </p:sp>
      <p:sp>
        <p:nvSpPr>
          <p:cNvPr id="10" name="9 Marcador de pie de página"/>
          <p:cNvSpPr>
            <a:spLocks noGrp="1"/>
          </p:cNvSpPr>
          <p:nvPr>
            <p:ph type="ftr" sz="quarter" idx="12"/>
          </p:nvPr>
        </p:nvSpPr>
        <p:spPr/>
        <p:txBody>
          <a:bodyPr/>
          <a:lstStyle/>
          <a:p>
            <a:endParaRPr lang="es-MX"/>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ED3B151B-4135-42A2-9C5E-2B9255F16F8B}" type="datetime1">
              <a:rPr lang="es-MX" smtClean="0"/>
              <a:t>08/12/2013</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t>‹Nº›</a:t>
            </a:fld>
            <a:endParaRPr lang="es-MX"/>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7" name="6 Rectángulo"/>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a:xfrm>
            <a:off x="5562600" y="6513670"/>
            <a:ext cx="3002280" cy="274320"/>
          </a:xfrm>
        </p:spPr>
        <p:txBody>
          <a:bodyPr vert="horz" rtlCol="0"/>
          <a:lstStyle>
            <a:extLst/>
          </a:lstStyle>
          <a:p>
            <a:fld id="{83D1AFD7-30BE-4DC4-B6DB-51DEA3F13500}" type="datetime1">
              <a:rPr lang="es-MX" smtClean="0"/>
              <a:t>08/12/2013</a:t>
            </a:fld>
            <a:endParaRPr lang="es-MX"/>
          </a:p>
        </p:txBody>
      </p:sp>
      <p:sp>
        <p:nvSpPr>
          <p:cNvPr id="9" name="8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4119D5D-C868-4150-8857-B9A7E64B4824}" type="slidenum">
              <a:rPr lang="es-MX" smtClean="0"/>
              <a:t>‹Nº›</a:t>
            </a:fld>
            <a:endParaRPr lang="es-MX"/>
          </a:p>
        </p:txBody>
      </p:sp>
      <p:sp>
        <p:nvSpPr>
          <p:cNvPr id="10" name="9 Marcador de pie de página"/>
          <p:cNvSpPr>
            <a:spLocks noGrp="1"/>
          </p:cNvSpPr>
          <p:nvPr>
            <p:ph type="ftr" sz="quarter" idx="12"/>
          </p:nvPr>
        </p:nvSpPr>
        <p:spPr>
          <a:xfrm>
            <a:off x="1600200" y="6513670"/>
            <a:ext cx="3907464" cy="274320"/>
          </a:xfrm>
        </p:spPr>
        <p:txBody>
          <a:bodyPr vert="horz" rtlCol="0"/>
          <a:lstStyle>
            <a:extLst/>
          </a:lstStyle>
          <a:p>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4947ED0-105A-42D9-81F3-A7F17DE01CF8}" type="datetime1">
              <a:rPr lang="es-MX" smtClean="0"/>
              <a:t>08/12/2013</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a:xfrm>
            <a:off x="8641080" y="6514568"/>
            <a:ext cx="464288" cy="274320"/>
          </a:xfrm>
        </p:spPr>
        <p:txBody>
          <a:bodyPr/>
          <a:lstStyle>
            <a:extLst/>
          </a:lstStyle>
          <a:p>
            <a:fld id="{A4119D5D-C868-4150-8857-B9A7E64B4824}" type="slidenum">
              <a:rPr lang="es-MX" smtClean="0"/>
              <a:t>‹Nº›</a:t>
            </a:fld>
            <a:endParaRPr lang="es-MX"/>
          </a:p>
        </p:txBody>
      </p:sp>
      <p:sp>
        <p:nvSpPr>
          <p:cNvPr id="10" name="9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9 Rectángulo"/>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10 Rectángulo"/>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1 Título"/>
          <p:cNvSpPr>
            <a:spLocks noGrp="1"/>
          </p:cNvSpPr>
          <p:nvPr>
            <p:ph type="title"/>
          </p:nvPr>
        </p:nvSpPr>
        <p:spPr>
          <a:xfrm>
            <a:off x="457200" y="251948"/>
            <a:ext cx="8229600"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3FAE74D8-A8A1-4D3F-BB33-F88428702997}" type="datetime1">
              <a:rPr lang="es-MX" smtClean="0"/>
              <a:t>08/12/2013</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a:xfrm>
            <a:off x="8641080" y="6514568"/>
            <a:ext cx="464288" cy="274320"/>
          </a:xfrm>
        </p:spPr>
        <p:txBody>
          <a:bodyPr/>
          <a:lstStyle>
            <a:extLst/>
          </a:lstStyle>
          <a:p>
            <a:fld id="{A4119D5D-C868-4150-8857-B9A7E64B4824}" type="slidenum">
              <a:rPr lang="es-MX" smtClean="0"/>
              <a:t>‹Nº›</a:t>
            </a:fld>
            <a:endParaRPr lang="es-MX"/>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53218"/>
            <a:ext cx="8229600"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CF913DDE-2E8B-412B-B9AE-DC87151A0C67}" type="datetime1">
              <a:rPr lang="es-MX" smtClean="0"/>
              <a:t>08/12/2013</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A4119D5D-C868-4150-8857-B9A7E64B4824}" type="slidenum">
              <a:rPr lang="es-MX" smtClean="0"/>
              <a:t>‹Nº›</a:t>
            </a:fld>
            <a:endParaRPr lang="es-MX"/>
          </a:p>
        </p:txBody>
      </p:sp>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F001BB35-F126-4CFB-84AE-A7CFE0814199}" type="datetime1">
              <a:rPr lang="es-MX" smtClean="0"/>
              <a:t>08/12/2013</a:t>
            </a:fld>
            <a:endParaRPr lang="es-MX"/>
          </a:p>
        </p:txBody>
      </p:sp>
      <p:sp>
        <p:nvSpPr>
          <p:cNvPr id="3" name="2 Marcador de pie de página"/>
          <p:cNvSpPr>
            <a:spLocks noGrp="1"/>
          </p:cNvSpPr>
          <p:nvPr>
            <p:ph type="ftr" sz="quarter" idx="11"/>
          </p:nvPr>
        </p:nvSpPr>
        <p:spPr/>
        <p:txBody>
          <a:bodyPr/>
          <a:lstStyle>
            <a:extLst/>
          </a:lstStyle>
          <a:p>
            <a:endParaRPr lang="es-MX"/>
          </a:p>
        </p:txBody>
      </p:sp>
      <p:sp>
        <p:nvSpPr>
          <p:cNvPr id="4" name="3 Marcador de número de diapositiva"/>
          <p:cNvSpPr>
            <a:spLocks noGrp="1"/>
          </p:cNvSpPr>
          <p:nvPr>
            <p:ph type="sldNum" sz="quarter" idx="12"/>
          </p:nvPr>
        </p:nvSpPr>
        <p:spPr/>
        <p:txBody>
          <a:bodyPr/>
          <a:lstStyle>
            <a:extLst/>
          </a:lstStyle>
          <a:p>
            <a:fld id="{A4119D5D-C868-4150-8857-B9A7E64B4824}" type="slidenum">
              <a:rPr lang="es-MX" smtClean="0"/>
              <a:t>‹Nº›</a:t>
            </a:fld>
            <a:endParaRPr lang="es-MX"/>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8" name="7 Rectángulo"/>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963136" y="304800"/>
            <a:ext cx="3931920" cy="76200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8 Marcador de fecha"/>
          <p:cNvSpPr>
            <a:spLocks noGrp="1"/>
          </p:cNvSpPr>
          <p:nvPr>
            <p:ph type="dt" sz="half" idx="10"/>
          </p:nvPr>
        </p:nvSpPr>
        <p:spPr>
          <a:xfrm>
            <a:off x="5562600" y="6513670"/>
            <a:ext cx="3002280" cy="274320"/>
          </a:xfrm>
        </p:spPr>
        <p:txBody>
          <a:bodyPr vert="horz" rtlCol="0"/>
          <a:lstStyle>
            <a:extLst/>
          </a:lstStyle>
          <a:p>
            <a:fld id="{0731FD2E-33FC-4CB4-8A87-AACD0E8443C0}" type="datetime1">
              <a:rPr lang="es-MX" smtClean="0"/>
              <a:t>08/12/2013</a:t>
            </a:fld>
            <a:endParaRPr lang="es-MX"/>
          </a:p>
        </p:txBody>
      </p:sp>
      <p:sp>
        <p:nvSpPr>
          <p:cNvPr id="10" name="9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4119D5D-C868-4150-8857-B9A7E64B4824}" type="slidenum">
              <a:rPr lang="es-MX" smtClean="0"/>
              <a:t>‹Nº›</a:t>
            </a:fld>
            <a:endParaRPr lang="es-MX"/>
          </a:p>
        </p:txBody>
      </p:sp>
      <p:sp>
        <p:nvSpPr>
          <p:cNvPr id="11" name="10 Marcador de pie de página"/>
          <p:cNvSpPr>
            <a:spLocks noGrp="1"/>
          </p:cNvSpPr>
          <p:nvPr>
            <p:ph type="ftr" sz="quarter" idx="12"/>
          </p:nvPr>
        </p:nvSpPr>
        <p:spPr>
          <a:xfrm>
            <a:off x="1600200" y="6513670"/>
            <a:ext cx="3907464" cy="274320"/>
          </a:xfrm>
        </p:spPr>
        <p:txBody>
          <a:bodyPr vert="horz" rtlCol="0"/>
          <a:lstStyle>
            <a:extLst/>
          </a:lstStyle>
          <a:p>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4724400"/>
            <a:ext cx="5486400" cy="664536"/>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13" name="12 Marcador de posición de imagen"/>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8" name="7 Marcador de fecha"/>
          <p:cNvSpPr>
            <a:spLocks noGrp="1"/>
          </p:cNvSpPr>
          <p:nvPr>
            <p:ph type="dt" sz="half" idx="10"/>
          </p:nvPr>
        </p:nvSpPr>
        <p:spPr>
          <a:xfrm>
            <a:off x="5562600" y="6509004"/>
            <a:ext cx="3002280" cy="274320"/>
          </a:xfrm>
        </p:spPr>
        <p:txBody>
          <a:bodyPr vert="horz" rtlCol="0"/>
          <a:lstStyle>
            <a:extLst/>
          </a:lstStyle>
          <a:p>
            <a:fld id="{5BBE24DB-8EBC-4605-BBBF-9C6FCE05A0C7}" type="datetime1">
              <a:rPr lang="es-MX" smtClean="0"/>
              <a:t>08/12/2013</a:t>
            </a:fld>
            <a:endParaRPr lang="es-MX"/>
          </a:p>
        </p:txBody>
      </p:sp>
      <p:sp>
        <p:nvSpPr>
          <p:cNvPr id="9" name="8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4119D5D-C868-4150-8857-B9A7E64B4824}" type="slidenum">
              <a:rPr lang="es-MX" smtClean="0"/>
              <a:t>‹Nº›</a:t>
            </a:fld>
            <a:endParaRPr lang="es-MX"/>
          </a:p>
        </p:txBody>
      </p:sp>
      <p:sp>
        <p:nvSpPr>
          <p:cNvPr id="10" name="9 Marcador de pie de página"/>
          <p:cNvSpPr>
            <a:spLocks noGrp="1"/>
          </p:cNvSpPr>
          <p:nvPr>
            <p:ph type="ftr" sz="quarter" idx="12"/>
          </p:nvPr>
        </p:nvSpPr>
        <p:spPr>
          <a:xfrm>
            <a:off x="1600200" y="6509004"/>
            <a:ext cx="3907464" cy="274320"/>
          </a:xfrm>
        </p:spPr>
        <p:txBody>
          <a:bodyPr vert="horz" rtlCol="0"/>
          <a:lstStyle>
            <a:extLst/>
          </a:lstStyle>
          <a:p>
            <a:endParaRPr lang="es-MX"/>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705DE68-6BCB-48C8-92B3-65685EE7BCF5}" type="datetime1">
              <a:rPr lang="es-MX" smtClean="0"/>
              <a:t>08/12/2013</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t>‹Nº›</a:t>
            </a:fld>
            <a:endParaRPr lang="es-MX"/>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lvl1pPr algn="l">
              <a:defRPr/>
            </a:lvl1pPr>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0448E18-99F3-4D20-B727-478DA170D30A}" type="datetime1">
              <a:rPr lang="es-MX" smtClean="0"/>
              <a:t>08/12/2013</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A4119D5D-C868-4150-8857-B9A7E64B4824}"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3.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2.w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4.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27A1A3A2-B293-436A-8458-C784400F6DD6}" type="datetime1">
              <a:rPr lang="es-MX" smtClean="0"/>
              <a:t>08/12/2013</a:t>
            </a:fld>
            <a:endParaRPr lang="es-MX"/>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s-MX"/>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119D5D-C868-4150-8857-B9A7E64B4824}" type="slidenum">
              <a:rPr lang="es-MX" smtClean="0"/>
              <a:t>‹Nº›</a:t>
            </a:fld>
            <a:endParaRPr lang="es-MX"/>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smtClean="0"/>
              <a:t>Haga clic para modificar el estilo de título del patrón</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9AC6B990-8AE3-4048-9DE2-03FDD2EA14D6}"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solidFill>
                <a:prstClr val="white">
                  <a:tint val="75000"/>
                </a:prstClr>
              </a:solidFill>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A9B78F13-FD2D-4A18-ADF3-ED87A3EA7918}"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31895272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iming>
    <p:tnLst>
      <p:par>
        <p:cTn id="1" dur="indefinite" restart="never" nodeType="tmRoot"/>
      </p:par>
    </p:tnLst>
  </p:timing>
  <p:hf hdr="0" ftr="0" dt="0"/>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74F1E20F-F8F3-4AA5-88AA-E5AA33229E72}" type="datetime1">
              <a:rPr lang="es-MX" smtClean="0">
                <a:solidFill>
                  <a:srgbClr val="CAF278"/>
                </a:solidFill>
              </a:rPr>
              <a:t>08/12/2013</a:t>
            </a:fld>
            <a:endParaRPr lang="es-MX">
              <a:solidFill>
                <a:srgbClr val="CAF278"/>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s-MX">
              <a:solidFill>
                <a:srgbClr val="CAF278"/>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A9B78F13-FD2D-4A18-ADF3-ED87A3EA7918}" type="slidenum">
              <a:rPr lang="es-MX" smtClean="0">
                <a:solidFill>
                  <a:srgbClr val="CAF278"/>
                </a:solidFill>
              </a:rPr>
              <a:pPr/>
              <a:t>‹Nº›</a:t>
            </a:fld>
            <a:endParaRPr lang="es-MX">
              <a:solidFill>
                <a:srgbClr val="CAF278"/>
              </a:solidFill>
            </a:endParaRPr>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spTree>
    <p:extLst>
      <p:ext uri="{BB962C8B-B14F-4D97-AF65-F5344CB8AC3E}">
        <p14:creationId xmlns:p14="http://schemas.microsoft.com/office/powerpoint/2010/main" val="1808851590"/>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7FB77BDB-CA3E-4A5B-9D17-550FB704587E}"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solidFill>
                <a:prstClr val="white">
                  <a:tint val="75000"/>
                </a:prstClr>
              </a:solidFill>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1961435528"/>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timing>
    <p:tnLst>
      <p:par>
        <p:cTn id="1" dur="indefinite" restart="never" nodeType="tmRoot"/>
      </p:par>
    </p:tnLst>
  </p:timing>
  <p:hf hdr="0" ftr="0" dt="0"/>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3E9E62F2-F2DB-4D7B-858E-B775C2F95F70}" type="datetime1">
              <a:rPr lang="es-MX" smtClean="0">
                <a:solidFill>
                  <a:srgbClr val="895D1D"/>
                </a:solidFill>
              </a:rPr>
              <a:t>08/12/2013</a:t>
            </a:fld>
            <a:endParaRPr lang="es-MX">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MX">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4119D5D-C868-4150-8857-B9A7E64B4824}" type="slidenum">
              <a:rPr lang="es-MX" smtClean="0">
                <a:solidFill>
                  <a:srgbClr val="895D1D"/>
                </a:solidFill>
              </a:rPr>
              <a:pPr/>
              <a:t>‹Nº›</a:t>
            </a:fld>
            <a:endParaRPr lang="es-MX">
              <a:solidFill>
                <a:srgbClr val="895D1D"/>
              </a:solidFill>
            </a:endParaRPr>
          </a:p>
        </p:txBody>
      </p:sp>
    </p:spTree>
    <p:extLst>
      <p:ext uri="{BB962C8B-B14F-4D97-AF65-F5344CB8AC3E}">
        <p14:creationId xmlns:p14="http://schemas.microsoft.com/office/powerpoint/2010/main" val="357809008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C541D57-DCB0-4FFF-A609-D566010A09C7}" type="datetime1">
              <a:rPr lang="es-MX" smtClean="0">
                <a:solidFill>
                  <a:srgbClr val="ACCBF9"/>
                </a:solidFill>
              </a:rPr>
              <a:t>08/12/2013</a:t>
            </a:fld>
            <a:endParaRPr lang="es-MX">
              <a:solidFill>
                <a:srgbClr val="ACCBF9"/>
              </a:solidFill>
            </a:endParaRPr>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s-MX">
              <a:solidFill>
                <a:srgbClr val="ACCBF9"/>
              </a:solidFill>
            </a:endParaRPr>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119D5D-C868-4150-8857-B9A7E64B4824}" type="slidenum">
              <a:rPr lang="es-MX" smtClean="0">
                <a:solidFill>
                  <a:srgbClr val="ACCBF9"/>
                </a:solidFill>
              </a:rPr>
              <a:pPr/>
              <a:t>‹Nº›</a:t>
            </a:fld>
            <a:endParaRPr lang="es-MX">
              <a:solidFill>
                <a:srgbClr val="ACCBF9"/>
              </a:solidFill>
            </a:endParaRPr>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121629280"/>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dondear rectángulo de esquina diagonal"/>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2 Marcador de pie de página"/>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s-MX">
              <a:solidFill>
                <a:srgbClr val="323232">
                  <a:tint val="60000"/>
                  <a:satMod val="155000"/>
                </a:srgbClr>
              </a:solidFill>
            </a:endParaRPr>
          </a:p>
        </p:txBody>
      </p:sp>
      <p:sp>
        <p:nvSpPr>
          <p:cNvPr id="14" name="13 Marcador de fecha"/>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8FA05FED-BC5B-47B3-8BCE-AB8A63768C97}" type="datetime1">
              <a:rPr lang="es-MX" smtClean="0">
                <a:solidFill>
                  <a:srgbClr val="323232">
                    <a:tint val="60000"/>
                    <a:satMod val="155000"/>
                  </a:srgbClr>
                </a:solidFill>
              </a:rPr>
              <a:t>08/12/2013</a:t>
            </a:fld>
            <a:endParaRPr lang="es-MX">
              <a:solidFill>
                <a:srgbClr val="323232">
                  <a:tint val="60000"/>
                  <a:satMod val="155000"/>
                </a:srgbClr>
              </a:solidFill>
            </a:endParaRPr>
          </a:p>
        </p:txBody>
      </p:sp>
      <p:sp>
        <p:nvSpPr>
          <p:cNvPr id="23" name="22 Marcador de número de diapositiva"/>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4119D5D-C868-4150-8857-B9A7E64B4824}" type="slidenum">
              <a:rPr lang="es-MX" smtClean="0">
                <a:solidFill>
                  <a:srgbClr val="E3DED1">
                    <a:shade val="90000"/>
                  </a:srgbClr>
                </a:solidFill>
              </a:rPr>
              <a:pPr/>
              <a:t>‹Nº›</a:t>
            </a:fld>
            <a:endParaRPr lang="es-MX">
              <a:solidFill>
                <a:srgbClr val="E3DED1">
                  <a:shade val="90000"/>
                </a:srgbClr>
              </a:solidFill>
            </a:endParaRPr>
          </a:p>
        </p:txBody>
      </p:sp>
      <p:sp>
        <p:nvSpPr>
          <p:cNvPr id="22" name="21 Marcador de título"/>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extLst>
      <p:ext uri="{BB962C8B-B14F-4D97-AF65-F5344CB8AC3E}">
        <p14:creationId xmlns:p14="http://schemas.microsoft.com/office/powerpoint/2010/main" val="2425649091"/>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17311D36-2C5E-442F-9982-31429E59656E}" type="datetime1">
              <a:rPr lang="es-MX" smtClean="0">
                <a:solidFill>
                  <a:prstClr val="white">
                    <a:tint val="75000"/>
                  </a:prstClr>
                </a:solidFill>
              </a:rPr>
              <a:t>08/12/2013</a:t>
            </a:fld>
            <a:endParaRPr lang="es-MX">
              <a:solidFill>
                <a:prstClr val="white">
                  <a:tint val="75000"/>
                </a:prstClr>
              </a:solidFill>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solidFill>
                <a:prstClr val="white">
                  <a:tint val="75000"/>
                </a:prstClr>
              </a:solidFill>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A4119D5D-C868-4150-8857-B9A7E64B4824}" type="slidenum">
              <a:rPr lang="es-MX" smtClean="0">
                <a:solidFill>
                  <a:prstClr val="white">
                    <a:tint val="75000"/>
                  </a:prstClr>
                </a:solidFill>
              </a:rPr>
              <a:pPr/>
              <a:t>‹Nº›</a:t>
            </a:fld>
            <a:endParaRPr lang="es-MX">
              <a:solidFill>
                <a:prstClr val="white">
                  <a:tint val="75000"/>
                </a:prstClr>
              </a:solidFill>
            </a:endParaRPr>
          </a:p>
        </p:txBody>
      </p:sp>
    </p:spTree>
    <p:extLst>
      <p:ext uri="{BB962C8B-B14F-4D97-AF65-F5344CB8AC3E}">
        <p14:creationId xmlns:p14="http://schemas.microsoft.com/office/powerpoint/2010/main" val="2317764419"/>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iming>
    <p:tnLst>
      <p:par>
        <p:cTn id="1" dur="indefinite" restart="never" nodeType="tmRoot"/>
      </p:par>
    </p:tnLst>
  </p:timing>
  <p:hf hdr="0" ftr="0" dt="0"/>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9ED5424-8547-4912-A728-E836894809C0}" type="datetime1">
              <a:rPr lang="es-MX" smtClean="0">
                <a:solidFill>
                  <a:srgbClr val="575F6D"/>
                </a:solidFill>
              </a:rPr>
              <a:t>08/12/2013</a:t>
            </a:fld>
            <a:endParaRPr lang="es-MX">
              <a:solidFill>
                <a:srgbClr val="575F6D"/>
              </a:solidFill>
            </a:endParaRPr>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MX">
              <a:solidFill>
                <a:srgbClr val="575F6D"/>
              </a:solidFill>
            </a:endParaRPr>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4119D5D-C868-4150-8857-B9A7E64B4824}" type="slidenum">
              <a:rPr lang="es-MX" smtClean="0"/>
              <a:pPr/>
              <a:t>‹Nº›</a:t>
            </a:fld>
            <a:endParaRPr lang="es-MX"/>
          </a:p>
        </p:txBody>
      </p:sp>
    </p:spTree>
    <p:extLst>
      <p:ext uri="{BB962C8B-B14F-4D97-AF65-F5344CB8AC3E}">
        <p14:creationId xmlns:p14="http://schemas.microsoft.com/office/powerpoint/2010/main" val="373534708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D8E0B16-B923-4D59-8903-27920B6711DE}" type="datetime1">
              <a:rPr lang="es-MX" smtClean="0"/>
              <a:t>08/12/2013</a:t>
            </a:fld>
            <a:endParaRPr lang="es-MX"/>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s-MX"/>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A4119D5D-C868-4150-8857-B9A7E64B4824}" type="slidenum">
              <a:rPr lang="es-MX" smtClean="0"/>
              <a:pPr/>
              <a:t>‹Nº›</a:t>
            </a:fld>
            <a:endParaRPr lang="es-MX"/>
          </a:p>
        </p:txBody>
      </p:sp>
    </p:spTree>
    <p:extLst>
      <p:ext uri="{BB962C8B-B14F-4D97-AF65-F5344CB8AC3E}">
        <p14:creationId xmlns:p14="http://schemas.microsoft.com/office/powerpoint/2010/main" val="4230038591"/>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27A1A3A2-B293-436A-8458-C784400F6DD6}" type="datetime1">
              <a:rPr lang="es-MX" smtClean="0"/>
              <a:t>08/12/2013</a:t>
            </a:fld>
            <a:endParaRPr lang="es-MX"/>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s-MX"/>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A4119D5D-C868-4150-8857-B9A7E64B4824}"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dt="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5C0CC-879C-4057-ADA9-A51CB7D78A74}" type="datetime1">
              <a:rPr lang="es-MX" smtClean="0"/>
              <a:t>08/12/2013</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19D5D-C868-4150-8857-B9A7E64B4824}" type="slidenum">
              <a:rPr lang="es-MX" smtClean="0"/>
              <a:t>‹Nº›</a:t>
            </a:fld>
            <a:endParaRPr lang="es-MX"/>
          </a:p>
        </p:txBody>
      </p:sp>
    </p:spTree>
    <p:extLst>
      <p:ext uri="{BB962C8B-B14F-4D97-AF65-F5344CB8AC3E}">
        <p14:creationId xmlns:p14="http://schemas.microsoft.com/office/powerpoint/2010/main" val="15285055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2EE73B0C-1F4A-46CA-B2C2-9DABE19EBD4E}" type="datetime1">
              <a:rPr lang="es-MX" smtClean="0"/>
              <a:t>08/12/2013</a:t>
            </a:fld>
            <a:endParaRPr lang="es-MX"/>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A4119D5D-C868-4150-8857-B9A7E64B4824}" type="slidenum">
              <a:rPr lang="es-MX" smtClean="0"/>
              <a:t>‹Nº›</a:t>
            </a:fld>
            <a:endParaRPr lang="es-MX"/>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iming>
    <p:tnLst>
      <p:par>
        <p:cTn id="1" dur="indefinite" restart="never" nodeType="tmRoot"/>
      </p:par>
    </p:tnLst>
  </p:timing>
  <p:hf hdr="0" ftr="0" dt="0"/>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6C4DEAC2-26E3-4374-9810-64010423EB7F}" type="datetime1">
              <a:rPr lang="es-MX" smtClean="0"/>
              <a:t>08/12/2013</a:t>
            </a:fld>
            <a:endParaRPr lang="es-MX"/>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MX"/>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4119D5D-C868-4150-8857-B9A7E64B4824}" type="slidenum">
              <a:rPr lang="es-MX" smtClean="0"/>
              <a:t>‹Nº›</a:t>
            </a:fld>
            <a:endParaRPr lang="es-MX"/>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38612342-42F1-4D8A-B29B-35D5D8272099}" type="datetime1">
              <a:rPr lang="es-MX" smtClean="0"/>
              <a:t>08/12/2013</a:t>
            </a:fld>
            <a:endParaRPr lang="es-MX"/>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s-MX"/>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A4119D5D-C868-4150-8857-B9A7E64B4824}" type="slidenum">
              <a:rPr lang="es-MX" smtClean="0"/>
              <a:t>‹Nº›</a:t>
            </a:fld>
            <a:endParaRPr lang="es-MX"/>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4861ACB-4F83-4E6A-A810-A1E410AA4F0E}" type="datetime1">
              <a:rPr lang="es-MX" smtClean="0"/>
              <a:t>08/12/2013</a:t>
            </a:fld>
            <a:endParaRPr lang="es-MX"/>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MX"/>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4119D5D-C868-4150-8857-B9A7E64B4824}"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59830594-8FFF-4181-BD55-CC413006B52C}" type="datetime1">
              <a:rPr lang="es-MX" smtClean="0"/>
              <a:t>08/12/2013</a:t>
            </a:fld>
            <a:endParaRPr lang="es-MX"/>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s-MX"/>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A4119D5D-C868-4150-8857-B9A7E64B4824}" type="slidenum">
              <a:rPr lang="es-MX" smtClean="0"/>
              <a:t>‹Nº›</a:t>
            </a:fld>
            <a:endParaRPr lang="es-MX"/>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6293046-687C-4D9D-8B1E-46A4F51C951E}" type="datetime1">
              <a:rPr lang="es-MX" smtClean="0"/>
              <a:t>08/12/2013</a:t>
            </a:fld>
            <a:endParaRPr lang="es-MX"/>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MX"/>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119D5D-C868-4150-8857-B9A7E64B4824}" type="slidenum">
              <a:rPr lang="es-MX" smtClean="0"/>
              <a:t>‹Nº›</a:t>
            </a:fld>
            <a:endParaRPr lang="es-MX"/>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dondear rectángulo de esquina diagonal"/>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pie de página"/>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s-MX"/>
          </a:p>
        </p:txBody>
      </p:sp>
      <p:sp>
        <p:nvSpPr>
          <p:cNvPr id="14" name="13 Marcador de fecha"/>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785B86C-F074-4005-B872-8ACBD2BFD8A3}" type="datetime1">
              <a:rPr lang="es-MX" smtClean="0"/>
              <a:t>08/12/2013</a:t>
            </a:fld>
            <a:endParaRPr lang="es-MX"/>
          </a:p>
        </p:txBody>
      </p:sp>
      <p:sp>
        <p:nvSpPr>
          <p:cNvPr id="23" name="22 Marcador de número de diapositiva"/>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4119D5D-C868-4150-8857-B9A7E64B4824}" type="slidenum">
              <a:rPr lang="es-MX" smtClean="0"/>
              <a:t>‹Nº›</a:t>
            </a:fld>
            <a:endParaRPr lang="es-MX"/>
          </a:p>
        </p:txBody>
      </p:sp>
      <p:sp>
        <p:nvSpPr>
          <p:cNvPr id="22" name="21 Marcador de título"/>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70.png"/><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117.xml"/><Relationship Id="rId4" Type="http://schemas.openxmlformats.org/officeDocument/2006/relationships/image" Target="../media/image125.png"/></Relationships>
</file>

<file path=ppt/slides/_rels/slide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210.png"/><Relationship Id="rId4" Type="http://schemas.openxmlformats.org/officeDocument/2006/relationships/image" Target="../media/image200.png"/></Relationships>
</file>

<file path=ppt/slides/_rels/slide11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xml"/><Relationship Id="rId1" Type="http://schemas.openxmlformats.org/officeDocument/2006/relationships/slideLayout" Target="../slideLayouts/slideLayout117.xml"/><Relationship Id="rId4" Type="http://schemas.openxmlformats.org/officeDocument/2006/relationships/image" Target="../media/image270.png"/></Relationships>
</file>

<file path=ppt/slides/_rels/slide11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11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08.png"/><Relationship Id="rId1" Type="http://schemas.openxmlformats.org/officeDocument/2006/relationships/slideLayout" Target="../slideLayouts/slideLayout139.xml"/></Relationships>
</file>

<file path=ppt/slides/_rels/slide118.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diagramLayout" Target="../diagrams/layout11.xml"/><Relationship Id="rId7" Type="http://schemas.openxmlformats.org/officeDocument/2006/relationships/image" Target="../media/image42.gif"/><Relationship Id="rId2" Type="http://schemas.openxmlformats.org/officeDocument/2006/relationships/diagramData" Target="../diagrams/data12.xml"/><Relationship Id="rId1" Type="http://schemas.openxmlformats.org/officeDocument/2006/relationships/slideLayout" Target="../slideLayouts/slideLayout13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3.xml"/><Relationship Id="rId1" Type="http://schemas.openxmlformats.org/officeDocument/2006/relationships/slideLayout" Target="../slideLayouts/slideLayout13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61.gif"/><Relationship Id="rId2" Type="http://schemas.openxmlformats.org/officeDocument/2006/relationships/diagramData" Target="../diagrams/data14.xml"/><Relationship Id="rId1" Type="http://schemas.openxmlformats.org/officeDocument/2006/relationships/slideLayout" Target="../slideLayouts/slideLayout13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5.xml"/><Relationship Id="rId1" Type="http://schemas.openxmlformats.org/officeDocument/2006/relationships/slideLayout" Target="../slideLayouts/slideLayout13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87.gif"/><Relationship Id="rId2" Type="http://schemas.openxmlformats.org/officeDocument/2006/relationships/diagramData" Target="../diagrams/data16.xml"/><Relationship Id="rId1" Type="http://schemas.openxmlformats.org/officeDocument/2006/relationships/slideLayout" Target="../slideLayouts/slideLayout13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7.gif"/><Relationship Id="rId2" Type="http://schemas.openxmlformats.org/officeDocument/2006/relationships/diagramData" Target="../diagrams/data17.xml"/><Relationship Id="rId1" Type="http://schemas.openxmlformats.org/officeDocument/2006/relationships/slideLayout" Target="../slideLayouts/slideLayout13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89.gif"/><Relationship Id="rId2" Type="http://schemas.openxmlformats.org/officeDocument/2006/relationships/diagramData" Target="../diagrams/data18.xml"/><Relationship Id="rId1" Type="http://schemas.openxmlformats.org/officeDocument/2006/relationships/slideLayout" Target="../slideLayouts/slideLayout13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6.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39.gif"/><Relationship Id="rId2" Type="http://schemas.openxmlformats.org/officeDocument/2006/relationships/diagramData" Target="../diagrams/data19.xml"/><Relationship Id="rId1" Type="http://schemas.openxmlformats.org/officeDocument/2006/relationships/slideLayout" Target="../slideLayouts/slideLayout13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99.gif"/><Relationship Id="rId2" Type="http://schemas.openxmlformats.org/officeDocument/2006/relationships/diagramData" Target="../diagrams/data20.xml"/><Relationship Id="rId1" Type="http://schemas.openxmlformats.org/officeDocument/2006/relationships/slideLayout" Target="../slideLayouts/slideLayout13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8.png"/></Relationships>
</file>

<file path=ppt/slides/_rels/slide13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811.png"/><Relationship Id="rId1" Type="http://schemas.openxmlformats.org/officeDocument/2006/relationships/slideLayout" Target="../slideLayouts/slideLayout139.xml"/></Relationships>
</file>

<file path=ppt/slides/_rels/slide13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821.png"/><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9.xml"/><Relationship Id="rId4" Type="http://schemas.openxmlformats.org/officeDocument/2006/relationships/image" Target="../media/image60.gif"/></Relationships>
</file>

<file path=ppt/slides/_rels/slide13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9.xml"/><Relationship Id="rId4" Type="http://schemas.openxmlformats.org/officeDocument/2006/relationships/image" Target="../media/image60.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1.xml"/><Relationship Id="rId1" Type="http://schemas.openxmlformats.org/officeDocument/2006/relationships/slideLayout" Target="../slideLayouts/slideLayout150.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45.gif"/><Relationship Id="rId2" Type="http://schemas.openxmlformats.org/officeDocument/2006/relationships/diagramData" Target="../diagrams/data22.xml"/><Relationship Id="rId1" Type="http://schemas.openxmlformats.org/officeDocument/2006/relationships/slideLayout" Target="../slideLayouts/slideLayout150.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42.png"/></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0.xml"/><Relationship Id="rId5" Type="http://schemas.openxmlformats.org/officeDocument/2006/relationships/image" Target="../media/image91.gif"/><Relationship Id="rId4" Type="http://schemas.openxmlformats.org/officeDocument/2006/relationships/image" Target="../media/image800.png"/></Relationships>
</file>

<file path=ppt/slides/_rels/slide141.xml.rels><?xml version="1.0" encoding="UTF-8" standalone="yes"?>
<Relationships xmlns="http://schemas.openxmlformats.org/package/2006/relationships"><Relationship Id="rId3" Type="http://schemas.openxmlformats.org/officeDocument/2006/relationships/image" Target="../media/image810.png"/><Relationship Id="rId1" Type="http://schemas.openxmlformats.org/officeDocument/2006/relationships/slideLayout" Target="../slideLayouts/slideLayout150.xml"/><Relationship Id="rId5" Type="http://schemas.openxmlformats.org/officeDocument/2006/relationships/image" Target="../media/image42.gif"/><Relationship Id="rId4" Type="http://schemas.openxmlformats.org/officeDocument/2006/relationships/image" Target="../media/image820.png"/></Relationships>
</file>

<file path=ppt/slides/_rels/slide14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13.png"/><Relationship Id="rId1" Type="http://schemas.openxmlformats.org/officeDocument/2006/relationships/slideLayout" Target="../slideLayouts/slideLayout150.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3.xml"/><Relationship Id="rId1" Type="http://schemas.openxmlformats.org/officeDocument/2006/relationships/slideLayout" Target="../slideLayouts/slideLayout15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89.gif"/><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50.xml"/></Relationships>
</file>

<file path=ppt/slides/_rels/slide15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50.xml"/></Relationships>
</file>

<file path=ppt/slides/_rels/slide15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2.gif"/><Relationship Id="rId1" Type="http://schemas.openxmlformats.org/officeDocument/2006/relationships/slideLayout" Target="../slideLayouts/slideLayout15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840.png"/><Relationship Id="rId1" Type="http://schemas.openxmlformats.org/officeDocument/2006/relationships/slideLayout" Target="../slideLayouts/slideLayout150.xml"/></Relationships>
</file>

<file path=ppt/slides/_rels/slide15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50.xml"/></Relationships>
</file>

<file path=ppt/slides/_rels/slide15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50.xml"/></Relationships>
</file>

<file path=ppt/slides/_rels/slide158.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diagramData" Target="../diagrams/data24.xml"/><Relationship Id="rId7" Type="http://schemas.microsoft.com/office/2007/relationships/diagramDrawing" Target="../diagrams/drawing23.xml"/><Relationship Id="rId2" Type="http://schemas.openxmlformats.org/officeDocument/2006/relationships/image" Target="../media/image102.jpeg"/><Relationship Id="rId1" Type="http://schemas.openxmlformats.org/officeDocument/2006/relationships/slideLayout" Target="../slideLayouts/slideLayout9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59.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diagramData" Target="../diagrams/data25.xml"/><Relationship Id="rId7" Type="http://schemas.microsoft.com/office/2007/relationships/diagramDrawing" Target="../diagrams/drawing24.xml"/><Relationship Id="rId2" Type="http://schemas.openxmlformats.org/officeDocument/2006/relationships/image" Target="../media/image102.jpeg"/><Relationship Id="rId1" Type="http://schemas.openxmlformats.org/officeDocument/2006/relationships/slideLayout" Target="../slideLayouts/slideLayout9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2.jpeg"/><Relationship Id="rId1" Type="http://schemas.openxmlformats.org/officeDocument/2006/relationships/slideLayout" Target="../slideLayouts/slideLayout95.xml"/><Relationship Id="rId5" Type="http://schemas.openxmlformats.org/officeDocument/2006/relationships/image" Target="../media/image91.gif"/><Relationship Id="rId4" Type="http://schemas.openxmlformats.org/officeDocument/2006/relationships/image" Target="../media/image80.png"/></Relationships>
</file>

<file path=ppt/slides/_rels/slide161.xml.rels><?xml version="1.0" encoding="UTF-8" standalone="yes"?>
<Relationships xmlns="http://schemas.openxmlformats.org/package/2006/relationships"><Relationship Id="rId3" Type="http://schemas.openxmlformats.org/officeDocument/2006/relationships/image" Target="../media/image811.png"/><Relationship Id="rId2" Type="http://schemas.openxmlformats.org/officeDocument/2006/relationships/image" Target="../media/image102.jpeg"/><Relationship Id="rId1" Type="http://schemas.openxmlformats.org/officeDocument/2006/relationships/slideLayout" Target="../slideLayouts/slideLayout95.xml"/><Relationship Id="rId5" Type="http://schemas.openxmlformats.org/officeDocument/2006/relationships/image" Target="../media/image60.gif"/><Relationship Id="rId4" Type="http://schemas.openxmlformats.org/officeDocument/2006/relationships/image" Target="../media/image821.png"/></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2.jpeg"/><Relationship Id="rId1" Type="http://schemas.openxmlformats.org/officeDocument/2006/relationships/slideLayout" Target="../slideLayouts/slideLayout95.xml"/><Relationship Id="rId4" Type="http://schemas.openxmlformats.org/officeDocument/2006/relationships/image" Target="../media/image115.gif"/></Relationships>
</file>

<file path=ppt/slides/_rels/slide163.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diagramData" Target="../diagrams/data26.xml"/><Relationship Id="rId7" Type="http://schemas.microsoft.com/office/2007/relationships/diagramDrawing" Target="../diagrams/drawing25.xml"/><Relationship Id="rId2" Type="http://schemas.openxmlformats.org/officeDocument/2006/relationships/image" Target="../media/image102.jpeg"/><Relationship Id="rId1" Type="http://schemas.openxmlformats.org/officeDocument/2006/relationships/slideLayout" Target="../slideLayouts/slideLayout9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64.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102.jpeg"/><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2.jpeg"/><Relationship Id="rId1" Type="http://schemas.openxmlformats.org/officeDocument/2006/relationships/slideLayout" Target="../slideLayouts/slideLayout95.xml"/></Relationships>
</file>

<file path=ppt/slides/_rels/slide166.xml.rels><?xml version="1.0" encoding="UTF-8" standalone="yes"?>
<Relationships xmlns="http://schemas.openxmlformats.org/package/2006/relationships"><Relationship Id="rId8" Type="http://schemas.openxmlformats.org/officeDocument/2006/relationships/diagramData" Target="../diagrams/data140.xml"/><Relationship Id="rId3" Type="http://schemas.openxmlformats.org/officeDocument/2006/relationships/diagramData" Target="../diagrams/data27.xml"/><Relationship Id="rId7" Type="http://schemas.microsoft.com/office/2007/relationships/diagramDrawing" Target="../diagrams/drawing26.xml"/><Relationship Id="rId12" Type="http://schemas.openxmlformats.org/officeDocument/2006/relationships/image" Target="../media/image22.gif"/><Relationship Id="rId2" Type="http://schemas.openxmlformats.org/officeDocument/2006/relationships/image" Target="../media/image102.jpeg"/><Relationship Id="rId1" Type="http://schemas.openxmlformats.org/officeDocument/2006/relationships/slideLayout" Target="../slideLayouts/slideLayout161.xml"/><Relationship Id="rId6" Type="http://schemas.openxmlformats.org/officeDocument/2006/relationships/diagramColors" Target="../diagrams/colors26.xml"/><Relationship Id="rId11" Type="http://schemas.openxmlformats.org/officeDocument/2006/relationships/diagramColors" Target="../diagrams/colors120.xml"/><Relationship Id="rId5" Type="http://schemas.openxmlformats.org/officeDocument/2006/relationships/diagramQuickStyle" Target="../diagrams/quickStyle26.xml"/><Relationship Id="rId10" Type="http://schemas.openxmlformats.org/officeDocument/2006/relationships/diagramQuickStyle" Target="../diagrams/quickStyle120.xml"/><Relationship Id="rId4" Type="http://schemas.openxmlformats.org/officeDocument/2006/relationships/diagramLayout" Target="../diagrams/layout26.xml"/><Relationship Id="rId9" Type="http://schemas.openxmlformats.org/officeDocument/2006/relationships/diagramLayout" Target="../diagrams/layout120.xml"/></Relationships>
</file>

<file path=ppt/slides/_rels/slide16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02.jpeg"/><Relationship Id="rId1" Type="http://schemas.openxmlformats.org/officeDocument/2006/relationships/slideLayout" Target="../slideLayouts/slideLayout161.xml"/></Relationships>
</file>

<file path=ppt/slides/_rels/slide16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02.jpeg"/><Relationship Id="rId1" Type="http://schemas.openxmlformats.org/officeDocument/2006/relationships/slideLayout" Target="../slideLayouts/slideLayout161.xml"/><Relationship Id="rId4" Type="http://schemas.openxmlformats.org/officeDocument/2006/relationships/image" Target="../media/image46.gif"/></Relationships>
</file>

<file path=ppt/slides/_rels/slide169.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diagramData" Target="../diagrams/data28.xml"/><Relationship Id="rId7" Type="http://schemas.microsoft.com/office/2007/relationships/diagramDrawing" Target="../diagrams/drawing27.xml"/><Relationship Id="rId2" Type="http://schemas.openxmlformats.org/officeDocument/2006/relationships/image" Target="../media/image102.jpeg"/><Relationship Id="rId1" Type="http://schemas.openxmlformats.org/officeDocument/2006/relationships/slideLayout" Target="../slideLayouts/slideLayout16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gif"/><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02.jpeg"/><Relationship Id="rId1" Type="http://schemas.openxmlformats.org/officeDocument/2006/relationships/slideLayout" Target="../slideLayouts/slideLayout161.xml"/></Relationships>
</file>

<file path=ppt/slides/_rels/slide17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02.jpeg"/><Relationship Id="rId1" Type="http://schemas.openxmlformats.org/officeDocument/2006/relationships/slideLayout" Target="../slideLayouts/slideLayout16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02.jpeg"/><Relationship Id="rId1" Type="http://schemas.openxmlformats.org/officeDocument/2006/relationships/slideLayout" Target="../slideLayouts/slideLayout161.xml"/><Relationship Id="rId4" Type="http://schemas.openxmlformats.org/officeDocument/2006/relationships/image" Target="../media/image27.gif"/></Relationships>
</file>

<file path=ppt/slides/_rels/slide173.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diagramData" Target="../diagrams/data29.xml"/><Relationship Id="rId7" Type="http://schemas.microsoft.com/office/2007/relationships/diagramDrawing" Target="../diagrams/drawing28.xml"/><Relationship Id="rId2" Type="http://schemas.openxmlformats.org/officeDocument/2006/relationships/image" Target="../media/image102.jpeg"/><Relationship Id="rId1" Type="http://schemas.openxmlformats.org/officeDocument/2006/relationships/slideLayout" Target="../slideLayouts/slideLayout16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02.jpeg"/><Relationship Id="rId1" Type="http://schemas.openxmlformats.org/officeDocument/2006/relationships/slideLayout" Target="../slideLayouts/slideLayout161.xml"/></Relationships>
</file>

<file path=ppt/slides/_rels/slide175.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790.png"/><Relationship Id="rId7" Type="http://schemas.openxmlformats.org/officeDocument/2006/relationships/diagramColors" Target="../diagrams/colors29.xml"/><Relationship Id="rId2" Type="http://schemas.openxmlformats.org/officeDocument/2006/relationships/image" Target="../media/image102.jpeg"/><Relationship Id="rId1" Type="http://schemas.openxmlformats.org/officeDocument/2006/relationships/slideLayout" Target="../slideLayouts/slideLayout161.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30.xml"/><Relationship Id="rId9" Type="http://schemas.openxmlformats.org/officeDocument/2006/relationships/image" Target="../media/image61.gif"/></Relationships>
</file>

<file path=ppt/slides/_rels/slide17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diagramData" Target="../diagrams/data31.xml"/><Relationship Id="rId7" Type="http://schemas.microsoft.com/office/2007/relationships/diagramDrawing" Target="../diagrams/drawing30.xml"/><Relationship Id="rId2" Type="http://schemas.openxmlformats.org/officeDocument/2006/relationships/image" Target="../media/image102.jpeg"/><Relationship Id="rId1" Type="http://schemas.openxmlformats.org/officeDocument/2006/relationships/slideLayout" Target="../slideLayouts/slideLayout161.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8.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diagramData" Target="../diagrams/data32.xml"/><Relationship Id="rId7" Type="http://schemas.microsoft.com/office/2007/relationships/diagramDrawing" Target="../diagrams/drawing31.xml"/><Relationship Id="rId2" Type="http://schemas.openxmlformats.org/officeDocument/2006/relationships/image" Target="../media/image138.png"/><Relationship Id="rId1" Type="http://schemas.openxmlformats.org/officeDocument/2006/relationships/slideLayout" Target="../slideLayouts/slideLayout18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79.xml.rels><?xml version="1.0" encoding="UTF-8" standalone="yes"?>
<Relationships xmlns="http://schemas.openxmlformats.org/package/2006/relationships"><Relationship Id="rId8" Type="http://schemas.openxmlformats.org/officeDocument/2006/relationships/diagramData" Target="../diagrams/data170.xml"/><Relationship Id="rId3" Type="http://schemas.openxmlformats.org/officeDocument/2006/relationships/diagramData" Target="../diagrams/data33.xml"/><Relationship Id="rId7" Type="http://schemas.microsoft.com/office/2007/relationships/diagramDrawing" Target="../diagrams/drawing32.xml"/><Relationship Id="rId12" Type="http://schemas.openxmlformats.org/officeDocument/2006/relationships/image" Target="../media/image67.gif"/><Relationship Id="rId2" Type="http://schemas.openxmlformats.org/officeDocument/2006/relationships/notesSlide" Target="../notesSlides/notesSlide3.xml"/><Relationship Id="rId1" Type="http://schemas.openxmlformats.org/officeDocument/2006/relationships/slideLayout" Target="../slideLayouts/slideLayout183.xml"/><Relationship Id="rId6" Type="http://schemas.openxmlformats.org/officeDocument/2006/relationships/diagramColors" Target="../diagrams/colors32.xml"/><Relationship Id="rId11" Type="http://schemas.openxmlformats.org/officeDocument/2006/relationships/diagramColors" Target="../diagrams/colors180.xml"/><Relationship Id="rId5" Type="http://schemas.openxmlformats.org/officeDocument/2006/relationships/diagramQuickStyle" Target="../diagrams/quickStyle32.xml"/><Relationship Id="rId10" Type="http://schemas.openxmlformats.org/officeDocument/2006/relationships/diagramQuickStyle" Target="../diagrams/quickStyle180.xml"/><Relationship Id="rId4" Type="http://schemas.openxmlformats.org/officeDocument/2006/relationships/diagramLayout" Target="../diagrams/layout32.xml"/><Relationship Id="rId9" Type="http://schemas.openxmlformats.org/officeDocument/2006/relationships/diagramLayout" Target="../diagrams/layout180.xml"/></Relationships>
</file>

<file path=ppt/slides/_rels/slide1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diagramData" Target="../diagrams/data34.xml"/><Relationship Id="rId7" Type="http://schemas.microsoft.com/office/2007/relationships/diagramDrawing" Target="../diagrams/drawing33.xml"/><Relationship Id="rId2" Type="http://schemas.openxmlformats.org/officeDocument/2006/relationships/image" Target="../media/image841.png"/><Relationship Id="rId1" Type="http://schemas.openxmlformats.org/officeDocument/2006/relationships/slideLayout" Target="../slideLayouts/slideLayout18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8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85.png"/><Relationship Id="rId1" Type="http://schemas.openxmlformats.org/officeDocument/2006/relationships/slideLayout" Target="../slideLayouts/slideLayout183.xml"/><Relationship Id="rId4" Type="http://schemas.openxmlformats.org/officeDocument/2006/relationships/image" Target="../media/image42.gi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86.png"/><Relationship Id="rId1" Type="http://schemas.openxmlformats.org/officeDocument/2006/relationships/slideLayout" Target="../slideLayouts/slideLayout194.xml"/></Relationships>
</file>

<file path=ppt/slides/_rels/slide18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94.xml"/></Relationships>
</file>

<file path=ppt/slides/_rels/slide18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94.xml"/></Relationships>
</file>

<file path=ppt/slides/_rels/slide1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94.xml"/><Relationship Id="rId5" Type="http://schemas.openxmlformats.org/officeDocument/2006/relationships/image" Target="../media/image91.png"/><Relationship Id="rId4" Type="http://schemas.openxmlformats.org/officeDocument/2006/relationships/image" Target="../media/image89.png"/></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27.gif"/><Relationship Id="rId2" Type="http://schemas.openxmlformats.org/officeDocument/2006/relationships/diagramData" Target="../diagrams/data35.xml"/><Relationship Id="rId1" Type="http://schemas.openxmlformats.org/officeDocument/2006/relationships/slideLayout" Target="../slideLayouts/slideLayout19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88.xml.rels><?xml version="1.0" encoding="UTF-8" standalone="yes"?>
<Relationships xmlns="http://schemas.openxmlformats.org/package/2006/relationships"><Relationship Id="rId8" Type="http://schemas.openxmlformats.org/officeDocument/2006/relationships/diagramLayout" Target="../diagrams/layout210.xml"/><Relationship Id="rId3" Type="http://schemas.openxmlformats.org/officeDocument/2006/relationships/diagramLayout" Target="../diagrams/layout35.xml"/><Relationship Id="rId7" Type="http://schemas.openxmlformats.org/officeDocument/2006/relationships/diagramData" Target="../diagrams/data240.xml"/><Relationship Id="rId12" Type="http://schemas.openxmlformats.org/officeDocument/2006/relationships/image" Target="../media/image67.gif"/><Relationship Id="rId2" Type="http://schemas.openxmlformats.org/officeDocument/2006/relationships/diagramData" Target="../diagrams/data36.xml"/><Relationship Id="rId1" Type="http://schemas.openxmlformats.org/officeDocument/2006/relationships/slideLayout" Target="../slideLayouts/slideLayout194.xml"/><Relationship Id="rId6" Type="http://schemas.microsoft.com/office/2007/relationships/diagramDrawing" Target="../diagrams/drawing35.xml"/><Relationship Id="rId11" Type="http://schemas.openxmlformats.org/officeDocument/2006/relationships/image" Target="../media/image89.gif"/><Relationship Id="rId5" Type="http://schemas.openxmlformats.org/officeDocument/2006/relationships/diagramColors" Target="../diagrams/colors35.xml"/><Relationship Id="rId10" Type="http://schemas.openxmlformats.org/officeDocument/2006/relationships/diagramColors" Target="../diagrams/colors210.xml"/><Relationship Id="rId4" Type="http://schemas.openxmlformats.org/officeDocument/2006/relationships/diagramQuickStyle" Target="../diagrams/quickStyle35.xml"/><Relationship Id="rId9" Type="http://schemas.openxmlformats.org/officeDocument/2006/relationships/diagramQuickStyle" Target="../diagrams/quickStyle210.xml"/></Relationships>
</file>

<file path=ppt/slides/_rels/slide18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0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1.gif"/><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3.xml"/><Relationship Id="rId4" Type="http://schemas.openxmlformats.org/officeDocument/2006/relationships/image" Target="../media/image43.gif"/></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3.xml"/><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3.xml"/><Relationship Id="rId5" Type="http://schemas.openxmlformats.org/officeDocument/2006/relationships/image" Target="../media/image48.gif"/><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31.gif"/><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Layout" Target="../diagrams/layout1.xml"/><Relationship Id="rId7" Type="http://schemas.openxmlformats.org/officeDocument/2006/relationships/image" Target="../media/image2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5.xml"/><Relationship Id="rId2" Type="http://schemas.openxmlformats.org/officeDocument/2006/relationships/image" Target="../media/image57.gif"/><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8.gif"/><Relationship Id="rId1" Type="http://schemas.openxmlformats.org/officeDocument/2006/relationships/slideLayout" Target="../slideLayouts/slideLayout40.xml"/><Relationship Id="rId4" Type="http://schemas.openxmlformats.org/officeDocument/2006/relationships/image" Target="../media/image520.png"/></Relationships>
</file>

<file path=ppt/slides/_rels/slide3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gif"/><Relationship Id="rId1" Type="http://schemas.openxmlformats.org/officeDocument/2006/relationships/slideLayout" Target="../slideLayouts/slideLayout40.xml"/><Relationship Id="rId4" Type="http://schemas.openxmlformats.org/officeDocument/2006/relationships/image" Target="../media/image61.gif"/></Relationships>
</file>

<file path=ppt/slides/_rels/slide35.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62.gif"/><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gif"/><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gi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diagramLayout" Target="../diagrams/layout2.xml"/><Relationship Id="rId7" Type="http://schemas.openxmlformats.org/officeDocument/2006/relationships/image" Target="../media/image9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4.gif"/></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6.gif"/><Relationship Id="rId2" Type="http://schemas.openxmlformats.org/officeDocument/2006/relationships/diagramData" Target="../diagrams/data7.xml"/><Relationship Id="rId1" Type="http://schemas.openxmlformats.org/officeDocument/2006/relationships/slideLayout" Target="../slideLayouts/slideLayout4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7.gif"/><Relationship Id="rId2" Type="http://schemas.openxmlformats.org/officeDocument/2006/relationships/diagramData" Target="../diagrams/data8.xml"/><Relationship Id="rId1" Type="http://schemas.openxmlformats.org/officeDocument/2006/relationships/slideLayout" Target="../slideLayouts/slideLayout4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8.gif"/><Relationship Id="rId2" Type="http://schemas.openxmlformats.org/officeDocument/2006/relationships/diagramData" Target="../diagrams/data9.xml"/><Relationship Id="rId1" Type="http://schemas.openxmlformats.org/officeDocument/2006/relationships/slideLayout" Target="../slideLayouts/slideLayout4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70.png"/><Relationship Id="rId7" Type="http://schemas.openxmlformats.org/officeDocument/2006/relationships/diagramColors" Target="../diagrams/colors9.xml"/><Relationship Id="rId2" Type="http://schemas.openxmlformats.org/officeDocument/2006/relationships/image" Target="../media/image26.gif"/><Relationship Id="rId1" Type="http://schemas.openxmlformats.org/officeDocument/2006/relationships/slideLayout" Target="../slideLayouts/slideLayout4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10.xml"/></Relationships>
</file>

<file path=ppt/slides/_rels/slide4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70.gif"/><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 Id="rId4" Type="http://schemas.openxmlformats.org/officeDocument/2006/relationships/image" Target="../media/image71.gif"/></Relationships>
</file>

<file path=ppt/slides/_rels/slide4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20.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75.jpeg"/><Relationship Id="rId1" Type="http://schemas.openxmlformats.org/officeDocument/2006/relationships/slideLayout" Target="../slideLayouts/slideLayout62.xml"/><Relationship Id="rId5" Type="http://schemas.openxmlformats.org/officeDocument/2006/relationships/image" Target="../media/image40.gif"/><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25.gif"/><Relationship Id="rId5" Type="http://schemas.openxmlformats.org/officeDocument/2006/relationships/diagramColors" Target="../diagrams/colors3.xml"/><Relationship Id="rId10"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73.jpeg"/><Relationship Id="rId1" Type="http://schemas.openxmlformats.org/officeDocument/2006/relationships/slideLayout" Target="../slideLayouts/slideLayout62.xml"/><Relationship Id="rId6" Type="http://schemas.openxmlformats.org/officeDocument/2006/relationships/image" Target="../media/image74.gif"/><Relationship Id="rId5" Type="http://schemas.openxmlformats.org/officeDocument/2006/relationships/image" Target="../media/image40.gif"/><Relationship Id="rId4" Type="http://schemas.openxmlformats.org/officeDocument/2006/relationships/image" Target="../media/image660.png"/></Relationships>
</file>

<file path=ppt/slides/_rels/slide5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62.xml"/><Relationship Id="rId6" Type="http://schemas.openxmlformats.org/officeDocument/2006/relationships/image" Target="../media/image77.gif"/><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jpeg"/><Relationship Id="rId1" Type="http://schemas.openxmlformats.org/officeDocument/2006/relationships/slideLayout" Target="../slideLayouts/slideLayout62.xml"/><Relationship Id="rId4" Type="http://schemas.openxmlformats.org/officeDocument/2006/relationships/image" Target="../media/image78.gif"/></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jpeg"/><Relationship Id="rId1" Type="http://schemas.openxmlformats.org/officeDocument/2006/relationships/slideLayout" Target="../slideLayouts/slideLayout62.xml"/><Relationship Id="rId4" Type="http://schemas.openxmlformats.org/officeDocument/2006/relationships/image" Target="../media/image79.gif"/></Relationships>
</file>

<file path=ppt/slides/_rels/slide5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0.gif"/><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710.png"/><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84.xml"/><Relationship Id="rId4" Type="http://schemas.openxmlformats.org/officeDocument/2006/relationships/image" Target="../media/image67.gif"/></Relationships>
</file>

<file path=ppt/slides/_rels/slide5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70.gif"/><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60.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0.gif"/><Relationship Id="rId1" Type="http://schemas.openxmlformats.org/officeDocument/2006/relationships/slideLayout" Target="../slideLayouts/slideLayout84.xml"/><Relationship Id="rId4" Type="http://schemas.openxmlformats.org/officeDocument/2006/relationships/image" Target="../media/image91.gif"/></Relationships>
</file>

<file path=ppt/slides/_rels/slide65.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92.gif"/><Relationship Id="rId1" Type="http://schemas.openxmlformats.org/officeDocument/2006/relationships/slideLayout" Target="../slideLayouts/slideLayout84.xml"/><Relationship Id="rId6" Type="http://schemas.openxmlformats.org/officeDocument/2006/relationships/image" Target="../media/image40.gif"/><Relationship Id="rId5" Type="http://schemas.openxmlformats.org/officeDocument/2006/relationships/image" Target="../media/image780.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93.gif"/><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png"/><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2.gif"/><Relationship Id="rId2" Type="http://schemas.openxmlformats.org/officeDocument/2006/relationships/diagramData" Target="../diagrams/data11.xml"/><Relationship Id="rId1" Type="http://schemas.openxmlformats.org/officeDocument/2006/relationships/slideLayout" Target="../slideLayouts/slideLayout1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0.png"/><Relationship Id="rId1" Type="http://schemas.openxmlformats.org/officeDocument/2006/relationships/slideLayout" Target="../slideLayouts/slideLayout117.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8.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17.xml"/><Relationship Id="rId4" Type="http://schemas.openxmlformats.org/officeDocument/2006/relationships/image" Target="../media/image45.gif"/></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17.xml"/><Relationship Id="rId5" Type="http://schemas.openxmlformats.org/officeDocument/2006/relationships/image" Target="../media/image89.gif"/><Relationship Id="rId4" Type="http://schemas.openxmlformats.org/officeDocument/2006/relationships/image" Target="../media/image91.gif"/></Relationships>
</file>

<file path=ppt/slides/_rels/slide9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04.jpeg"/><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uis\Pictures\Trabajo Final Formulacion\estadio CU.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10972"/>
            <a:ext cx="9144000" cy="68689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escudoEconomia.png"/>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22238" y="4997450"/>
            <a:ext cx="1435100" cy="1625600"/>
          </a:xfrm>
          <a:prstGeom prst="rect">
            <a:avLst/>
          </a:prstGeom>
        </p:spPr>
      </p:pic>
      <p:pic>
        <p:nvPicPr>
          <p:cNvPr id="7" name="Imagen 1" descr="escudoUNAM.jpg"/>
          <p:cNvPicPr/>
          <p:nvPr/>
        </p:nvPicPr>
        <p:blipFill>
          <a:blip r:embed="rId6" cstate="print">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0" y="182562"/>
            <a:ext cx="1557338" cy="1485900"/>
          </a:xfrm>
          <a:prstGeom prst="rect">
            <a:avLst/>
          </a:prstGeom>
        </p:spPr>
      </p:pic>
      <p:sp>
        <p:nvSpPr>
          <p:cNvPr id="2" name="Title 1"/>
          <p:cNvSpPr>
            <a:spLocks noGrp="1"/>
          </p:cNvSpPr>
          <p:nvPr>
            <p:ph type="ctrTitle"/>
          </p:nvPr>
        </p:nvSpPr>
        <p:spPr>
          <a:xfrm>
            <a:off x="1371599" y="363537"/>
            <a:ext cx="7772400" cy="593725"/>
          </a:xfrm>
        </p:spPr>
        <p:txBody>
          <a:bodyPr>
            <a:normAutofit/>
          </a:bodyPr>
          <a:lstStyle/>
          <a:p>
            <a:r>
              <a:rPr lang="es-ES_tradnl" sz="2800" b="1" dirty="0" smtClean="0"/>
              <a:t>UNIVERSIDAD NACIONAL AUTÓNOMA DE MÉXICO</a:t>
            </a:r>
            <a:endParaRPr lang="es-ES_tradnl" sz="2800" b="1" dirty="0"/>
          </a:p>
        </p:txBody>
      </p:sp>
      <p:sp>
        <p:nvSpPr>
          <p:cNvPr id="6" name="Subtitle 5"/>
          <p:cNvSpPr>
            <a:spLocks noGrp="1"/>
          </p:cNvSpPr>
          <p:nvPr>
            <p:ph type="subTitle" idx="1"/>
          </p:nvPr>
        </p:nvSpPr>
        <p:spPr>
          <a:xfrm>
            <a:off x="1371599" y="1668462"/>
            <a:ext cx="6899276" cy="1549400"/>
          </a:xfrm>
        </p:spPr>
        <p:txBody>
          <a:bodyPr>
            <a:noAutofit/>
          </a:bodyPr>
          <a:lstStyle/>
          <a:p>
            <a:r>
              <a:rPr lang="es-ES_tradnl" sz="2400" b="1" dirty="0" smtClean="0">
                <a:solidFill>
                  <a:srgbClr val="000000"/>
                </a:solidFill>
              </a:rPr>
              <a:t>CADEC NRO TINF 19</a:t>
            </a:r>
          </a:p>
          <a:p>
            <a:r>
              <a:rPr lang="es-ES_tradnl" sz="2400" b="1" dirty="0" smtClean="0">
                <a:solidFill>
                  <a:srgbClr val="000000"/>
                </a:solidFill>
              </a:rPr>
              <a:t>METODOLOGIA: ONU-CEPAL:</a:t>
            </a:r>
          </a:p>
          <a:p>
            <a:r>
              <a:rPr lang="es-ES_tradnl" sz="2400" b="1" dirty="0" smtClean="0">
                <a:solidFill>
                  <a:srgbClr val="000000"/>
                </a:solidFill>
              </a:rPr>
              <a:t>12 CRITERIOS DE EVALUACION SOCIOECONOMICA</a:t>
            </a:r>
          </a:p>
          <a:p>
            <a:r>
              <a:rPr lang="es-ES_tradnl" sz="2400" b="1" dirty="0" smtClean="0">
                <a:solidFill>
                  <a:srgbClr val="000000"/>
                </a:solidFill>
              </a:rPr>
              <a:t>(PROBLEMAS RESUELTOS)</a:t>
            </a:r>
            <a:endParaRPr lang="es-ES_tradnl" sz="2400" b="1" dirty="0" smtClean="0">
              <a:solidFill>
                <a:schemeClr val="tx1"/>
              </a:solidFill>
            </a:endParaRPr>
          </a:p>
        </p:txBody>
      </p:sp>
      <p:sp>
        <p:nvSpPr>
          <p:cNvPr id="4" name="TextBox 3"/>
          <p:cNvSpPr txBox="1"/>
          <p:nvPr/>
        </p:nvSpPr>
        <p:spPr>
          <a:xfrm>
            <a:off x="3406448" y="997981"/>
            <a:ext cx="2914650" cy="400110"/>
          </a:xfrm>
          <a:prstGeom prst="rect">
            <a:avLst/>
          </a:prstGeom>
          <a:noFill/>
        </p:spPr>
        <p:txBody>
          <a:bodyPr wrap="square" rtlCol="0">
            <a:spAutoFit/>
          </a:bodyPr>
          <a:lstStyle/>
          <a:p>
            <a:r>
              <a:rPr lang="es-ES_tradnl" sz="2000" b="1" dirty="0" smtClean="0"/>
              <a:t>FACULTAD DE ECONOMÍA </a:t>
            </a:r>
            <a:endParaRPr lang="es-ES_tradnl" sz="2000" b="1" dirty="0"/>
          </a:p>
        </p:txBody>
      </p:sp>
      <p:sp>
        <p:nvSpPr>
          <p:cNvPr id="9" name="TextBox 8"/>
          <p:cNvSpPr txBox="1"/>
          <p:nvPr/>
        </p:nvSpPr>
        <p:spPr>
          <a:xfrm>
            <a:off x="2178756" y="4010538"/>
            <a:ext cx="3889375" cy="707886"/>
          </a:xfrm>
          <a:prstGeom prst="rect">
            <a:avLst/>
          </a:prstGeom>
          <a:noFill/>
        </p:spPr>
        <p:txBody>
          <a:bodyPr wrap="square" rtlCol="0">
            <a:spAutoFit/>
          </a:bodyPr>
          <a:lstStyle/>
          <a:p>
            <a:r>
              <a:rPr lang="es-ES_tradnl" sz="2000" b="1" dirty="0" smtClean="0"/>
              <a:t>Autor: Dr. Jaime Zurita Campos</a:t>
            </a:r>
          </a:p>
          <a:p>
            <a:endParaRPr lang="es-ES_tradnl" sz="2000" dirty="0"/>
          </a:p>
        </p:txBody>
      </p:sp>
      <p:sp>
        <p:nvSpPr>
          <p:cNvPr id="10" name="TextBox 9"/>
          <p:cNvSpPr txBox="1"/>
          <p:nvPr/>
        </p:nvSpPr>
        <p:spPr>
          <a:xfrm>
            <a:off x="2151062" y="4333704"/>
            <a:ext cx="6381378" cy="1015663"/>
          </a:xfrm>
          <a:prstGeom prst="rect">
            <a:avLst/>
          </a:prstGeom>
          <a:noFill/>
        </p:spPr>
        <p:txBody>
          <a:bodyPr wrap="square" rtlCol="0">
            <a:spAutoFit/>
          </a:bodyPr>
          <a:lstStyle/>
          <a:p>
            <a:r>
              <a:rPr lang="es-ES_tradnl" sz="2000" b="1" dirty="0" smtClean="0"/>
              <a:t>Capturado en </a:t>
            </a:r>
            <a:r>
              <a:rPr lang="es-ES_tradnl" sz="2000" b="1" dirty="0" err="1" smtClean="0"/>
              <a:t>Power</a:t>
            </a:r>
            <a:r>
              <a:rPr lang="es-ES_tradnl" sz="2000" b="1" dirty="0" smtClean="0"/>
              <a:t> Point. </a:t>
            </a:r>
          </a:p>
          <a:p>
            <a:endParaRPr lang="es-ES_tradnl" sz="2000" b="1" dirty="0" smtClean="0"/>
          </a:p>
          <a:p>
            <a:r>
              <a:rPr lang="es-ES_tradnl" sz="2000" b="1" dirty="0" smtClean="0"/>
              <a:t>Luis Flores                                  9              Cta. No. 306174649</a:t>
            </a:r>
            <a:endParaRPr lang="es-ES_tradnl" sz="2000" b="1" dirty="0"/>
          </a:p>
        </p:txBody>
      </p:sp>
      <p:sp>
        <p:nvSpPr>
          <p:cNvPr id="11" name="TextBox 10"/>
          <p:cNvSpPr txBox="1"/>
          <p:nvPr/>
        </p:nvSpPr>
        <p:spPr>
          <a:xfrm>
            <a:off x="1730375" y="5699720"/>
            <a:ext cx="6540500" cy="1015663"/>
          </a:xfrm>
          <a:prstGeom prst="rect">
            <a:avLst/>
          </a:prstGeom>
          <a:noFill/>
        </p:spPr>
        <p:txBody>
          <a:bodyPr wrap="square" rtlCol="0">
            <a:spAutoFit/>
          </a:bodyPr>
          <a:lstStyle/>
          <a:p>
            <a:pPr algn="ctr"/>
            <a:r>
              <a:rPr lang="es-ES_tradnl" sz="2000" b="1" dirty="0" smtClean="0"/>
              <a:t>21,135 </a:t>
            </a:r>
            <a:r>
              <a:rPr lang="es-ES_tradnl" sz="2000" b="1" dirty="0" smtClean="0"/>
              <a:t>KB</a:t>
            </a:r>
          </a:p>
          <a:p>
            <a:pPr algn="ctr"/>
            <a:endParaRPr lang="es-ES_tradnl" sz="2000" b="1" dirty="0" smtClean="0"/>
          </a:p>
          <a:p>
            <a:pPr algn="ctr"/>
            <a:r>
              <a:rPr lang="es-ES_tradnl" sz="2000" b="1" dirty="0" smtClean="0"/>
              <a:t>CD Universitaria, México D.F., </a:t>
            </a:r>
            <a:r>
              <a:rPr lang="es-ES_tradnl" sz="2000" b="1" dirty="0"/>
              <a:t>5</a:t>
            </a:r>
            <a:r>
              <a:rPr lang="es-ES_tradnl" sz="2000" b="1" dirty="0" smtClean="0"/>
              <a:t> Diciembre 2013</a:t>
            </a:r>
            <a:endParaRPr lang="es-ES_tradnl" sz="2000" b="1" dirty="0"/>
          </a:p>
        </p:txBody>
      </p:sp>
      <p:cxnSp>
        <p:nvCxnSpPr>
          <p:cNvPr id="14" name="Straight Connector 13"/>
          <p:cNvCxnSpPr/>
          <p:nvPr/>
        </p:nvCxnSpPr>
        <p:spPr>
          <a:xfrm>
            <a:off x="1025525" y="2041525"/>
            <a:ext cx="33337" cy="27686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674687" y="2041525"/>
            <a:ext cx="33337" cy="27686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V="1">
            <a:off x="1730375" y="1523922"/>
            <a:ext cx="6410678" cy="28222"/>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1600553" y="5699720"/>
            <a:ext cx="6540500" cy="0"/>
          </a:xfrm>
          <a:prstGeom prst="line">
            <a:avLst/>
          </a:prstGeom>
        </p:spPr>
        <p:style>
          <a:lnRef idx="2">
            <a:schemeClr val="dk1"/>
          </a:lnRef>
          <a:fillRef idx="0">
            <a:schemeClr val="dk1"/>
          </a:fillRef>
          <a:effectRef idx="1">
            <a:schemeClr val="dk1"/>
          </a:effectRef>
          <a:fontRef idx="minor">
            <a:schemeClr val="tx1"/>
          </a:fontRef>
        </p:style>
      </p:cxnSp>
      <p:cxnSp>
        <p:nvCxnSpPr>
          <p:cNvPr id="12" name="11 Conector recto"/>
          <p:cNvCxnSpPr/>
          <p:nvPr/>
        </p:nvCxnSpPr>
        <p:spPr>
          <a:xfrm>
            <a:off x="839788" y="2041525"/>
            <a:ext cx="0" cy="280001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7847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971600" y="548680"/>
            <a:ext cx="7200801" cy="5400600"/>
            <a:chOff x="3200247" y="548680"/>
            <a:chExt cx="5190714" cy="4090053"/>
          </a:xfrm>
        </p:grpSpPr>
        <p:sp>
          <p:nvSpPr>
            <p:cNvPr id="7" name="6 Cinta perforada"/>
            <p:cNvSpPr/>
            <p:nvPr/>
          </p:nvSpPr>
          <p:spPr>
            <a:xfrm>
              <a:off x="3511690" y="548680"/>
              <a:ext cx="4515920" cy="1799623"/>
            </a:xfrm>
            <a:prstGeom prst="flowChartPunchedTap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89" tIns="186689" rIns="186689" bIns="186689" numCol="1" spcCol="1270" anchor="ctr" anchorCtr="0">
              <a:noAutofit/>
            </a:bodyPr>
            <a:lstStyle/>
            <a:p>
              <a:pPr lvl="0" algn="ctr" defTabSz="800100">
                <a:lnSpc>
                  <a:spcPct val="90000"/>
                </a:lnSpc>
                <a:spcBef>
                  <a:spcPct val="0"/>
                </a:spcBef>
                <a:spcAft>
                  <a:spcPct val="35000"/>
                </a:spcAft>
              </a:pPr>
              <a:r>
                <a:rPr lang="es-MX" sz="2000" b="1" kern="1200" dirty="0" smtClean="0"/>
                <a:t>Así la depreciación anual es de 500 calculada por el método lineal y de 416 si se usa el método del fondo de amortización con un interés de 4%</a:t>
              </a:r>
              <a:endParaRPr lang="es-MX" sz="2000" b="1" kern="1200" dirty="0"/>
            </a:p>
          </p:txBody>
        </p:sp>
        <p:sp>
          <p:nvSpPr>
            <p:cNvPr id="8" name="7 Recortar rectángulo de esquina del mismo lado"/>
            <p:cNvSpPr/>
            <p:nvPr/>
          </p:nvSpPr>
          <p:spPr>
            <a:xfrm>
              <a:off x="3200247" y="2730042"/>
              <a:ext cx="2283914" cy="1908691"/>
            </a:xfrm>
            <a:prstGeom prst="snip2SameRect">
              <a:avLst>
                <a:gd name="adj1" fmla="val 19916"/>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89" tIns="186689" rIns="186689" bIns="186689" numCol="1" spcCol="1270" anchor="ctr" anchorCtr="0">
              <a:noAutofit/>
            </a:bodyPr>
            <a:lstStyle/>
            <a:p>
              <a:pPr lvl="0" algn="ctr" defTabSz="800100">
                <a:lnSpc>
                  <a:spcPct val="90000"/>
                </a:lnSpc>
                <a:spcBef>
                  <a:spcPct val="0"/>
                </a:spcBef>
                <a:spcAft>
                  <a:spcPct val="35000"/>
                </a:spcAft>
              </a:pPr>
              <a:r>
                <a:rPr lang="es-MX" sz="2000" b="1" kern="1200" dirty="0" smtClean="0"/>
                <a:t>Estas diferencias hacen que la rentabilidad calculada para la inversión total (capital fijo más circulante)</a:t>
              </a:r>
              <a:endParaRPr lang="es-MX" sz="2000" b="1" kern="1200" dirty="0"/>
            </a:p>
          </p:txBody>
        </p:sp>
        <p:sp>
          <p:nvSpPr>
            <p:cNvPr id="9" name="8 Recortar rectángulo de esquina del mismo lado"/>
            <p:cNvSpPr/>
            <p:nvPr/>
          </p:nvSpPr>
          <p:spPr>
            <a:xfrm>
              <a:off x="6055140" y="2730042"/>
              <a:ext cx="2335821" cy="1908691"/>
            </a:xfrm>
            <a:prstGeom prst="snip2SameRect">
              <a:avLst>
                <a:gd name="adj1" fmla="val 21541"/>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89" tIns="186689" rIns="186689" bIns="186689" numCol="1" spcCol="1270" anchor="t" anchorCtr="0">
              <a:noAutofit/>
            </a:bodyPr>
            <a:lstStyle/>
            <a:p>
              <a:pPr lvl="0" algn="ctr" defTabSz="800100">
                <a:lnSpc>
                  <a:spcPct val="90000"/>
                </a:lnSpc>
                <a:spcBef>
                  <a:spcPct val="0"/>
                </a:spcBef>
                <a:spcAft>
                  <a:spcPct val="35000"/>
                </a:spcAft>
              </a:pPr>
              <a:r>
                <a:rPr lang="es-MX" sz="2000" b="1" kern="1200" dirty="0" smtClean="0"/>
                <a:t>Varíe de 7.1 a 8.3 por ciento y que la rentabilidad calculada sobre el capital fijo varíe de 10 a 11.7 por ciento</a:t>
              </a:r>
              <a:endParaRPr lang="es-MX" sz="2000" b="1" kern="1200" dirty="0"/>
            </a:p>
          </p:txBody>
        </p:sp>
      </p:gr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9218" name="Picture 2" descr="C:\Users\Sidhary\Pictures\LUIS\economi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5915" y="2697530"/>
            <a:ext cx="1440159" cy="200022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10</a:t>
            </a:fld>
            <a:endParaRPr lang="es-MX"/>
          </a:p>
        </p:txBody>
      </p:sp>
    </p:spTree>
    <p:extLst>
      <p:ext uri="{BB962C8B-B14F-4D97-AF65-F5344CB8AC3E}">
        <p14:creationId xmlns:p14="http://schemas.microsoft.com/office/powerpoint/2010/main" val="16720764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51520" y="443118"/>
            <a:ext cx="7920880" cy="4498050"/>
          </a:xfrm>
          <a:prstGeom prst="ellipse">
            <a:avLst/>
          </a:prstGeom>
          <a:gradFill flip="none" rotWithShape="1">
            <a:gsLst>
              <a:gs pos="0">
                <a:srgbClr val="3333CC">
                  <a:tint val="66000"/>
                  <a:satMod val="160000"/>
                </a:srgbClr>
              </a:gs>
              <a:gs pos="50000">
                <a:srgbClr val="3333CC">
                  <a:tint val="44500"/>
                  <a:satMod val="160000"/>
                </a:srgbClr>
              </a:gs>
              <a:gs pos="100000">
                <a:srgbClr val="3333CC">
                  <a:tint val="23500"/>
                  <a:satMod val="160000"/>
                </a:srgbClr>
              </a:gs>
            </a:gsLst>
            <a:path path="circle">
              <a:fillToRect l="50000" t="50000" r="50000" b="50000"/>
            </a:path>
            <a:tileRect/>
          </a:gradFill>
        </p:spPr>
        <p:style>
          <a:lnRef idx="1">
            <a:schemeClr val="accent5"/>
          </a:lnRef>
          <a:fillRef idx="2">
            <a:schemeClr val="accent5"/>
          </a:fillRef>
          <a:effectRef idx="1">
            <a:schemeClr val="accent5"/>
          </a:effectRef>
          <a:fontRef idx="minor">
            <a:schemeClr val="dk1"/>
          </a:fontRef>
        </p:style>
        <p:txBody>
          <a:bodyPr rtlCol="0" anchor="ctr"/>
          <a:lstStyle/>
          <a:p>
            <a:r>
              <a:rPr lang="es-MX" sz="2400" dirty="0">
                <a:solidFill>
                  <a:prstClr val="black"/>
                </a:solidFill>
              </a:rPr>
              <a:t>En suma, con el 6 por cuento de intereses, el proyecto dejaría una perdida social total de 88 millones, actualizada a la fecha inicial, mientras que a precios de mercado tendría una utilidad total de 20.5 millones.</a:t>
            </a:r>
          </a:p>
          <a:p>
            <a:r>
              <a:rPr lang="es-MX" sz="2400" dirty="0">
                <a:solidFill>
                  <a:prstClr val="black"/>
                </a:solidFill>
              </a:rPr>
              <a:t>O sea. </a:t>
            </a:r>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2646362408"/>
                  </p:ext>
                </p:extLst>
              </p:nvPr>
            </p:nvGraphicFramePr>
            <p:xfrm>
              <a:off x="2627784" y="5517232"/>
              <a:ext cx="3046457" cy="792088"/>
            </p:xfrm>
            <a:graphic>
              <a:graphicData uri="http://schemas.openxmlformats.org/drawingml/2006/table">
                <a:tbl>
                  <a:tblPr firstRow="1" firstCol="1" bandRow="1">
                    <a:tableStyleId>{5C22544A-7EE6-4342-B048-85BDC9FD1C3A}</a:tableStyleId>
                  </a:tblPr>
                  <a:tblGrid>
                    <a:gridCol w="3046457"/>
                  </a:tblGrid>
                  <a:tr h="792088">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MX" sz="2800" i="1">
                                        <a:effectLst/>
                                        <a:latin typeface="Cambria Math"/>
                                      </a:rPr>
                                    </m:ctrlPr>
                                  </m:sSubPr>
                                  <m:e>
                                    <m:r>
                                      <a:rPr lang="es-MX" sz="2800">
                                        <a:effectLst/>
                                        <a:latin typeface="Cambria Math"/>
                                      </a:rPr>
                                      <m:t>(</m:t>
                                    </m:r>
                                    <m:r>
                                      <a:rPr lang="es-MX" sz="2800">
                                        <a:effectLst/>
                                        <a:latin typeface="Cambria Math"/>
                                      </a:rPr>
                                      <m:t>𝑩</m:t>
                                    </m:r>
                                    <m:r>
                                      <a:rPr lang="es-MX" sz="2800">
                                        <a:effectLst/>
                                        <a:latin typeface="Cambria Math"/>
                                      </a:rPr>
                                      <m:t>)</m:t>
                                    </m:r>
                                  </m:e>
                                  <m:sub>
                                    <m:r>
                                      <a:rPr lang="es-MX" sz="2800">
                                        <a:effectLst/>
                                        <a:latin typeface="Cambria Math"/>
                                      </a:rPr>
                                      <m:t>𝑨𝒄𝒕</m:t>
                                    </m:r>
                                  </m:sub>
                                </m:sSub>
                                <m:r>
                                  <a:rPr lang="es-MX" sz="2800">
                                    <a:effectLst/>
                                    <a:latin typeface="Cambria Math"/>
                                  </a:rPr>
                                  <m:t>=</m:t>
                                </m:r>
                                <m:r>
                                  <a:rPr lang="es-MX" sz="2800">
                                    <a:effectLst/>
                                    <a:latin typeface="Cambria Math"/>
                                  </a:rPr>
                                  <m:t>𝑭</m:t>
                                </m:r>
                                <m:r>
                                  <a:rPr lang="es-MX" sz="2800">
                                    <a:effectLst/>
                                    <a:latin typeface="Cambria Math"/>
                                  </a:rPr>
                                  <m:t>( =</m:t>
                                </m:r>
                                <m:r>
                                  <a:rPr lang="es-MX" sz="2800">
                                    <a:effectLst/>
                                    <a:latin typeface="Cambria Math"/>
                                  </a:rPr>
                                  <m:t>𝒊</m:t>
                                </m:r>
                                <m:r>
                                  <a:rPr lang="es-MX" sz="2800">
                                    <a:effectLst/>
                                    <a:latin typeface="Cambria Math"/>
                                  </a:rPr>
                                  <m:t>%)</m:t>
                                </m:r>
                              </m:oMath>
                            </m:oMathPara>
                          </a14:m>
                          <a:endParaRPr lang="es-MX" sz="2400" dirty="0">
                            <a:effectLst/>
                            <a:latin typeface="Calibri"/>
                            <a:ea typeface="Calibri"/>
                            <a:cs typeface="Times New Roman"/>
                          </a:endParaRPr>
                        </a:p>
                      </a:txBody>
                      <a:tcPr marL="68580" marR="68580" marT="0" marB="0">
                        <a:solidFill>
                          <a:srgbClr val="CC00CC"/>
                        </a:solidFill>
                      </a:tcPr>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4241514358"/>
                  </p:ext>
                </p:extLst>
              </p:nvPr>
            </p:nvGraphicFramePr>
            <p:xfrm>
              <a:off x="2627784" y="5517232"/>
              <a:ext cx="3046457" cy="792088"/>
            </p:xfrm>
            <a:graphic>
              <a:graphicData uri="http://schemas.openxmlformats.org/drawingml/2006/table">
                <a:tbl>
                  <a:tblPr firstRow="1" firstCol="1" bandRow="1">
                    <a:tableStyleId>{5C22544A-7EE6-4342-B048-85BDC9FD1C3A}</a:tableStyleId>
                  </a:tblPr>
                  <a:tblGrid>
                    <a:gridCol w="3046457"/>
                  </a:tblGrid>
                  <a:tr h="792088">
                    <a:tc>
                      <a:txBody>
                        <a:bodyPr/>
                        <a:lstStyle/>
                        <a:p>
                          <a:endParaRPr lang="es-MX"/>
                        </a:p>
                      </a:txBody>
                      <a:tcPr marL="68580" marR="68580" marT="0" marB="0">
                        <a:blipFill rotWithShape="1">
                          <a:blip r:embed="rId2"/>
                          <a:stretch>
                            <a:fillRect/>
                          </a:stretch>
                        </a:blipFill>
                      </a:tcPr>
                    </a:tc>
                  </a:tr>
                </a:tbl>
              </a:graphicData>
            </a:graphic>
          </p:graphicFrame>
        </mc:Fallback>
      </mc:AlternateContent>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3" name="2 Marcador de número de diapositiva"/>
          <p:cNvSpPr>
            <a:spLocks noGrp="1"/>
          </p:cNvSpPr>
          <p:nvPr>
            <p:ph type="sldNum" sz="quarter" idx="12"/>
          </p:nvPr>
        </p:nvSpPr>
        <p:spPr>
          <a:xfrm>
            <a:off x="467544" y="6237312"/>
            <a:ext cx="857417" cy="365125"/>
          </a:xfrm>
        </p:spPr>
        <p:txBody>
          <a:bodyPr/>
          <a:lstStyle/>
          <a:p>
            <a:fld id="{A9B78F13-FD2D-4A18-ADF3-ED87A3EA7918}" type="slidenum">
              <a:rPr lang="es-MX" smtClean="0">
                <a:solidFill>
                  <a:srgbClr val="CAF278"/>
                </a:solidFill>
              </a:rPr>
              <a:pPr/>
              <a:t>100</a:t>
            </a:fld>
            <a:endParaRPr lang="es-MX" dirty="0">
              <a:solidFill>
                <a:srgbClr val="CAF278"/>
              </a:solidFill>
            </a:endParaRPr>
          </a:p>
        </p:txBody>
      </p:sp>
      <p:pic>
        <p:nvPicPr>
          <p:cNvPr id="23554" name="Picture 2" descr="F:\formulación y evaluación de proyectos II\Trabajo final\Imágenes\n-baum-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388274"/>
            <a:ext cx="2386211" cy="238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7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476672"/>
            <a:ext cx="2016224"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s-MX" sz="3200" dirty="0">
                <a:solidFill>
                  <a:prstClr val="black"/>
                </a:solidFill>
              </a:rPr>
              <a:t>Caso 4.</a:t>
            </a:r>
          </a:p>
        </p:txBody>
      </p:sp>
      <p:sp>
        <p:nvSpPr>
          <p:cNvPr id="3" name="2 Recortar rectángulo de esquina diagonal"/>
          <p:cNvSpPr/>
          <p:nvPr/>
        </p:nvSpPr>
        <p:spPr>
          <a:xfrm>
            <a:off x="611560" y="1988840"/>
            <a:ext cx="7920880" cy="2304256"/>
          </a:xfrm>
          <a:prstGeom prst="snip2Diag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dirty="0">
                <a:solidFill>
                  <a:prstClr val="white"/>
                </a:solidFill>
              </a:rPr>
              <a:t>Si el costo social de la mano de obra durante la vida útil se estima en 80 por ciento del de mercado, en vez de 100 por ciento, y la tasa de interés fuera 10 en vez de 6 por ciento, los resultados finales serían los indicados en el cuadro IX.</a:t>
            </a:r>
          </a:p>
          <a:p>
            <a:r>
              <a:rPr lang="es-MX" sz="2000" dirty="0">
                <a:solidFill>
                  <a:prstClr val="white"/>
                </a:solidFill>
              </a:rPr>
              <a:t>En el cuadro 9.21 tenemos:</a:t>
            </a:r>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2419212552"/>
                  </p:ext>
                </p:extLst>
              </p:nvPr>
            </p:nvGraphicFramePr>
            <p:xfrm>
              <a:off x="899592" y="4797152"/>
              <a:ext cx="7632848" cy="1631442"/>
            </p:xfrm>
            <a:graphic>
              <a:graphicData uri="http://schemas.openxmlformats.org/drawingml/2006/table">
                <a:tbl>
                  <a:tblPr firstRow="1" firstCol="1" bandRow="1">
                    <a:tableStyleId>{5C22544A-7EE6-4342-B048-85BDC9FD1C3A}</a:tableStyleId>
                  </a:tblPr>
                  <a:tblGrid>
                    <a:gridCol w="7632848"/>
                  </a:tblGrid>
                  <a:tr h="555642">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d>
                                  <m:dPr>
                                    <m:ctrlPr>
                                      <a:rPr lang="es-MX" sz="2400" i="1" smtClean="0">
                                        <a:solidFill>
                                          <a:schemeClr val="bg1"/>
                                        </a:solidFill>
                                        <a:effectLst/>
                                        <a:latin typeface="Cambria Math"/>
                                      </a:rPr>
                                    </m:ctrlPr>
                                  </m:dPr>
                                  <m:e>
                                    <m:r>
                                      <a:rPr lang="es-MX" sz="2400">
                                        <a:solidFill>
                                          <a:schemeClr val="bg1"/>
                                        </a:solidFill>
                                        <a:effectLst/>
                                        <a:latin typeface="Cambria Math"/>
                                      </a:rPr>
                                      <m:t>1</m:t>
                                    </m:r>
                                  </m:e>
                                </m:d>
                                <m:sSup>
                                  <m:sSupPr>
                                    <m:ctrlPr>
                                      <a:rPr lang="es-MX" sz="2400" i="1">
                                        <a:solidFill>
                                          <a:schemeClr val="bg1"/>
                                        </a:solidFill>
                                        <a:effectLst/>
                                        <a:latin typeface="Cambria Math"/>
                                      </a:rPr>
                                    </m:ctrlPr>
                                  </m:sSupPr>
                                  <m:e>
                                    <m:r>
                                      <a:rPr lang="es-MX" sz="2400">
                                        <a:solidFill>
                                          <a:schemeClr val="bg1"/>
                                        </a:solidFill>
                                        <a:effectLst/>
                                        <a:latin typeface="Cambria Math"/>
                                      </a:rPr>
                                      <m:t>(</m:t>
                                    </m:r>
                                    <m:r>
                                      <a:rPr lang="es-MX" sz="2400">
                                        <a:solidFill>
                                          <a:schemeClr val="bg1"/>
                                        </a:solidFill>
                                        <a:effectLst/>
                                        <a:latin typeface="Cambria Math"/>
                                      </a:rPr>
                                      <m:t>𝑃𝑡𝑜</m:t>
                                    </m:r>
                                    <m:r>
                                      <a:rPr lang="es-MX" sz="2400">
                                        <a:solidFill>
                                          <a:schemeClr val="bg1"/>
                                        </a:solidFill>
                                        <a:effectLst/>
                                        <a:latin typeface="Cambria Math"/>
                                      </a:rPr>
                                      <m:t>. </m:t>
                                    </m:r>
                                    <m:r>
                                      <a:rPr lang="es-MX" sz="2400">
                                        <a:solidFill>
                                          <a:schemeClr val="bg1"/>
                                        </a:solidFill>
                                        <a:effectLst/>
                                        <a:latin typeface="Cambria Math"/>
                                      </a:rPr>
                                      <m:t>𝐼𝑉</m:t>
                                    </m:r>
                                    <m:r>
                                      <a:rPr lang="es-MX" sz="2400">
                                        <a:solidFill>
                                          <a:schemeClr val="bg1"/>
                                        </a:solidFill>
                                        <a:effectLst/>
                                        <a:latin typeface="Cambria Math"/>
                                      </a:rPr>
                                      <m:t>)</m:t>
                                    </m:r>
                                  </m:e>
                                  <m:sup>
                                    <m:r>
                                      <a:rPr lang="es-MX" sz="2400">
                                        <a:solidFill>
                                          <a:schemeClr val="bg1"/>
                                        </a:solidFill>
                                        <a:effectLst/>
                                        <a:latin typeface="Cambria Math"/>
                                      </a:rPr>
                                      <m:t>(∗)</m:t>
                                    </m:r>
                                  </m:sup>
                                </m:sSup>
                                <m:r>
                                  <a:rPr lang="es-MX" sz="2400">
                                    <a:solidFill>
                                      <a:schemeClr val="bg1"/>
                                    </a:solidFill>
                                    <a:effectLst/>
                                    <a:latin typeface="Cambria Math"/>
                                  </a:rPr>
                                  <m:t>: </m:t>
                                </m:r>
                                <m:f>
                                  <m:fPr>
                                    <m:ctrlPr>
                                      <a:rPr lang="es-MX" sz="2400" i="1">
                                        <a:solidFill>
                                          <a:schemeClr val="bg1"/>
                                        </a:solidFill>
                                        <a:effectLst/>
                                        <a:latin typeface="Cambria Math"/>
                                      </a:rPr>
                                    </m:ctrlPr>
                                  </m:fPr>
                                  <m:num>
                                    <m:r>
                                      <a:rPr lang="es-MX" sz="2400">
                                        <a:solidFill>
                                          <a:schemeClr val="bg1"/>
                                        </a:solidFill>
                                        <a:effectLst/>
                                        <a:latin typeface="Cambria Math"/>
                                      </a:rPr>
                                      <m:t>18∗80</m:t>
                                    </m:r>
                                  </m:num>
                                  <m:den>
                                    <m:r>
                                      <a:rPr lang="es-MX" sz="2400">
                                        <a:solidFill>
                                          <a:schemeClr val="bg1"/>
                                        </a:solidFill>
                                        <a:effectLst/>
                                        <a:latin typeface="Cambria Math"/>
                                      </a:rPr>
                                      <m:t>100</m:t>
                                    </m:r>
                                  </m:den>
                                </m:f>
                                <m:r>
                                  <a:rPr lang="es-MX" sz="2400">
                                    <a:solidFill>
                                      <a:schemeClr val="bg1"/>
                                    </a:solidFill>
                                    <a:effectLst/>
                                    <a:latin typeface="Cambria Math"/>
                                  </a:rPr>
                                  <m:t>=14.4 (</m:t>
                                </m:r>
                                <m:r>
                                  <a:rPr lang="es-MX" sz="2400">
                                    <a:solidFill>
                                      <a:schemeClr val="bg1"/>
                                    </a:solidFill>
                                    <a:effectLst/>
                                    <a:latin typeface="Cambria Math"/>
                                  </a:rPr>
                                  <m:t>𝑈𝑀</m:t>
                                </m:r>
                                <m:r>
                                  <a:rPr lang="es-MX" sz="2400">
                                    <a:solidFill>
                                      <a:schemeClr val="bg1"/>
                                    </a:solidFill>
                                    <a:effectLst/>
                                    <a:latin typeface="Cambria Math"/>
                                  </a:rPr>
                                  <m:t>)</m:t>
                                </m:r>
                              </m:oMath>
                            </m:oMathPara>
                          </a14:m>
                          <a:endParaRPr lang="es-MX" sz="2400" dirty="0">
                            <a:solidFill>
                              <a:schemeClr val="bg1"/>
                            </a:solidFill>
                            <a:effectLst/>
                            <a:latin typeface="Calibri"/>
                            <a:ea typeface="Calibri"/>
                            <a:cs typeface="Times New Roman"/>
                          </a:endParaRPr>
                        </a:p>
                      </a:txBody>
                      <a:tcPr marL="68580" marR="68580" marT="0" marB="0">
                        <a:solidFill>
                          <a:schemeClr val="tx1">
                            <a:lumMod val="95000"/>
                          </a:schemeClr>
                        </a:solidFill>
                      </a:tcPr>
                    </a:tc>
                  </a:tr>
                  <a:tr h="389651">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d>
                                  <m:dPr>
                                    <m:ctrlPr>
                                      <a:rPr lang="es-MX" sz="2400" i="1" smtClean="0">
                                        <a:solidFill>
                                          <a:schemeClr val="bg1"/>
                                        </a:solidFill>
                                        <a:effectLst/>
                                        <a:latin typeface="Cambria Math"/>
                                      </a:rPr>
                                    </m:ctrlPr>
                                  </m:dPr>
                                  <m:e>
                                    <m:r>
                                      <a:rPr lang="es-MX" sz="2400">
                                        <a:solidFill>
                                          <a:schemeClr val="bg1"/>
                                        </a:solidFill>
                                        <a:effectLst/>
                                        <a:latin typeface="Cambria Math"/>
                                      </a:rPr>
                                      <m:t>2</m:t>
                                    </m:r>
                                  </m:e>
                                </m:d>
                                <m:r>
                                  <a:rPr lang="es-MX" sz="2400">
                                    <a:solidFill>
                                      <a:schemeClr val="bg1"/>
                                    </a:solidFill>
                                    <a:effectLst/>
                                    <a:latin typeface="Cambria Math"/>
                                  </a:rPr>
                                  <m:t>𝐻𝑎𝑐𝑒𝑚𝑜𝑠</m:t>
                                </m:r>
                                <m:r>
                                  <a:rPr lang="es-MX" sz="2400">
                                    <a:solidFill>
                                      <a:schemeClr val="bg1"/>
                                    </a:solidFill>
                                    <a:effectLst/>
                                    <a:latin typeface="Cambria Math"/>
                                  </a:rPr>
                                  <m:t> </m:t>
                                </m:r>
                                <m:r>
                                  <a:rPr lang="es-MX" sz="2400">
                                    <a:solidFill>
                                      <a:schemeClr val="bg1"/>
                                    </a:solidFill>
                                    <a:effectLst/>
                                    <a:latin typeface="Cambria Math"/>
                                  </a:rPr>
                                  <m:t>𝑙𝑎</m:t>
                                </m:r>
                                <m:r>
                                  <a:rPr lang="es-MX" sz="2400">
                                    <a:solidFill>
                                      <a:schemeClr val="bg1"/>
                                    </a:solidFill>
                                    <a:effectLst/>
                                    <a:latin typeface="Cambria Math"/>
                                  </a:rPr>
                                  <m:t> </m:t>
                                </m:r>
                                <m:r>
                                  <a:rPr lang="es-MX" sz="2400">
                                    <a:solidFill>
                                      <a:schemeClr val="bg1"/>
                                    </a:solidFill>
                                    <a:effectLst/>
                                    <a:latin typeface="Cambria Math"/>
                                  </a:rPr>
                                  <m:t>𝑠𝑢𝑚𝑎</m:t>
                                </m:r>
                                <m:r>
                                  <a:rPr lang="es-MX" sz="2400">
                                    <a:solidFill>
                                      <a:schemeClr val="bg1"/>
                                    </a:solidFill>
                                    <a:effectLst/>
                                    <a:latin typeface="Cambria Math"/>
                                  </a:rPr>
                                  <m:t> </m:t>
                                </m:r>
                                <m:r>
                                  <a:rPr lang="es-MX" sz="2400">
                                    <a:solidFill>
                                      <a:schemeClr val="bg1"/>
                                    </a:solidFill>
                                    <a:effectLst/>
                                    <a:latin typeface="Cambria Math"/>
                                  </a:rPr>
                                  <m:t>𝑣𝑒𝑟𝑡𝑖𝑐𝑎𝑙</m:t>
                                </m:r>
                                <m:r>
                                  <a:rPr lang="es-MX" sz="2400">
                                    <a:solidFill>
                                      <a:schemeClr val="bg1"/>
                                    </a:solidFill>
                                    <a:effectLst/>
                                    <a:latin typeface="Cambria Math"/>
                                  </a:rPr>
                                  <m:t> </m:t>
                                </m:r>
                                <m:r>
                                  <a:rPr lang="es-MX" sz="2400">
                                    <a:solidFill>
                                      <a:schemeClr val="bg1"/>
                                    </a:solidFill>
                                    <a:effectLst/>
                                    <a:latin typeface="Cambria Math"/>
                                  </a:rPr>
                                  <m:t>𝑒𝑛</m:t>
                                </m:r>
                                <m:r>
                                  <a:rPr lang="es-MX" sz="2400">
                                    <a:solidFill>
                                      <a:schemeClr val="bg1"/>
                                    </a:solidFill>
                                    <a:effectLst/>
                                    <a:latin typeface="Cambria Math"/>
                                  </a:rPr>
                                  <m:t> </m:t>
                                </m:r>
                                <m:r>
                                  <a:rPr lang="es-MX" sz="2400">
                                    <a:solidFill>
                                      <a:schemeClr val="bg1"/>
                                    </a:solidFill>
                                    <a:effectLst/>
                                    <a:latin typeface="Cambria Math"/>
                                  </a:rPr>
                                  <m:t>𝑙𝑎</m:t>
                                </m:r>
                                <m:r>
                                  <a:rPr lang="es-MX" sz="2400">
                                    <a:solidFill>
                                      <a:schemeClr val="bg1"/>
                                    </a:solidFill>
                                    <a:effectLst/>
                                    <a:latin typeface="Cambria Math"/>
                                  </a:rPr>
                                  <m:t> </m:t>
                                </m:r>
                                <m:r>
                                  <a:rPr lang="es-MX" sz="2400">
                                    <a:solidFill>
                                      <a:schemeClr val="bg1"/>
                                    </a:solidFill>
                                    <a:effectLst/>
                                    <a:latin typeface="Cambria Math"/>
                                  </a:rPr>
                                  <m:t>𝑐𝑜𝑙𝑢𝑚𝑛𝑎</m:t>
                                </m:r>
                                <m:r>
                                  <a:rPr lang="es-MX" sz="2400">
                                    <a:solidFill>
                                      <a:schemeClr val="bg1"/>
                                    </a:solidFill>
                                    <a:effectLst/>
                                    <a:latin typeface="Cambria Math"/>
                                  </a:rPr>
                                  <m:t> (</m:t>
                                </m:r>
                                <m:r>
                                  <a:rPr lang="es-MX" sz="2400">
                                    <a:solidFill>
                                      <a:schemeClr val="bg1"/>
                                    </a:solidFill>
                                    <a:effectLst/>
                                    <a:latin typeface="Cambria Math"/>
                                  </a:rPr>
                                  <m:t>𝐵</m:t>
                                </m:r>
                                <m:r>
                                  <a:rPr lang="es-MX" sz="2400">
                                    <a:solidFill>
                                      <a:schemeClr val="bg1"/>
                                    </a:solidFill>
                                    <a:effectLst/>
                                    <a:latin typeface="Cambria Math"/>
                                  </a:rPr>
                                  <m:t>)</m:t>
                                </m:r>
                              </m:oMath>
                            </m:oMathPara>
                          </a14:m>
                          <a:endParaRPr lang="es-MX" sz="2400" dirty="0">
                            <a:solidFill>
                              <a:schemeClr val="bg1"/>
                            </a:solidFill>
                            <a:effectLst/>
                            <a:latin typeface="Calibri"/>
                            <a:ea typeface="Calibri"/>
                            <a:cs typeface="Times New Roman"/>
                          </a:endParaRPr>
                        </a:p>
                      </a:txBody>
                      <a:tcPr marL="68580" marR="68580" marT="0" marB="0">
                        <a:solidFill>
                          <a:schemeClr val="tx1">
                            <a:lumMod val="95000"/>
                          </a:schemeClr>
                        </a:solidFill>
                      </a:tcPr>
                    </a:tc>
                  </a:tr>
                  <a:tr h="295745">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d>
                                  <m:dPr>
                                    <m:ctrlPr>
                                      <a:rPr lang="es-MX" sz="2400" i="1" smtClean="0">
                                        <a:solidFill>
                                          <a:schemeClr val="bg1"/>
                                        </a:solidFill>
                                        <a:effectLst/>
                                        <a:latin typeface="Cambria Math"/>
                                      </a:rPr>
                                    </m:ctrlPr>
                                  </m:dPr>
                                  <m:e>
                                    <m:r>
                                      <a:rPr lang="es-MX" sz="2400">
                                        <a:solidFill>
                                          <a:schemeClr val="bg1"/>
                                        </a:solidFill>
                                        <a:effectLst/>
                                        <a:latin typeface="Cambria Math"/>
                                      </a:rPr>
                                      <m:t>18.0+28.0+14.4+3.0</m:t>
                                    </m:r>
                                  </m:e>
                                </m:d>
                                <m:r>
                                  <a:rPr lang="es-MX" sz="2400">
                                    <a:solidFill>
                                      <a:schemeClr val="bg1"/>
                                    </a:solidFill>
                                    <a:effectLst/>
                                    <a:latin typeface="Cambria Math"/>
                                  </a:rPr>
                                  <m:t>=63.4</m:t>
                                </m:r>
                              </m:oMath>
                            </m:oMathPara>
                          </a14:m>
                          <a:endParaRPr lang="es-MX" sz="2400" dirty="0">
                            <a:solidFill>
                              <a:schemeClr val="bg1"/>
                            </a:solidFill>
                            <a:effectLst/>
                            <a:latin typeface="Calibri"/>
                            <a:ea typeface="Calibri"/>
                            <a:cs typeface="Times New Roman"/>
                          </a:endParaRPr>
                        </a:p>
                      </a:txBody>
                      <a:tcPr marL="68580" marR="68580" marT="0" marB="0">
                        <a:solidFill>
                          <a:schemeClr val="tx1">
                            <a:lumMod val="95000"/>
                          </a:schemeClr>
                        </a:solidFill>
                      </a:tcPr>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3906371810"/>
                  </p:ext>
                </p:extLst>
              </p:nvPr>
            </p:nvGraphicFramePr>
            <p:xfrm>
              <a:off x="899592" y="4797152"/>
              <a:ext cx="7632848" cy="1631442"/>
            </p:xfrm>
            <a:graphic>
              <a:graphicData uri="http://schemas.openxmlformats.org/drawingml/2006/table">
                <a:tbl>
                  <a:tblPr firstRow="1" firstCol="1" bandRow="1">
                    <a:tableStyleId>{5C22544A-7EE6-4342-B048-85BDC9FD1C3A}</a:tableStyleId>
                  </a:tblPr>
                  <a:tblGrid>
                    <a:gridCol w="7632848"/>
                  </a:tblGrid>
                  <a:tr h="790194">
                    <a:tc>
                      <a:txBody>
                        <a:bodyPr/>
                        <a:lstStyle/>
                        <a:p>
                          <a:endParaRPr lang="es-MX"/>
                        </a:p>
                      </a:txBody>
                      <a:tcPr marL="68580" marR="68580" marT="0" marB="0">
                        <a:blipFill rotWithShape="1">
                          <a:blip r:embed="rId2"/>
                          <a:stretch>
                            <a:fillRect l="-80" t="-769" b="-106154"/>
                          </a:stretch>
                        </a:blipFill>
                      </a:tcPr>
                    </a:tc>
                  </a:tr>
                  <a:tr h="420624">
                    <a:tc>
                      <a:txBody>
                        <a:bodyPr/>
                        <a:lstStyle/>
                        <a:p>
                          <a:endParaRPr lang="es-MX"/>
                        </a:p>
                      </a:txBody>
                      <a:tcPr marL="68580" marR="68580" marT="0" marB="0">
                        <a:blipFill rotWithShape="1">
                          <a:blip r:embed="rId2"/>
                          <a:stretch>
                            <a:fillRect l="-80" t="-189855" b="-100000"/>
                          </a:stretch>
                        </a:blipFill>
                      </a:tcPr>
                    </a:tc>
                  </a:tr>
                  <a:tr h="420624">
                    <a:tc>
                      <a:txBody>
                        <a:bodyPr/>
                        <a:lstStyle/>
                        <a:p>
                          <a:endParaRPr lang="es-MX"/>
                        </a:p>
                      </a:txBody>
                      <a:tcPr marL="68580" marR="68580" marT="0" marB="0">
                        <a:blipFill rotWithShape="1">
                          <a:blip r:embed="rId2"/>
                          <a:stretch>
                            <a:fillRect l="-80" t="-289855"/>
                          </a:stretch>
                        </a:blipFill>
                      </a:tcPr>
                    </a:tc>
                  </a:tr>
                </a:tbl>
              </a:graphicData>
            </a:graphic>
          </p:graphicFrame>
        </mc:Fallback>
      </mc:AlternateContent>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a:xfrm>
            <a:off x="182851" y="6309320"/>
            <a:ext cx="857417" cy="365125"/>
          </a:xfrm>
        </p:spPr>
        <p:txBody>
          <a:bodyPr/>
          <a:lstStyle/>
          <a:p>
            <a:fld id="{A9B78F13-FD2D-4A18-ADF3-ED87A3EA7918}" type="slidenum">
              <a:rPr lang="es-MX" smtClean="0">
                <a:solidFill>
                  <a:srgbClr val="CAF278"/>
                </a:solidFill>
              </a:rPr>
              <a:pPr/>
              <a:t>101</a:t>
            </a:fld>
            <a:endParaRPr lang="es-MX" dirty="0">
              <a:solidFill>
                <a:srgbClr val="CAF278"/>
              </a:solidFill>
            </a:endParaRPr>
          </a:p>
        </p:txBody>
      </p:sp>
    </p:spTree>
    <p:extLst>
      <p:ext uri="{BB962C8B-B14F-4D97-AF65-F5344CB8AC3E}">
        <p14:creationId xmlns:p14="http://schemas.microsoft.com/office/powerpoint/2010/main" val="253041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91880" y="404664"/>
            <a:ext cx="2000869" cy="461665"/>
          </a:xfrm>
          <a:prstGeom prst="rect">
            <a:avLst/>
          </a:prstGeom>
        </p:spPr>
        <p:txBody>
          <a:bodyPr wrap="none">
            <a:spAutoFit/>
          </a:bodyPr>
          <a:lstStyle/>
          <a:p>
            <a:r>
              <a:rPr lang="es-MX" sz="2400" b="1" dirty="0">
                <a:solidFill>
                  <a:prstClr val="white"/>
                </a:solidFill>
              </a:rPr>
              <a:t>Tabla 9.25</a:t>
            </a:r>
            <a:endParaRPr lang="es-MX" sz="2400"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189652515"/>
              </p:ext>
            </p:extLst>
          </p:nvPr>
        </p:nvGraphicFramePr>
        <p:xfrm>
          <a:off x="395535" y="1124742"/>
          <a:ext cx="8352930" cy="5256586"/>
        </p:xfrm>
        <a:graphic>
          <a:graphicData uri="http://schemas.openxmlformats.org/drawingml/2006/table">
            <a:tbl>
              <a:tblPr>
                <a:tableStyleId>{5C22544A-7EE6-4342-B048-85BDC9FD1C3A}</a:tableStyleId>
              </a:tblPr>
              <a:tblGrid>
                <a:gridCol w="2434776"/>
                <a:gridCol w="828326"/>
                <a:gridCol w="1506048"/>
                <a:gridCol w="170071"/>
                <a:gridCol w="840877"/>
                <a:gridCol w="1731955"/>
                <a:gridCol w="840877"/>
              </a:tblGrid>
              <a:tr h="1145197">
                <a:tc gridSpan="7">
                  <a:txBody>
                    <a:bodyPr/>
                    <a:lstStyle/>
                    <a:p>
                      <a:pPr algn="ctr">
                        <a:lnSpc>
                          <a:spcPct val="115000"/>
                        </a:lnSpc>
                        <a:spcAft>
                          <a:spcPts val="0"/>
                        </a:spcAft>
                      </a:pPr>
                      <a:r>
                        <a:rPr lang="es-MX" sz="1400" dirty="0">
                          <a:effectLst/>
                        </a:rPr>
                        <a:t>EJEMPLO BALANCE FINAL PARA EL PROYECTO CON COSTOS SOCIALES DE MANO DE OBRA IGUALES AL 80 POR CIENTO DEL PRECIO DE MERCADO Y CON ACTUALIZACIÓN EMPLEANDO UNA TASA DE 10% (Millones de unidades monetarias, cifras redondeadas) </a:t>
                      </a:r>
                      <a:endParaRPr lang="es-MX" sz="14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417219">
                <a:tc rowSpan="2">
                  <a:txBody>
                    <a:bodyPr/>
                    <a:lstStyle/>
                    <a:p>
                      <a:pPr algn="ctr">
                        <a:lnSpc>
                          <a:spcPct val="115000"/>
                        </a:lnSpc>
                        <a:spcAft>
                          <a:spcPts val="0"/>
                        </a:spcAft>
                      </a:pPr>
                      <a:r>
                        <a:rPr lang="es-MX" sz="1400" dirty="0">
                          <a:effectLst/>
                        </a:rPr>
                        <a:t> </a:t>
                      </a:r>
                      <a:endParaRPr lang="es-MX" sz="1400" dirty="0">
                        <a:effectLst/>
                        <a:latin typeface="Calibri"/>
                        <a:ea typeface="Calibri"/>
                        <a:cs typeface="Times New Roman"/>
                      </a:endParaRPr>
                    </a:p>
                  </a:txBody>
                  <a:tcPr marL="44450" marR="44450" marT="0" marB="0"/>
                </a:tc>
                <a:tc gridSpan="3">
                  <a:txBody>
                    <a:bodyPr/>
                    <a:lstStyle/>
                    <a:p>
                      <a:pPr algn="ctr">
                        <a:lnSpc>
                          <a:spcPct val="115000"/>
                        </a:lnSpc>
                        <a:spcAft>
                          <a:spcPts val="0"/>
                        </a:spcAft>
                      </a:pPr>
                      <a:r>
                        <a:rPr lang="es-MX" sz="1400">
                          <a:effectLst/>
                        </a:rPr>
                        <a:t>Valoración anual </a:t>
                      </a:r>
                      <a:endParaRPr lang="es-MX" sz="140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gridSpan="3">
                  <a:txBody>
                    <a:bodyPr/>
                    <a:lstStyle/>
                    <a:p>
                      <a:pPr algn="ctr">
                        <a:lnSpc>
                          <a:spcPct val="115000"/>
                        </a:lnSpc>
                        <a:spcAft>
                          <a:spcPts val="0"/>
                        </a:spcAft>
                      </a:pPr>
                      <a:r>
                        <a:rPr lang="es-MX" sz="1400">
                          <a:effectLst/>
                        </a:rPr>
                        <a:t>Valoración total actualizada </a:t>
                      </a:r>
                      <a:endParaRPr lang="es-MX" sz="140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r>
              <a:tr h="2018767">
                <a:tc vMerge="1">
                  <a:txBody>
                    <a:bodyPr/>
                    <a:lstStyle/>
                    <a:p>
                      <a:endParaRPr lang="es-MX"/>
                    </a:p>
                  </a:txBody>
                  <a:tcPr/>
                </a:tc>
                <a:tc gridSpan="2">
                  <a:txBody>
                    <a:bodyPr/>
                    <a:lstStyle/>
                    <a:p>
                      <a:pPr algn="ctr">
                        <a:lnSpc>
                          <a:spcPct val="115000"/>
                        </a:lnSpc>
                        <a:spcAft>
                          <a:spcPts val="0"/>
                        </a:spcAft>
                      </a:pPr>
                      <a:r>
                        <a:rPr lang="es-MX" sz="1400">
                          <a:effectLst/>
                        </a:rPr>
                        <a:t>De mercado</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Social </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De mercado</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Social </a:t>
                      </a:r>
                      <a:endParaRPr lang="es-MX" sz="1400">
                        <a:effectLst/>
                        <a:latin typeface="Calibri"/>
                        <a:ea typeface="Calibri"/>
                        <a:cs typeface="Times New Roman"/>
                      </a:endParaRPr>
                    </a:p>
                  </a:txBody>
                  <a:tcPr marL="44450" marR="44450" marT="0" marB="0"/>
                </a:tc>
              </a:tr>
              <a:tr h="271625">
                <a:tc gridSpan="2">
                  <a:txBody>
                    <a:bodyPr/>
                    <a:lstStyle/>
                    <a:p>
                      <a:pPr>
                        <a:lnSpc>
                          <a:spcPct val="115000"/>
                        </a:lnSpc>
                        <a:spcAft>
                          <a:spcPts val="0"/>
                        </a:spcAft>
                      </a:pPr>
                      <a:r>
                        <a:rPr lang="es-MX" sz="1400">
                          <a:effectLst/>
                        </a:rPr>
                        <a:t>Costo de funcionamiento</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dirty="0">
                          <a:effectLst/>
                        </a:rPr>
                        <a:t>59</a:t>
                      </a:r>
                      <a:endParaRPr lang="es-MX" sz="1400" dirty="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63.4</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502</a:t>
                      </a:r>
                      <a:endParaRPr lang="es-MX" sz="14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540</a:t>
                      </a:r>
                      <a:endParaRPr lang="es-MX" sz="1400">
                        <a:effectLst/>
                        <a:latin typeface="Calibri"/>
                        <a:ea typeface="Calibri"/>
                        <a:cs typeface="Times New Roman"/>
                      </a:endParaRPr>
                    </a:p>
                  </a:txBody>
                  <a:tcPr marL="44450" marR="44450" marT="0" marB="0"/>
                </a:tc>
              </a:tr>
              <a:tr h="271625">
                <a:tc gridSpan="2">
                  <a:txBody>
                    <a:bodyPr/>
                    <a:lstStyle/>
                    <a:p>
                      <a:pPr>
                        <a:lnSpc>
                          <a:spcPct val="115000"/>
                        </a:lnSpc>
                        <a:spcAft>
                          <a:spcPts val="0"/>
                        </a:spcAft>
                      </a:pPr>
                      <a:r>
                        <a:rPr lang="es-MX" sz="1400">
                          <a:effectLst/>
                        </a:rPr>
                        <a:t>Inversión inicial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83</a:t>
                      </a:r>
                      <a:endParaRPr lang="es-MX" sz="14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76.5</a:t>
                      </a:r>
                      <a:endParaRPr lang="es-MX" sz="1400">
                        <a:effectLst/>
                        <a:latin typeface="Calibri"/>
                        <a:ea typeface="Calibri"/>
                        <a:cs typeface="Times New Roman"/>
                      </a:endParaRPr>
                    </a:p>
                  </a:txBody>
                  <a:tcPr marL="44450" marR="44450" marT="0" marB="0"/>
                </a:tc>
              </a:tr>
              <a:tr h="271625">
                <a:tc gridSpan="2">
                  <a:txBody>
                    <a:bodyPr/>
                    <a:lstStyle/>
                    <a:p>
                      <a:pPr>
                        <a:lnSpc>
                          <a:spcPct val="115000"/>
                        </a:lnSpc>
                        <a:spcAft>
                          <a:spcPts val="0"/>
                        </a:spcAft>
                      </a:pPr>
                      <a:r>
                        <a:rPr lang="es-MX" sz="1400">
                          <a:effectLst/>
                        </a:rPr>
                        <a:t>Total de costo</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585</a:t>
                      </a:r>
                      <a:endParaRPr lang="es-MX" sz="14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616.5</a:t>
                      </a:r>
                      <a:endParaRPr lang="es-MX" sz="1400">
                        <a:effectLst/>
                        <a:latin typeface="Calibri"/>
                        <a:ea typeface="Calibri"/>
                        <a:cs typeface="Times New Roman"/>
                      </a:endParaRPr>
                    </a:p>
                  </a:txBody>
                  <a:tcPr marL="44450" marR="44450" marT="0" marB="0"/>
                </a:tc>
              </a:tr>
              <a:tr h="271625">
                <a:tc gridSpan="2">
                  <a:txBody>
                    <a:bodyPr/>
                    <a:lstStyle/>
                    <a:p>
                      <a:pPr>
                        <a:lnSpc>
                          <a:spcPct val="115000"/>
                        </a:lnSpc>
                        <a:spcAft>
                          <a:spcPts val="0"/>
                        </a:spcAft>
                      </a:pPr>
                      <a:r>
                        <a:rPr lang="es-MX" sz="1400">
                          <a:effectLst/>
                        </a:rPr>
                        <a:t>Ingresos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68</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dirty="0">
                          <a:effectLst/>
                        </a:rPr>
                        <a:t>66</a:t>
                      </a:r>
                      <a:endParaRPr lang="es-MX" sz="1400" dirty="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dirty="0">
                          <a:effectLst/>
                        </a:rPr>
                        <a:t>579</a:t>
                      </a:r>
                      <a:endParaRPr lang="es-MX" sz="14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562</a:t>
                      </a:r>
                      <a:endParaRPr lang="es-MX" sz="1400">
                        <a:effectLst/>
                        <a:latin typeface="Calibri"/>
                        <a:ea typeface="Calibri"/>
                        <a:cs typeface="Times New Roman"/>
                      </a:endParaRPr>
                    </a:p>
                  </a:txBody>
                  <a:tcPr marL="44450" marR="44450" marT="0" marB="0"/>
                </a:tc>
              </a:tr>
              <a:tr h="280065">
                <a:tc gridSpan="2">
                  <a:txBody>
                    <a:bodyPr/>
                    <a:lstStyle/>
                    <a:p>
                      <a:pPr>
                        <a:lnSpc>
                          <a:spcPct val="115000"/>
                        </a:lnSpc>
                        <a:spcAft>
                          <a:spcPts val="0"/>
                        </a:spcAft>
                      </a:pPr>
                      <a:r>
                        <a:rPr lang="es-MX" sz="1400">
                          <a:effectLst/>
                        </a:rPr>
                        <a:t>Pérdidas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dirty="0">
                          <a:effectLst/>
                        </a:rPr>
                        <a:t>-</a:t>
                      </a:r>
                      <a:endParaRPr lang="es-MX" sz="14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a:t>
                      </a:r>
                      <a:endParaRPr lang="es-MX" sz="1400" dirty="0">
                        <a:effectLst/>
                        <a:latin typeface="Calibri"/>
                        <a:ea typeface="Calibri"/>
                        <a:cs typeface="Times New Roman"/>
                      </a:endParaRPr>
                    </a:p>
                  </a:txBody>
                  <a:tcPr marL="44450" marR="44450" marT="0" marB="0"/>
                </a:tc>
              </a:tr>
              <a:tr h="308838">
                <a:tc gridSpan="2">
                  <a:txBody>
                    <a:bodyPr/>
                    <a:lstStyle/>
                    <a:p>
                      <a:pPr>
                        <a:lnSpc>
                          <a:spcPct val="115000"/>
                        </a:lnSpc>
                        <a:spcAft>
                          <a:spcPts val="0"/>
                        </a:spcAft>
                      </a:pPr>
                      <a:r>
                        <a:rPr lang="es-MX" sz="1400">
                          <a:effectLst/>
                        </a:rPr>
                        <a:t>Ganancias (+)</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9</a:t>
                      </a:r>
                      <a:endParaRPr lang="es-MX" sz="14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2.6</a:t>
                      </a:r>
                      <a:endParaRPr lang="es-MX" sz="1400">
                        <a:effectLst/>
                        <a:latin typeface="Calibri"/>
                        <a:ea typeface="Calibri"/>
                        <a:cs typeface="Times New Roman"/>
                      </a:endParaRPr>
                    </a:p>
                  </a:txBody>
                  <a:tcPr marL="44450" marR="44450" marT="0" marB="0"/>
                </a:tc>
                <a:tc hMerge="1">
                  <a:txBody>
                    <a:bodyPr/>
                    <a:lstStyle/>
                    <a:p>
                      <a:endParaRPr lang="es-MX"/>
                    </a:p>
                  </a:txBody>
                  <a:tcPr/>
                </a:tc>
                <a:tc>
                  <a:txBody>
                    <a:bodyPr/>
                    <a:lstStyle/>
                    <a:p>
                      <a:pPr algn="ctr">
                        <a:lnSpc>
                          <a:spcPct val="115000"/>
                        </a:lnSpc>
                        <a:spcAft>
                          <a:spcPts val="0"/>
                        </a:spcAft>
                      </a:pPr>
                      <a:r>
                        <a:rPr lang="es-MX" sz="1400">
                          <a:effectLst/>
                        </a:rPr>
                        <a:t>-6</a:t>
                      </a:r>
                      <a:endParaRPr lang="es-MX" sz="14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-54.5</a:t>
                      </a:r>
                      <a:endParaRPr lang="es-MX" sz="1400" dirty="0">
                        <a:effectLst/>
                        <a:latin typeface="Calibri"/>
                        <a:ea typeface="Calibri"/>
                        <a:cs typeface="Times New Roman"/>
                      </a:endParaRPr>
                    </a:p>
                  </a:txBody>
                  <a:tcPr marL="44450" marR="44450" marT="0" marB="0"/>
                </a:tc>
              </a:tr>
            </a:tbl>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a:xfrm>
            <a:off x="107504" y="6381328"/>
            <a:ext cx="785409" cy="365125"/>
          </a:xfrm>
        </p:spPr>
        <p:txBody>
          <a:bodyPr/>
          <a:lstStyle/>
          <a:p>
            <a:fld id="{A9B78F13-FD2D-4A18-ADF3-ED87A3EA7918}" type="slidenum">
              <a:rPr lang="es-MX" smtClean="0">
                <a:solidFill>
                  <a:srgbClr val="CAF278"/>
                </a:solidFill>
              </a:rPr>
              <a:pPr/>
              <a:t>102</a:t>
            </a:fld>
            <a:endParaRPr lang="es-MX" dirty="0">
              <a:solidFill>
                <a:srgbClr val="CAF278"/>
              </a:solidFill>
            </a:endParaRPr>
          </a:p>
        </p:txBody>
      </p:sp>
    </p:spTree>
    <p:extLst>
      <p:ext uri="{BB962C8B-B14F-4D97-AF65-F5344CB8AC3E}">
        <p14:creationId xmlns:p14="http://schemas.microsoft.com/office/powerpoint/2010/main" val="3768102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xplosión 1"/>
          <p:cNvSpPr/>
          <p:nvPr/>
        </p:nvSpPr>
        <p:spPr>
          <a:xfrm>
            <a:off x="683568" y="-8766"/>
            <a:ext cx="7632848" cy="4445877"/>
          </a:xfrm>
          <a:prstGeom prst="irregularSeal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dirty="0">
                <a:solidFill>
                  <a:prstClr val="white"/>
                </a:solidFill>
              </a:rPr>
              <a:t>Cálculos: i= 10%; n = 20; FA= 8.51 (tablas)</a:t>
            </a:r>
          </a:p>
          <a:p>
            <a:r>
              <a:rPr lang="es-MX" sz="2000" dirty="0">
                <a:solidFill>
                  <a:prstClr val="white"/>
                </a:solidFill>
              </a:rPr>
              <a:t>(59*8.51)= 502; (63.4 * 8.51) =540</a:t>
            </a:r>
          </a:p>
          <a:p>
            <a:r>
              <a:rPr lang="es-MX" sz="2000" dirty="0">
                <a:solidFill>
                  <a:prstClr val="white"/>
                </a:solidFill>
              </a:rPr>
              <a:t>(68*8.51) =579; (66 *8.51) = 562; etc.</a:t>
            </a:r>
          </a:p>
        </p:txBody>
      </p:sp>
      <p:sp>
        <p:nvSpPr>
          <p:cNvPr id="3" name="2 Proceso alternativo"/>
          <p:cNvSpPr/>
          <p:nvPr/>
        </p:nvSpPr>
        <p:spPr>
          <a:xfrm>
            <a:off x="683568" y="4437111"/>
            <a:ext cx="7344816" cy="2088233"/>
          </a:xfrm>
          <a:prstGeom prst="flowChartAlternateProcess">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lumMod val="85000"/>
                    <a:lumOff val="15000"/>
                  </a:prstClr>
                </a:solidFill>
              </a:rPr>
              <a:t>A pesar de ser ajora más bajos los costos sociales de funcionamiento, la actualización al 10 por ciento de interés hace que los ingresos totales no alcancen a pagar los coros totales.</a:t>
            </a: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a:xfrm>
            <a:off x="0" y="6342781"/>
            <a:ext cx="857417" cy="365125"/>
          </a:xfrm>
        </p:spPr>
        <p:txBody>
          <a:bodyPr/>
          <a:lstStyle/>
          <a:p>
            <a:fld id="{A9B78F13-FD2D-4A18-ADF3-ED87A3EA7918}" type="slidenum">
              <a:rPr lang="es-MX" smtClean="0">
                <a:solidFill>
                  <a:srgbClr val="CAF278"/>
                </a:solidFill>
              </a:rPr>
              <a:pPr/>
              <a:t>103</a:t>
            </a:fld>
            <a:endParaRPr lang="es-MX" dirty="0">
              <a:solidFill>
                <a:srgbClr val="CAF278"/>
              </a:solidFill>
            </a:endParaRPr>
          </a:p>
        </p:txBody>
      </p:sp>
    </p:spTree>
    <p:extLst>
      <p:ext uri="{BB962C8B-B14F-4D97-AF65-F5344CB8AC3E}">
        <p14:creationId xmlns:p14="http://schemas.microsoft.com/office/powerpoint/2010/main" val="244346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Canvas 12"/>
          <p:cNvGrpSpPr/>
          <p:nvPr/>
        </p:nvGrpSpPr>
        <p:grpSpPr>
          <a:xfrm>
            <a:off x="971600" y="476672"/>
            <a:ext cx="8172400" cy="5472608"/>
            <a:chOff x="140774" y="76202"/>
            <a:chExt cx="5024316" cy="2800348"/>
          </a:xfrm>
        </p:grpSpPr>
        <p:sp>
          <p:nvSpPr>
            <p:cNvPr id="15" name="16 Rectángulo"/>
            <p:cNvSpPr/>
            <p:nvPr/>
          </p:nvSpPr>
          <p:spPr>
            <a:xfrm>
              <a:off x="2085975" y="514350"/>
              <a:ext cx="3079115" cy="2362200"/>
            </a:xfrm>
            <a:prstGeom prst="rect">
              <a:avLst/>
            </a:prstGeom>
            <a:ln w="19050"/>
          </p:spPr>
        </p:sp>
        <p:cxnSp>
          <p:nvCxnSpPr>
            <p:cNvPr id="16" name="Straight Connector 13"/>
            <p:cNvCxnSpPr/>
            <p:nvPr/>
          </p:nvCxnSpPr>
          <p:spPr>
            <a:xfrm>
              <a:off x="445573" y="76202"/>
              <a:ext cx="28575" cy="220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p:nvCxnSpPr>
          <p:spPr>
            <a:xfrm flipV="1">
              <a:off x="445573" y="2200276"/>
              <a:ext cx="25622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905236" y="619126"/>
              <a:ext cx="1737180" cy="1743075"/>
            </a:xfrm>
            <a:custGeom>
              <a:avLst/>
              <a:gdLst>
                <a:gd name="connsiteX0" fmla="*/ 7062 w 1737180"/>
                <a:gd name="connsiteY0" fmla="*/ 0 h 1725825"/>
                <a:gd name="connsiteX1" fmla="*/ 64212 w 1737180"/>
                <a:gd name="connsiteY1" fmla="*/ 733425 h 1725825"/>
                <a:gd name="connsiteX2" fmla="*/ 473787 w 1737180"/>
                <a:gd name="connsiteY2" fmla="*/ 1371600 h 1725825"/>
                <a:gd name="connsiteX3" fmla="*/ 911937 w 1737180"/>
                <a:gd name="connsiteY3" fmla="*/ 1619250 h 1725825"/>
                <a:gd name="connsiteX4" fmla="*/ 1673937 w 1737180"/>
                <a:gd name="connsiteY4" fmla="*/ 1714500 h 1725825"/>
                <a:gd name="connsiteX5" fmla="*/ 1692987 w 1737180"/>
                <a:gd name="connsiteY5" fmla="*/ 1724025 h 17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180" h="1725825">
                  <a:moveTo>
                    <a:pt x="7062" y="0"/>
                  </a:moveTo>
                  <a:cubicBezTo>
                    <a:pt x="-3257" y="252412"/>
                    <a:pt x="-13576" y="504825"/>
                    <a:pt x="64212" y="733425"/>
                  </a:cubicBezTo>
                  <a:cubicBezTo>
                    <a:pt x="142000" y="962025"/>
                    <a:pt x="332500" y="1223963"/>
                    <a:pt x="473787" y="1371600"/>
                  </a:cubicBezTo>
                  <a:cubicBezTo>
                    <a:pt x="615075" y="1519238"/>
                    <a:pt x="711912" y="1562100"/>
                    <a:pt x="911937" y="1619250"/>
                  </a:cubicBezTo>
                  <a:cubicBezTo>
                    <a:pt x="1111962" y="1676400"/>
                    <a:pt x="1543762" y="1697038"/>
                    <a:pt x="1673937" y="1714500"/>
                  </a:cubicBezTo>
                  <a:cubicBezTo>
                    <a:pt x="1804112" y="1731963"/>
                    <a:pt x="1692987" y="1724025"/>
                    <a:pt x="1692987" y="1724025"/>
                  </a:cubicBezTo>
                </a:path>
              </a:pathLst>
            </a:custGeom>
            <a:ln w="19050"/>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solidFill>
                  <a:prstClr val="white"/>
                </a:solidFill>
              </a:endParaRPr>
            </a:p>
          </p:txBody>
        </p:sp>
        <p:sp>
          <p:nvSpPr>
            <p:cNvPr id="19" name="Rectangle 18"/>
            <p:cNvSpPr/>
            <p:nvPr/>
          </p:nvSpPr>
          <p:spPr>
            <a:xfrm>
              <a:off x="169349" y="76202"/>
              <a:ext cx="304799" cy="3238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MX" sz="1100" b="1">
                  <a:solidFill>
                    <a:prstClr val="black"/>
                  </a:solidFill>
                  <a:ea typeface="Calibri"/>
                  <a:cs typeface="Times New Roman"/>
                </a:rPr>
                <a:t>Y</a:t>
              </a:r>
              <a:endParaRPr lang="es-MX" sz="1100">
                <a:solidFill>
                  <a:prstClr val="black"/>
                </a:solidFill>
                <a:ea typeface="Calibri"/>
                <a:cs typeface="Times New Roman"/>
              </a:endParaRPr>
            </a:p>
          </p:txBody>
        </p:sp>
        <p:sp>
          <p:nvSpPr>
            <p:cNvPr id="20" name="Rectangle 20"/>
            <p:cNvSpPr/>
            <p:nvPr/>
          </p:nvSpPr>
          <p:spPr>
            <a:xfrm>
              <a:off x="157722" y="257176"/>
              <a:ext cx="390524" cy="2762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MX" sz="1200" b="1" dirty="0">
                  <a:solidFill>
                    <a:prstClr val="black"/>
                  </a:solidFill>
                  <a:ea typeface="Calibri"/>
                  <a:cs typeface="Times New Roman"/>
                </a:rPr>
                <a:t>(+)</a:t>
              </a:r>
              <a:endParaRPr lang="es-MX" sz="1600" dirty="0">
                <a:solidFill>
                  <a:prstClr val="black"/>
                </a:solidFill>
                <a:ea typeface="Calibri"/>
                <a:cs typeface="Times New Roman"/>
              </a:endParaRPr>
            </a:p>
          </p:txBody>
        </p:sp>
        <p:sp>
          <p:nvSpPr>
            <p:cNvPr id="21" name="Rectangle 21"/>
            <p:cNvSpPr/>
            <p:nvPr/>
          </p:nvSpPr>
          <p:spPr>
            <a:xfrm>
              <a:off x="1609722" y="276226"/>
              <a:ext cx="1398076" cy="3429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2400" b="1" dirty="0" err="1">
                  <a:solidFill>
                    <a:prstClr val="black"/>
                  </a:solidFill>
                  <a:ea typeface="Calibri"/>
                  <a:cs typeface="Times New Roman"/>
                </a:rPr>
                <a:t>Yng</a:t>
              </a:r>
              <a:r>
                <a:rPr lang="es-MX" sz="2400" b="1" dirty="0">
                  <a:solidFill>
                    <a:prstClr val="black"/>
                  </a:solidFill>
                  <a:ea typeface="Calibri"/>
                  <a:cs typeface="Times New Roman"/>
                </a:rPr>
                <a:t>                </a:t>
              </a:r>
              <a:r>
                <a:rPr lang="es-MX" sz="2400" b="1" dirty="0" smtClean="0">
                  <a:solidFill>
                    <a:prstClr val="black"/>
                  </a:solidFill>
                  <a:ea typeface="Calibri"/>
                  <a:cs typeface="Times New Roman"/>
                </a:rPr>
                <a:t>      F(i </a:t>
              </a:r>
              <a:r>
                <a:rPr lang="es-MX" sz="2400" b="1" dirty="0">
                  <a:solidFill>
                    <a:prstClr val="black"/>
                  </a:solidFill>
                  <a:ea typeface="Calibri"/>
                  <a:cs typeface="Times New Roman"/>
                </a:rPr>
                <a:t>%)</a:t>
              </a:r>
              <a:endParaRPr lang="es-MX" sz="2400" dirty="0">
                <a:solidFill>
                  <a:prstClr val="black"/>
                </a:solidFill>
                <a:ea typeface="Calibri"/>
                <a:cs typeface="Times New Roman"/>
              </a:endParaRPr>
            </a:p>
          </p:txBody>
        </p:sp>
        <p:cxnSp>
          <p:nvCxnSpPr>
            <p:cNvPr id="22" name="Straight Arrow Connector 22"/>
            <p:cNvCxnSpPr/>
            <p:nvPr/>
          </p:nvCxnSpPr>
          <p:spPr>
            <a:xfrm>
              <a:off x="2070918" y="409577"/>
              <a:ext cx="57149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Rectangle 23"/>
            <p:cNvSpPr/>
            <p:nvPr/>
          </p:nvSpPr>
          <p:spPr>
            <a:xfrm>
              <a:off x="140774" y="2019301"/>
              <a:ext cx="304799" cy="25717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1100" b="1">
                  <a:solidFill>
                    <a:prstClr val="black"/>
                  </a:solidFill>
                  <a:ea typeface="Calibri"/>
                  <a:cs typeface="Times New Roman"/>
                </a:rPr>
                <a:t>0</a:t>
              </a:r>
              <a:endParaRPr lang="es-MX" sz="1100">
                <a:solidFill>
                  <a:prstClr val="black"/>
                </a:solidFill>
                <a:ea typeface="Calibri"/>
                <a:cs typeface="Times New Roman"/>
              </a:endParaRPr>
            </a:p>
          </p:txBody>
        </p:sp>
        <p:sp>
          <p:nvSpPr>
            <p:cNvPr id="24" name="Rectangle 24"/>
            <p:cNvSpPr/>
            <p:nvPr/>
          </p:nvSpPr>
          <p:spPr>
            <a:xfrm>
              <a:off x="2712521" y="1918537"/>
              <a:ext cx="659952" cy="35794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s-MX" sz="1000" b="1" dirty="0">
                  <a:solidFill>
                    <a:prstClr val="black"/>
                  </a:solidFill>
                  <a:ea typeface="Calibri"/>
                  <a:cs typeface="Times New Roman"/>
                </a:rPr>
                <a:t>i %</a:t>
              </a:r>
              <a:endParaRPr lang="es-MX" sz="1100" dirty="0">
                <a:solidFill>
                  <a:prstClr val="black"/>
                </a:solidFill>
                <a:ea typeface="Calibri"/>
                <a:cs typeface="Times New Roman"/>
              </a:endParaRPr>
            </a:p>
          </p:txBody>
        </p:sp>
      </p:grpSp>
      <p:sp>
        <p:nvSpPr>
          <p:cNvPr id="13" name="12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a:xfrm>
            <a:off x="395536" y="5951810"/>
            <a:ext cx="785409" cy="365125"/>
          </a:xfrm>
        </p:spPr>
        <p:txBody>
          <a:bodyPr/>
          <a:lstStyle/>
          <a:p>
            <a:fld id="{A9B78F13-FD2D-4A18-ADF3-ED87A3EA7918}" type="slidenum">
              <a:rPr lang="es-MX" smtClean="0">
                <a:solidFill>
                  <a:srgbClr val="CAF278"/>
                </a:solidFill>
              </a:rPr>
              <a:pPr/>
              <a:t>104</a:t>
            </a:fld>
            <a:endParaRPr lang="es-MX">
              <a:solidFill>
                <a:srgbClr val="CAF278"/>
              </a:solidFill>
            </a:endParaRPr>
          </a:p>
        </p:txBody>
      </p:sp>
      <p:pic>
        <p:nvPicPr>
          <p:cNvPr id="24578" name="Picture 2" descr="F:\formulación y evaluación de proyectos II\Trabajo final\Imágenes\gifs-animados-imagenes-movimiento-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7240" y="4986689"/>
            <a:ext cx="2822848" cy="192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57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Título"/>
          <p:cNvSpPr>
            <a:spLocks noGrp="1"/>
          </p:cNvSpPr>
          <p:nvPr>
            <p:ph type="title"/>
          </p:nvPr>
        </p:nvSpPr>
        <p:spPr/>
        <p:txBody>
          <a:bodyPr/>
          <a:lstStyle/>
          <a:p>
            <a:r>
              <a:rPr lang="es-MX" b="1" dirty="0">
                <a:effectLst/>
              </a:rPr>
              <a:t>PROBLEMA 9</a:t>
            </a:r>
            <a:r>
              <a:rPr lang="es-MX" dirty="0">
                <a:effectLst/>
              </a:rPr>
              <a:t/>
            </a:r>
            <a:br>
              <a:rPr lang="es-MX" dirty="0">
                <a:effectLst/>
              </a:rPr>
            </a:br>
            <a:endParaRPr lang="es-MX" dirty="0"/>
          </a:p>
        </p:txBody>
      </p:sp>
      <p:sp>
        <p:nvSpPr>
          <p:cNvPr id="14" name="13 Marcador de contenido"/>
          <p:cNvSpPr>
            <a:spLocks noGrp="1"/>
          </p:cNvSpPr>
          <p:nvPr>
            <p:ph idx="1"/>
          </p:nvPr>
        </p:nvSpPr>
        <p:spPr/>
        <p:txBody>
          <a:bodyPr/>
          <a:lstStyle/>
          <a:p>
            <a:pPr marL="0" indent="0">
              <a:buNone/>
            </a:pPr>
            <a:r>
              <a:rPr lang="es-MX" b="1" dirty="0">
                <a:effectLst/>
              </a:rPr>
              <a:t>CALCULO DE LA PRODUCTIVIDAD DE LA MANO DE OBRA Y DE LA INTENSIDAD EN EL USO DE LA MANO DE OBRA, PARA DOS ALTERNATIVAS TÉCNICAS.</a:t>
            </a:r>
            <a:endParaRPr lang="es-MX" dirty="0">
              <a:effectLst/>
            </a:endParaRPr>
          </a:p>
          <a:p>
            <a:endParaRPr lang="es-MX" dirty="0"/>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prstClr val="white">
                    <a:tint val="75000"/>
                  </a:prstClr>
                </a:solidFill>
              </a:rPr>
              <a:pPr/>
              <a:t>105</a:t>
            </a:fld>
            <a:endParaRPr lang="es-MX">
              <a:solidFill>
                <a:prstClr val="white">
                  <a:tint val="75000"/>
                </a:prstClr>
              </a:solidFill>
            </a:endParaRPr>
          </a:p>
        </p:txBody>
      </p:sp>
    </p:spTree>
    <p:extLst>
      <p:ext uri="{BB962C8B-B14F-4D97-AF65-F5344CB8AC3E}">
        <p14:creationId xmlns:p14="http://schemas.microsoft.com/office/powerpoint/2010/main" val="290237628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4"/>
              <p:cNvSpPr/>
              <p:nvPr/>
            </p:nvSpPr>
            <p:spPr>
              <a:xfrm>
                <a:off x="9556750" y="8932863"/>
                <a:ext cx="857250" cy="4762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100" i="1">
                          <a:solidFill>
                            <a:prstClr val="black"/>
                          </a:solidFill>
                          <a:latin typeface="Cambria Math"/>
                          <a:ea typeface="Calibri"/>
                          <a:cs typeface="Times New Roman"/>
                        </a:rPr>
                        <m:t>𝐷𝐿</m:t>
                      </m:r>
                      <m:r>
                        <a:rPr lang="es-MX" sz="1100" i="1">
                          <a:solidFill>
                            <a:prstClr val="black"/>
                          </a:solidFill>
                          <a:latin typeface="Cambria Math"/>
                          <a:ea typeface="Calibri"/>
                          <a:cs typeface="Times New Roman"/>
                        </a:rPr>
                        <m:t>=</m:t>
                      </m:r>
                      <m:f>
                        <m:fPr>
                          <m:ctrlPr>
                            <a:rPr lang="es-MX" sz="1100" i="1">
                              <a:solidFill>
                                <a:prstClr val="black"/>
                              </a:solidFill>
                              <a:latin typeface="Cambria Math"/>
                              <a:ea typeface="Calibri"/>
                              <a:cs typeface="Times New Roman"/>
                            </a:rPr>
                          </m:ctrlPr>
                        </m:fPr>
                        <m:num>
                          <m:sSub>
                            <m:sSubPr>
                              <m:ctrlPr>
                                <a:rPr lang="es-MX" sz="1100" i="1">
                                  <a:solidFill>
                                    <a:prstClr val="black"/>
                                  </a:solidFill>
                                  <a:latin typeface="Cambria Math"/>
                                  <a:ea typeface="Calibri"/>
                                  <a:cs typeface="Times New Roman"/>
                                </a:rPr>
                              </m:ctrlPr>
                            </m:sSubPr>
                            <m:e>
                              <m:r>
                                <a:rPr lang="es-MX" sz="1100" i="1">
                                  <a:solidFill>
                                    <a:prstClr val="black"/>
                                  </a:solidFill>
                                  <a:latin typeface="Cambria Math"/>
                                  <a:ea typeface="Calibri"/>
                                  <a:cs typeface="Times New Roman"/>
                                </a:rPr>
                                <m:t>𝐼</m:t>
                              </m:r>
                            </m:e>
                            <m:sub>
                              <m:r>
                                <a:rPr lang="es-MX" sz="1100" i="1">
                                  <a:solidFill>
                                    <a:prstClr val="black"/>
                                  </a:solidFill>
                                  <a:latin typeface="Cambria Math"/>
                                  <a:ea typeface="Calibri"/>
                                  <a:cs typeface="Times New Roman"/>
                                </a:rPr>
                                <m:t>𝐹</m:t>
                              </m:r>
                            </m:sub>
                          </m:sSub>
                        </m:num>
                        <m:den>
                          <m:r>
                            <a:rPr lang="es-MX" sz="1100" i="1">
                              <a:solidFill>
                                <a:prstClr val="black"/>
                              </a:solidFill>
                              <a:latin typeface="Cambria Math"/>
                              <a:ea typeface="Calibri"/>
                              <a:cs typeface="Times New Roman"/>
                            </a:rPr>
                            <m:t>𝑛</m:t>
                          </m:r>
                        </m:den>
                      </m:f>
                    </m:oMath>
                  </m:oMathPara>
                </a14:m>
                <a:endParaRPr lang="es-MX" sz="1100">
                  <a:solidFill>
                    <a:prstClr val="black"/>
                  </a:solidFill>
                  <a:ea typeface="Calibri"/>
                  <a:cs typeface="Times New Roman"/>
                </a:endParaRPr>
              </a:p>
            </p:txBody>
          </p:sp>
        </mc:Choice>
        <mc:Fallback xmlns="">
          <p:sp>
            <p:nvSpPr>
              <p:cNvPr id="4" name="Rectangle 4"/>
              <p:cNvSpPr>
                <a:spLocks noRot="1" noChangeAspect="1" noMove="1" noResize="1" noEditPoints="1" noAdjustHandles="1" noChangeArrowheads="1" noChangeShapeType="1" noTextEdit="1"/>
              </p:cNvSpPr>
              <p:nvPr/>
            </p:nvSpPr>
            <p:spPr>
              <a:xfrm>
                <a:off x="9556750" y="8932863"/>
                <a:ext cx="857250" cy="476250"/>
              </a:xfrm>
              <a:prstGeom prst="rect">
                <a:avLst/>
              </a:prstGeom>
              <a:blipFill rotWithShape="1">
                <a:blip r:embed="rId2"/>
                <a:stretch>
                  <a:fillRect/>
                </a:stretch>
              </a:blipFill>
              <a:ln>
                <a:solidFill>
                  <a:schemeClr val="tx1"/>
                </a:solidFill>
              </a:ln>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Rectangle 5"/>
              <p:cNvSpPr/>
              <p:nvPr/>
            </p:nvSpPr>
            <p:spPr>
              <a:xfrm>
                <a:off x="9556750" y="9694863"/>
                <a:ext cx="1019175" cy="571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000" i="1">
                          <a:solidFill>
                            <a:prstClr val="black"/>
                          </a:solidFill>
                          <a:latin typeface="Cambria Math"/>
                          <a:ea typeface="Calibri"/>
                          <a:cs typeface="Times New Roman"/>
                        </a:rPr>
                        <m:t>𝐷𝐿</m:t>
                      </m:r>
                      <m:r>
                        <a:rPr lang="es-MX" sz="1000" i="1">
                          <a:solidFill>
                            <a:prstClr val="black"/>
                          </a:solidFill>
                          <a:latin typeface="Cambria Math"/>
                          <a:ea typeface="Calibri"/>
                          <a:cs typeface="Times New Roman"/>
                        </a:rPr>
                        <m:t>=</m:t>
                      </m:r>
                      <m:f>
                        <m:fPr>
                          <m:ctrlPr>
                            <a:rPr lang="es-MX" sz="1000" i="1">
                              <a:solidFill>
                                <a:prstClr val="black"/>
                              </a:solidFill>
                              <a:latin typeface="Cambria Math"/>
                              <a:ea typeface="Calibri"/>
                              <a:cs typeface="Times New Roman"/>
                            </a:rPr>
                          </m:ctrlPr>
                        </m:fPr>
                        <m:num>
                          <m:r>
                            <a:rPr lang="es-MX" sz="1000" i="1">
                              <a:solidFill>
                                <a:prstClr val="black"/>
                              </a:solidFill>
                              <a:latin typeface="Cambria Math"/>
                              <a:ea typeface="Calibri"/>
                              <a:cs typeface="Times New Roman"/>
                            </a:rPr>
                            <m:t>100</m:t>
                          </m:r>
                        </m:num>
                        <m:den>
                          <m:r>
                            <a:rPr lang="es-MX" sz="1000" i="1">
                              <a:solidFill>
                                <a:prstClr val="black"/>
                              </a:solidFill>
                              <a:latin typeface="Cambria Math"/>
                              <a:ea typeface="Calibri"/>
                              <a:cs typeface="Times New Roman"/>
                            </a:rPr>
                            <m:t>20</m:t>
                          </m:r>
                        </m:den>
                      </m:f>
                      <m:r>
                        <a:rPr lang="es-MX" sz="1000" i="1">
                          <a:solidFill>
                            <a:prstClr val="black"/>
                          </a:solidFill>
                          <a:latin typeface="Cambria Math"/>
                          <a:ea typeface="Calibri"/>
                          <a:cs typeface="Times New Roman"/>
                        </a:rPr>
                        <m:t>=5</m:t>
                      </m:r>
                    </m:oMath>
                  </m:oMathPara>
                </a14:m>
                <a:endParaRPr lang="es-MX" sz="1100">
                  <a:solidFill>
                    <a:prstClr val="black"/>
                  </a:solidFill>
                  <a:ea typeface="Calibri"/>
                  <a:cs typeface="Times New Roman"/>
                </a:endParaRPr>
              </a:p>
            </p:txBody>
          </p:sp>
        </mc:Choice>
        <mc:Fallback xmlns="">
          <p:sp>
            <p:nvSpPr>
              <p:cNvPr id="5" name="Rectangle 5"/>
              <p:cNvSpPr>
                <a:spLocks noRot="1" noChangeAspect="1" noMove="1" noResize="1" noEditPoints="1" noAdjustHandles="1" noChangeArrowheads="1" noChangeShapeType="1" noTextEdit="1"/>
              </p:cNvSpPr>
              <p:nvPr/>
            </p:nvSpPr>
            <p:spPr>
              <a:xfrm>
                <a:off x="9556750" y="9694863"/>
                <a:ext cx="1019175" cy="571500"/>
              </a:xfrm>
              <a:prstGeom prst="rect">
                <a:avLst/>
              </a:prstGeom>
              <a:blipFill rotWithShape="1">
                <a:blip r:embed="rId3"/>
                <a:stretch>
                  <a:fillRect/>
                </a:stretch>
              </a:blipFill>
              <a:ln>
                <a:solidFill>
                  <a:schemeClr val="tx1"/>
                </a:solidFill>
              </a:ln>
            </p:spPr>
            <p:txBody>
              <a:bodyPr/>
              <a:lstStyle/>
              <a:p>
                <a:r>
                  <a:rPr lang="es-MX">
                    <a:noFill/>
                  </a:rPr>
                  <a:t> </a:t>
                </a:r>
              </a:p>
            </p:txBody>
          </p:sp>
        </mc:Fallback>
      </mc:AlternateContent>
      <p:cxnSp>
        <p:nvCxnSpPr>
          <p:cNvPr id="6" name="Straight Arrow Connector 11"/>
          <p:cNvCxnSpPr/>
          <p:nvPr/>
        </p:nvCxnSpPr>
        <p:spPr>
          <a:xfrm flipV="1">
            <a:off x="6832600" y="7323138"/>
            <a:ext cx="1882775" cy="2200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15"/>
          <p:cNvCxnSpPr/>
          <p:nvPr/>
        </p:nvCxnSpPr>
        <p:spPr>
          <a:xfrm flipV="1">
            <a:off x="8242300" y="8294688"/>
            <a:ext cx="1028700" cy="1228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16"/>
          <p:cNvSpPr/>
          <p:nvPr/>
        </p:nvSpPr>
        <p:spPr>
          <a:xfrm>
            <a:off x="8418513" y="7085013"/>
            <a:ext cx="1087437" cy="24765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1100">
                <a:solidFill>
                  <a:prstClr val="black"/>
                </a:solidFill>
                <a:ea typeface="Calibri"/>
                <a:cs typeface="Times New Roman"/>
              </a:rPr>
              <a:t>(1000* 0.030)</a:t>
            </a:r>
          </a:p>
        </p:txBody>
      </p:sp>
      <p:sp>
        <p:nvSpPr>
          <p:cNvPr id="9" name="Rectangle 19"/>
          <p:cNvSpPr/>
          <p:nvPr/>
        </p:nvSpPr>
        <p:spPr>
          <a:xfrm>
            <a:off x="8975725" y="8056563"/>
            <a:ext cx="1076325" cy="23812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1100">
                <a:solidFill>
                  <a:prstClr val="black"/>
                </a:solidFill>
                <a:ea typeface="Calibri"/>
                <a:cs typeface="Times New Roman"/>
              </a:rPr>
              <a:t>(600*0.030)</a:t>
            </a:r>
          </a:p>
        </p:txBody>
      </p:sp>
      <mc:AlternateContent xmlns:mc="http://schemas.openxmlformats.org/markup-compatibility/2006" xmlns:a14="http://schemas.microsoft.com/office/drawing/2010/main">
        <mc:Choice Requires="a14">
          <p:graphicFrame>
            <p:nvGraphicFramePr>
              <p:cNvPr id="10" name="9 Tabla"/>
              <p:cNvGraphicFramePr>
                <a:graphicFrameLocks noGrp="1"/>
              </p:cNvGraphicFramePr>
              <p:nvPr>
                <p:extLst>
                  <p:ext uri="{D42A27DB-BD31-4B8C-83A1-F6EECF244321}">
                    <p14:modId xmlns:p14="http://schemas.microsoft.com/office/powerpoint/2010/main" val="827178815"/>
                  </p:ext>
                </p:extLst>
              </p:nvPr>
            </p:nvGraphicFramePr>
            <p:xfrm>
              <a:off x="652838" y="59348"/>
              <a:ext cx="8103812" cy="6958814"/>
            </p:xfrm>
            <a:graphic>
              <a:graphicData uri="http://schemas.openxmlformats.org/drawingml/2006/table">
                <a:tbl>
                  <a:tblPr>
                    <a:tableStyleId>{5C22544A-7EE6-4342-B048-85BDC9FD1C3A}</a:tableStyleId>
                  </a:tblPr>
                  <a:tblGrid>
                    <a:gridCol w="77506"/>
                    <a:gridCol w="233161"/>
                    <a:gridCol w="2789920"/>
                    <a:gridCol w="466322"/>
                    <a:gridCol w="233161"/>
                    <a:gridCol w="1510130"/>
                    <a:gridCol w="1223129"/>
                    <a:gridCol w="1570483"/>
                  </a:tblGrid>
                  <a:tr h="183157">
                    <a:tc gridSpan="6">
                      <a:txBody>
                        <a:bodyPr/>
                        <a:lstStyle/>
                        <a:p>
                          <a:pPr>
                            <a:lnSpc>
                              <a:spcPct val="115000"/>
                            </a:lnSpc>
                            <a:spcAft>
                              <a:spcPts val="0"/>
                            </a:spcAft>
                          </a:pPr>
                          <a:r>
                            <a:rPr lang="es-MX" sz="1200">
                              <a:effectLst/>
                            </a:rPr>
                            <a:t>Millones de unidades monetarias.</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nSpc>
                              <a:spcPct val="115000"/>
                            </a:lnSpc>
                            <a:spcAft>
                              <a:spcPts val="1000"/>
                            </a:spcAft>
                          </a:pPr>
                          <a:r>
                            <a:rPr lang="es-MX" sz="800">
                              <a:effectLst/>
                            </a:rPr>
                            <a:t> </a:t>
                          </a:r>
                          <a:endParaRPr lang="es-MX" sz="800">
                            <a:effectLst/>
                            <a:latin typeface="Calibri"/>
                            <a:ea typeface="Calibri"/>
                            <a:cs typeface="Times New Roman"/>
                          </a:endParaRPr>
                        </a:p>
                      </a:txBody>
                      <a:tcPr marL="0" marR="0" marT="0" marB="0" anchor="ctr"/>
                    </a:tc>
                    <a:tc hMerge="1">
                      <a:txBody>
                        <a:bodyPr/>
                        <a:lstStyle/>
                        <a:p>
                          <a:endParaRPr lang="es-MX"/>
                        </a:p>
                      </a:txBody>
                      <a:tcPr/>
                    </a:tc>
                  </a:tr>
                  <a:tr h="581212">
                    <a:tc gridSpan="3">
                      <a:txBody>
                        <a:bodyPr/>
                        <a:lstStyle/>
                        <a:p>
                          <a:pPr>
                            <a:lnSpc>
                              <a:spcPct val="115000"/>
                            </a:lnSpc>
                            <a:spcAft>
                              <a:spcPts val="0"/>
                            </a:spcAft>
                          </a:pPr>
                          <a:r>
                            <a:rPr lang="es-MX" sz="1200" dirty="0">
                              <a:effectLst/>
                            </a:rPr>
                            <a:t> </a:t>
                          </a:r>
                        </a:p>
                        <a:p>
                          <a:pPr>
                            <a:lnSpc>
                              <a:spcPct val="115000"/>
                            </a:lnSpc>
                            <a:spcAft>
                              <a:spcPts val="0"/>
                            </a:spcAft>
                          </a:pPr>
                          <a:r>
                            <a:rPr lang="es-MX" sz="1200" dirty="0">
                              <a:effectLst/>
                            </a:rPr>
                            <a:t> </a:t>
                          </a:r>
                          <a:endParaRPr lang="es-MX" sz="1200" dirty="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gridSpan="2">
                      <a:txBody>
                        <a:bodyPr/>
                        <a:lstStyle/>
                        <a:p>
                          <a:pPr algn="ctr">
                            <a:lnSpc>
                              <a:spcPct val="115000"/>
                            </a:lnSpc>
                            <a:spcAft>
                              <a:spcPts val="0"/>
                            </a:spcAft>
                          </a:pPr>
                          <a:r>
                            <a:rPr lang="es-MX" sz="1100">
                              <a:effectLst/>
                            </a:rPr>
                            <a:t>Alternativa (A)</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Alternativa (B)</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682192">
                    <a:tc>
                      <a:txBody>
                        <a:bodyPr/>
                        <a:lstStyle/>
                        <a:p>
                          <a:pPr>
                            <a:lnSpc>
                              <a:spcPct val="115000"/>
                            </a:lnSpc>
                            <a:spcAft>
                              <a:spcPts val="0"/>
                            </a:spcAft>
                          </a:pPr>
                          <a:r>
                            <a:rPr lang="es-MX" sz="700">
                              <a:effectLst/>
                            </a:rPr>
                            <a:t>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Inversión fija renovable</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100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endParaRPr lang="es-MX" sz="1200">
                            <a:effectLst/>
                          </a:endParaRPr>
                        </a:p>
                        <a:p>
                          <a:pPr algn="ctr">
                            <a:lnSpc>
                              <a:spcPct val="115000"/>
                            </a:lnSpc>
                            <a:spcAft>
                              <a:spcPts val="1000"/>
                            </a:spcAft>
                          </a:pPr>
                          <a:r>
                            <a:rPr lang="es-MX" sz="1200">
                              <a:effectLst/>
                            </a:rPr>
                            <a:t>(1000* 0.030)</a:t>
                          </a:r>
                        </a:p>
                        <a:p>
                          <a:pPr>
                            <a:lnSpc>
                              <a:spcPct val="115000"/>
                            </a:lnSpc>
                          </a:pPr>
                          <a:r>
                            <a:rPr lang="es-MX" sz="1100">
                              <a:effectLst/>
                            </a:rPr>
                            <a:t>200</a:t>
                          </a:r>
                          <a:r>
                            <a:rPr lang="es-MX" sz="1200">
                              <a:effectLst/>
                            </a:rPr>
                            <a:t> </a:t>
                          </a:r>
                          <a:endParaRPr lang="es-MX" sz="1200">
                            <a:effectLst/>
                            <a:latin typeface="Calibri"/>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183157">
                    <a:tc>
                      <a:txBody>
                        <a:bodyPr/>
                        <a:lstStyle/>
                        <a:p>
                          <a:pPr>
                            <a:lnSpc>
                              <a:spcPct val="115000"/>
                            </a:lnSpc>
                            <a:spcAft>
                              <a:spcPts val="0"/>
                            </a:spcAft>
                          </a:pPr>
                          <a:r>
                            <a:rPr lang="es-MX" sz="700">
                              <a:effectLst/>
                            </a:rPr>
                            <a:t>II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Vida útil (años)</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20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219788">
                    <a:tc>
                      <a:txBody>
                        <a:bodyPr/>
                        <a:lstStyle/>
                        <a:p>
                          <a:pPr>
                            <a:lnSpc>
                              <a:spcPct val="115000"/>
                            </a:lnSpc>
                            <a:spcAft>
                              <a:spcPts val="0"/>
                            </a:spcAft>
                          </a:pPr>
                          <a:r>
                            <a:rPr lang="es-MX" sz="700">
                              <a:effectLst/>
                            </a:rPr>
                            <a:t>III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Tasa de interés (porciento), 1%</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8%</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8%</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682192">
                    <a:tc>
                      <a:txBody>
                        <a:bodyPr/>
                        <a:lstStyle/>
                        <a:p>
                          <a:pPr>
                            <a:lnSpc>
                              <a:spcPct val="115000"/>
                            </a:lnSpc>
                            <a:spcAft>
                              <a:spcPts val="0"/>
                            </a:spcAft>
                          </a:pPr>
                          <a:r>
                            <a:rPr lang="es-MX" sz="700">
                              <a:effectLst/>
                            </a:rPr>
                            <a:t>  IV</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Ocupación (no. De personas)</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endParaRPr lang="es-MX" sz="1200">
                            <a:effectLst/>
                          </a:endParaRPr>
                        </a:p>
                        <a:p>
                          <a:pPr algn="ctr">
                            <a:lnSpc>
                              <a:spcPct val="115000"/>
                            </a:lnSpc>
                            <a:spcAft>
                              <a:spcPts val="1000"/>
                            </a:spcAft>
                          </a:pPr>
                          <a:r>
                            <a:rPr lang="es-MX" sz="1200">
                              <a:effectLst/>
                            </a:rPr>
                            <a:t>(600*0.030)</a:t>
                          </a:r>
                        </a:p>
                        <a:p>
                          <a:pPr>
                            <a:lnSpc>
                              <a:spcPct val="115000"/>
                            </a:lnSpc>
                          </a:pPr>
                          <a:r>
                            <a:rPr lang="es-MX" sz="1100">
                              <a:effectLst/>
                            </a:rPr>
                            <a:t>600</a:t>
                          </a:r>
                          <a:r>
                            <a:rPr lang="es-MX" sz="1200">
                              <a:effectLst/>
                            </a:rPr>
                            <a:t> </a:t>
                          </a:r>
                          <a:endParaRPr lang="es-MX" sz="1200">
                            <a:effectLst/>
                            <a:latin typeface="Calibri"/>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329682">
                    <a:tc>
                      <a:txBody>
                        <a:bodyPr/>
                        <a:lstStyle/>
                        <a:p>
                          <a:pPr>
                            <a:lnSpc>
                              <a:spcPct val="115000"/>
                            </a:lnSpc>
                            <a:spcAft>
                              <a:spcPts val="0"/>
                            </a:spcAft>
                          </a:pPr>
                          <a:r>
                            <a:rPr lang="es-MX" sz="700">
                              <a:effectLst/>
                            </a:rPr>
                            <a:t>V</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Costo medio por año hombre, incl. </a:t>
                          </a:r>
                          <a:r>
                            <a:rPr lang="es-MX" sz="1100" dirty="0" err="1">
                              <a:effectLst/>
                            </a:rPr>
                            <a:t>Contrib</a:t>
                          </a:r>
                          <a:r>
                            <a:rPr lang="es-MX" sz="1100" dirty="0">
                              <a:effectLst/>
                            </a:rPr>
                            <a:t>. Leyes </a:t>
                          </a:r>
                          <a:r>
                            <a:rPr lang="es-MX" sz="1100" dirty="0" err="1">
                              <a:effectLst/>
                            </a:rPr>
                            <a:t>soc.</a:t>
                          </a:r>
                          <a:r>
                            <a:rPr lang="es-MX" sz="1100" dirty="0">
                              <a:effectLst/>
                            </a:rPr>
                            <a:t> ($)</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0.03</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0.033</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164841">
                    <a:tc gridSpan="6">
                      <a:txBody>
                        <a:bodyPr/>
                        <a:lstStyle/>
                        <a:p>
                          <a:pPr>
                            <a:lnSpc>
                              <a:spcPct val="115000"/>
                            </a:lnSpc>
                            <a:spcAft>
                              <a:spcPts val="0"/>
                            </a:spcAft>
                          </a:pPr>
                          <a:r>
                            <a:rPr lang="es-MX" sz="1100">
                              <a:effectLst/>
                            </a:rPr>
                            <a:t>Estructura del costo.</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r>
                  <a:tr h="518560">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gridSpan="3">
                      <a:txBody>
                        <a:bodyPr/>
                        <a:lstStyle/>
                        <a:p>
                          <a:pPr algn="ctr">
                            <a:lnSpc>
                              <a:spcPct val="115000"/>
                            </a:lnSpc>
                            <a:spcAft>
                              <a:spcPts val="0"/>
                            </a:spcAft>
                          </a:pPr>
                          <a:r>
                            <a:rPr lang="es-MX" sz="1100">
                              <a:effectLst/>
                            </a:rPr>
                            <a:t>Alternativa (A)</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gridSpan="2">
                      <a:txBody>
                        <a:bodyPr/>
                        <a:lstStyle/>
                        <a:p>
                          <a:pPr algn="ctr">
                            <a:lnSpc>
                              <a:spcPct val="115000"/>
                            </a:lnSpc>
                            <a:spcAft>
                              <a:spcPts val="0"/>
                            </a:spcAft>
                          </a:pPr>
                          <a:endParaRPr lang="es-MX" sz="1200">
                            <a:effectLst/>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200">
                                    <a:effectLst/>
                                    <a:latin typeface="Cambria Math"/>
                                  </a:rPr>
                                  <m:t>𝐷𝐿</m:t>
                                </m:r>
                                <m:r>
                                  <a:rPr lang="es-MX" sz="1200">
                                    <a:effectLst/>
                                    <a:latin typeface="Cambria Math"/>
                                  </a:rPr>
                                  <m:t>=</m:t>
                                </m:r>
                                <m:f>
                                  <m:fPr>
                                    <m:ctrlPr>
                                      <a:rPr lang="es-MX" sz="1200" i="1">
                                        <a:effectLst/>
                                        <a:latin typeface="Cambria Math"/>
                                      </a:rPr>
                                    </m:ctrlPr>
                                  </m:fPr>
                                  <m:num>
                                    <m:sSub>
                                      <m:sSubPr>
                                        <m:ctrlPr>
                                          <a:rPr lang="es-MX" sz="1200" i="1">
                                            <a:effectLst/>
                                            <a:latin typeface="Cambria Math"/>
                                          </a:rPr>
                                        </m:ctrlPr>
                                      </m:sSubPr>
                                      <m:e>
                                        <m:r>
                                          <a:rPr lang="es-MX" sz="1200">
                                            <a:effectLst/>
                                            <a:latin typeface="Cambria Math"/>
                                          </a:rPr>
                                          <m:t>𝐼</m:t>
                                        </m:r>
                                      </m:e>
                                      <m:sub>
                                        <m:r>
                                          <a:rPr lang="es-MX" sz="1200">
                                            <a:effectLst/>
                                            <a:latin typeface="Cambria Math"/>
                                          </a:rPr>
                                          <m:t>𝐹</m:t>
                                        </m:r>
                                      </m:sub>
                                    </m:sSub>
                                  </m:num>
                                  <m:den>
                                    <m:r>
                                      <a:rPr lang="es-MX" sz="1200">
                                        <a:effectLst/>
                                        <a:latin typeface="Cambria Math"/>
                                      </a:rPr>
                                      <m:t>𝑛</m:t>
                                    </m:r>
                                  </m:den>
                                </m:f>
                              </m:oMath>
                            </m:oMathPara>
                          </a14:m>
                          <a:endParaRPr lang="es-MX" sz="1200">
                            <a:effectLst/>
                          </a:endParaRPr>
                        </a:p>
                        <a:p>
                          <a:pPr>
                            <a:lnSpc>
                              <a:spcPct val="115000"/>
                            </a:lnSpc>
                          </a:pPr>
                          <a:r>
                            <a:rPr lang="es-MX" sz="1100">
                              <a:effectLst/>
                            </a:rPr>
                            <a:t>Alternativa (B)</a:t>
                          </a:r>
                          <a:r>
                            <a:rPr lang="es-MX" sz="1200">
                              <a:effectLst/>
                            </a:rPr>
                            <a:t> </a:t>
                          </a:r>
                          <a:endParaRPr lang="es-MX" sz="1200">
                            <a:effectLst/>
                            <a:latin typeface="Calibri"/>
                          </a:endParaRPr>
                        </a:p>
                      </a:txBody>
                      <a:tcPr marL="19427" marR="19427" marT="0" marB="0"/>
                    </a:tc>
                    <a:tc hMerge="1">
                      <a:txBody>
                        <a:bodyPr/>
                        <a:lstStyle/>
                        <a:p>
                          <a:endParaRPr lang="es-MX"/>
                        </a:p>
                      </a:txBody>
                      <a:tcPr/>
                    </a:tc>
                  </a:tr>
                  <a:tr h="582429">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 </a:t>
                          </a:r>
                          <a:endParaRPr lang="es-MX" sz="1200">
                            <a:effectLst/>
                          </a:endParaRPr>
                        </a:p>
                        <a:p>
                          <a:pPr>
                            <a:lnSpc>
                              <a:spcPct val="115000"/>
                            </a:lnSpc>
                            <a:spcAft>
                              <a:spcPts val="0"/>
                            </a:spcAft>
                          </a:pPr>
                          <a:r>
                            <a:rPr lang="es-MX" sz="1100">
                              <a:effectLst/>
                            </a:rPr>
                            <a:t>Datos cálculos</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Valor total (VBP)</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dirty="0">
                              <a:effectLst/>
                            </a:rPr>
                            <a:t>Valor Agregado</a:t>
                          </a:r>
                          <a:endParaRPr lang="es-MX" sz="1200" dirty="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dirty="0">
                              <a:effectLst/>
                            </a:rPr>
                            <a:t>Valor Total</a:t>
                          </a:r>
                          <a:endParaRPr lang="es-MX" sz="1200" dirty="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Valor agregado</a:t>
                          </a:r>
                          <a:endParaRPr lang="es-MX" sz="1200">
                            <a:effectLst/>
                            <a:latin typeface="Calibri"/>
                            <a:ea typeface="Calibri"/>
                            <a:cs typeface="Times New Roman"/>
                          </a:endParaRPr>
                        </a:p>
                      </a:txBody>
                      <a:tcPr marL="19427" marR="19427" marT="0" marB="0"/>
                    </a:tc>
                  </a:tr>
                  <a:tr h="209637">
                    <a:tc gridSpan="2">
                      <a:txBody>
                        <a:bodyPr/>
                        <a:lstStyle/>
                        <a:p>
                          <a:pPr>
                            <a:lnSpc>
                              <a:spcPct val="115000"/>
                            </a:lnSpc>
                            <a:spcAft>
                              <a:spcPts val="0"/>
                            </a:spcAft>
                          </a:pPr>
                          <a:r>
                            <a:rPr lang="es-MX" sz="1100">
                              <a:effectLst/>
                            </a:rPr>
                            <a:t>VI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Mano de obra (costo)</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30.0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30.0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dirty="0">
                              <a:effectLst/>
                            </a:rPr>
                            <a:t>20.0</a:t>
                          </a:r>
                          <a:endParaRPr lang="es-MX" sz="1200" dirty="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20.0</a:t>
                          </a:r>
                          <a:endParaRPr lang="es-MX" sz="1200">
                            <a:effectLst/>
                            <a:latin typeface="Calibri"/>
                            <a:ea typeface="Calibri"/>
                            <a:cs typeface="Times New Roman"/>
                          </a:endParaRPr>
                        </a:p>
                      </a:txBody>
                      <a:tcPr marL="19427" marR="19427" marT="0" marB="0"/>
                    </a:tc>
                  </a:tr>
                  <a:tr h="808743">
                    <a:tc gridSpan="2">
                      <a:txBody>
                        <a:bodyPr/>
                        <a:lstStyle/>
                        <a:p>
                          <a:pPr>
                            <a:lnSpc>
                              <a:spcPct val="115000"/>
                            </a:lnSpc>
                            <a:spcAft>
                              <a:spcPts val="0"/>
                            </a:spcAft>
                          </a:pPr>
                          <a:r>
                            <a:rPr lang="es-MX" sz="1100">
                              <a:effectLst/>
                            </a:rPr>
                            <a:t>VII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Capital a&gt; depreciación</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5.0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No</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10.0</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endParaRPr lang="es-MX" sz="1200" dirty="0">
                            <a:effectLst/>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100">
                                    <a:effectLst/>
                                    <a:latin typeface="Cambria Math"/>
                                  </a:rPr>
                                  <m:t>𝐷𝐿</m:t>
                                </m:r>
                                <m:r>
                                  <a:rPr lang="es-MX" sz="1100">
                                    <a:effectLst/>
                                    <a:latin typeface="Cambria Math"/>
                                  </a:rPr>
                                  <m:t>=</m:t>
                                </m:r>
                                <m:f>
                                  <m:fPr>
                                    <m:ctrlPr>
                                      <a:rPr lang="es-MX" sz="1100" i="1">
                                        <a:effectLst/>
                                        <a:latin typeface="Cambria Math"/>
                                      </a:rPr>
                                    </m:ctrlPr>
                                  </m:fPr>
                                  <m:num>
                                    <m:r>
                                      <a:rPr lang="es-MX" sz="1100">
                                        <a:effectLst/>
                                        <a:latin typeface="Cambria Math"/>
                                      </a:rPr>
                                      <m:t>100</m:t>
                                    </m:r>
                                  </m:num>
                                  <m:den>
                                    <m:r>
                                      <a:rPr lang="es-MX" sz="1100">
                                        <a:effectLst/>
                                        <a:latin typeface="Cambria Math"/>
                                      </a:rPr>
                                      <m:t>20</m:t>
                                    </m:r>
                                  </m:den>
                                </m:f>
                                <m:r>
                                  <a:rPr lang="es-MX" sz="1100">
                                    <a:effectLst/>
                                    <a:latin typeface="Cambria Math"/>
                                  </a:rPr>
                                  <m:t>=5</m:t>
                                </m:r>
                              </m:oMath>
                            </m:oMathPara>
                          </a14:m>
                          <a:endParaRPr lang="es-MX" sz="1200" dirty="0">
                            <a:effectLst/>
                          </a:endParaRPr>
                        </a:p>
                        <a:p>
                          <a:pPr>
                            <a:lnSpc>
                              <a:spcPct val="115000"/>
                            </a:lnSpc>
                          </a:pPr>
                          <a:r>
                            <a:rPr lang="es-MX" sz="1100" dirty="0">
                              <a:effectLst/>
                            </a:rPr>
                            <a:t>No</a:t>
                          </a:r>
                          <a:r>
                            <a:rPr lang="es-MX" sz="1200" dirty="0">
                              <a:effectLst/>
                            </a:rPr>
                            <a:t> </a:t>
                          </a:r>
                          <a:endParaRPr lang="es-MX" sz="1200" dirty="0">
                            <a:effectLst/>
                            <a:latin typeface="Calibri"/>
                          </a:endParaRPr>
                        </a:p>
                      </a:txBody>
                      <a:tcPr marL="19427" marR="19427" marT="0" marB="0"/>
                    </a:tc>
                  </a:tr>
                  <a:tr h="209637">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b) intereses (promedio anual)</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4.2</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4.2</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8.4</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8.4</a:t>
                          </a:r>
                          <a:endParaRPr lang="es-MX" sz="1200" dirty="0">
                            <a:effectLst/>
                            <a:latin typeface="Calibri"/>
                            <a:ea typeface="Calibri"/>
                            <a:cs typeface="Times New Roman"/>
                          </a:endParaRPr>
                        </a:p>
                      </a:txBody>
                      <a:tcPr marL="19427" marR="19427" marT="0" marB="0"/>
                    </a:tc>
                  </a:tr>
                  <a:tr h="209637">
                    <a:tc gridSpan="2">
                      <a:txBody>
                        <a:bodyPr/>
                        <a:lstStyle/>
                        <a:p>
                          <a:pPr>
                            <a:lnSpc>
                              <a:spcPct val="115000"/>
                            </a:lnSpc>
                            <a:spcAft>
                              <a:spcPts val="0"/>
                            </a:spcAft>
                          </a:pPr>
                          <a:r>
                            <a:rPr lang="es-MX" sz="1100">
                              <a:effectLst/>
                            </a:rPr>
                            <a:t>VIII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MX" sz="1100" i="1">
                                        <a:effectLst/>
                                        <a:latin typeface="Cambria Math"/>
                                      </a:rPr>
                                    </m:ctrlPr>
                                  </m:sSupPr>
                                  <m:e>
                                    <m:r>
                                      <a:rPr lang="es-MX" sz="1100">
                                        <a:effectLst/>
                                        <a:latin typeface="Cambria Math"/>
                                      </a:rPr>
                                      <m:t>𝑜𝑡𝑟𝑜𝑠</m:t>
                                    </m:r>
                                    <m:r>
                                      <a:rPr lang="es-MX" sz="1100">
                                        <a:effectLst/>
                                        <a:latin typeface="Cambria Math"/>
                                      </a:rPr>
                                      <m:t> </m:t>
                                    </m:r>
                                    <m:r>
                                      <a:rPr lang="es-MX" sz="1100">
                                        <a:effectLst/>
                                        <a:latin typeface="Cambria Math"/>
                                      </a:rPr>
                                      <m:t>𝑐𝑜𝑠𝑡𝑜𝑠</m:t>
                                    </m:r>
                                  </m:e>
                                  <m:sup>
                                    <m:r>
                                      <a:rPr lang="es-MX" sz="1100">
                                        <a:effectLst/>
                                        <a:latin typeface="Cambria Math"/>
                                      </a:rPr>
                                      <m:t>𝑎</m:t>
                                    </m:r>
                                    <m:r>
                                      <a:rPr lang="es-MX" sz="1100">
                                        <a:effectLst/>
                                        <a:latin typeface="Cambria Math"/>
                                      </a:rPr>
                                      <m:t>/</m:t>
                                    </m:r>
                                  </m:sup>
                                </m:sSup>
                              </m:oMath>
                            </m:oMathPara>
                          </a14:m>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46.0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MX" sz="1100" i="1">
                                        <a:effectLst/>
                                        <a:latin typeface="Cambria Math"/>
                                      </a:rPr>
                                    </m:ctrlPr>
                                  </m:sSupPr>
                                  <m:e>
                                    <m:r>
                                      <a:rPr lang="es-MX" sz="1100">
                                        <a:effectLst/>
                                        <a:latin typeface="Cambria Math"/>
                                      </a:rPr>
                                      <m:t>60</m:t>
                                    </m:r>
                                  </m:e>
                                  <m:sup>
                                    <m:r>
                                      <a:rPr lang="es-MX" sz="1100">
                                        <a:effectLst/>
                                        <a:latin typeface="Cambria Math"/>
                                      </a:rPr>
                                      <m:t>𝑏</m:t>
                                    </m:r>
                                    <m:r>
                                      <a:rPr lang="es-MX" sz="1100">
                                        <a:effectLst/>
                                        <a:latin typeface="Cambria Math"/>
                                      </a:rPr>
                                      <m:t>/</m:t>
                                    </m:r>
                                  </m:sup>
                                </m:sSup>
                              </m:oMath>
                            </m:oMathPara>
                          </a14:m>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46.0</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MX" sz="1100" i="1">
                                        <a:effectLst/>
                                        <a:latin typeface="Cambria Math"/>
                                      </a:rPr>
                                    </m:ctrlPr>
                                  </m:sSupPr>
                                  <m:e>
                                    <m:r>
                                      <a:rPr lang="es-MX" sz="1100">
                                        <a:effectLst/>
                                        <a:latin typeface="Cambria Math"/>
                                      </a:rPr>
                                      <m:t>6.0</m:t>
                                    </m:r>
                                  </m:e>
                                  <m:sup>
                                    <m:r>
                                      <a:rPr lang="es-MX" sz="1100">
                                        <a:effectLst/>
                                        <a:latin typeface="Cambria Math"/>
                                      </a:rPr>
                                      <m:t>𝑏</m:t>
                                    </m:r>
                                    <m:r>
                                      <a:rPr lang="es-MX" sz="1100">
                                        <a:effectLst/>
                                        <a:latin typeface="Cambria Math"/>
                                      </a:rPr>
                                      <m:t>/</m:t>
                                    </m:r>
                                  </m:sup>
                                </m:sSup>
                              </m:oMath>
                            </m:oMathPara>
                          </a14:m>
                          <a:endParaRPr lang="es-MX" sz="1200">
                            <a:effectLst/>
                            <a:latin typeface="Calibri"/>
                            <a:ea typeface="Calibri"/>
                            <a:cs typeface="Times New Roman"/>
                          </a:endParaRPr>
                        </a:p>
                      </a:txBody>
                      <a:tcPr marL="19427" marR="19427" marT="0" marB="0"/>
                    </a:tc>
                  </a:tr>
                  <a:tr h="209637">
                    <a:tc gridSpan="2">
                      <a:txBody>
                        <a:bodyPr/>
                        <a:lstStyle/>
                        <a:p>
                          <a:pPr>
                            <a:lnSpc>
                              <a:spcPct val="115000"/>
                            </a:lnSpc>
                            <a:spcAft>
                              <a:spcPts val="0"/>
                            </a:spcAft>
                          </a:pPr>
                          <a:r>
                            <a:rPr lang="es-MX" sz="1100">
                              <a:effectLst/>
                            </a:rPr>
                            <a:t>IX</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Utilidades</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14.8</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14.8</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15.6</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15.6</a:t>
                          </a:r>
                          <a:endParaRPr lang="es-MX" sz="1200" dirty="0">
                            <a:effectLst/>
                            <a:latin typeface="Calibri"/>
                            <a:ea typeface="Calibri"/>
                            <a:cs typeface="Times New Roman"/>
                          </a:endParaRPr>
                        </a:p>
                      </a:txBody>
                      <a:tcPr marL="19427" marR="19427" marT="0" marB="0"/>
                    </a:tc>
                  </a:tr>
                  <a:tr h="314457">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Total.</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55.0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50.0</a:t>
                          </a:r>
                          <a:endParaRPr lang="es-MX" sz="1200" dirty="0">
                            <a:effectLst/>
                            <a:latin typeface="Calibri"/>
                            <a:ea typeface="Calibri"/>
                            <a:cs typeface="Times New Roman"/>
                          </a:endParaRPr>
                        </a:p>
                      </a:txBody>
                      <a:tcPr marL="19427" marR="19427" marT="0" marB="0"/>
                    </a:tc>
                  </a:tr>
                </a:tbl>
              </a:graphicData>
            </a:graphic>
          </p:graphicFrame>
        </mc:Choice>
        <mc:Fallback xmlns="">
          <p:graphicFrame>
            <p:nvGraphicFramePr>
              <p:cNvPr id="10" name="9 Tabla"/>
              <p:cNvGraphicFramePr>
                <a:graphicFrameLocks noGrp="1"/>
              </p:cNvGraphicFramePr>
              <p:nvPr>
                <p:extLst>
                  <p:ext uri="{D42A27DB-BD31-4B8C-83A1-F6EECF244321}">
                    <p14:modId xmlns:p14="http://schemas.microsoft.com/office/powerpoint/2010/main" val="827178815"/>
                  </p:ext>
                </p:extLst>
              </p:nvPr>
            </p:nvGraphicFramePr>
            <p:xfrm>
              <a:off x="652838" y="59348"/>
              <a:ext cx="8103812" cy="6958814"/>
            </p:xfrm>
            <a:graphic>
              <a:graphicData uri="http://schemas.openxmlformats.org/drawingml/2006/table">
                <a:tbl>
                  <a:tblPr>
                    <a:tableStyleId>{5C22544A-7EE6-4342-B048-85BDC9FD1C3A}</a:tableStyleId>
                  </a:tblPr>
                  <a:tblGrid>
                    <a:gridCol w="77506"/>
                    <a:gridCol w="233161"/>
                    <a:gridCol w="2789920"/>
                    <a:gridCol w="466322"/>
                    <a:gridCol w="233161"/>
                    <a:gridCol w="1510130"/>
                    <a:gridCol w="1223129"/>
                    <a:gridCol w="1570483"/>
                  </a:tblGrid>
                  <a:tr h="210312">
                    <a:tc gridSpan="6">
                      <a:txBody>
                        <a:bodyPr/>
                        <a:lstStyle/>
                        <a:p>
                          <a:pPr>
                            <a:lnSpc>
                              <a:spcPct val="115000"/>
                            </a:lnSpc>
                            <a:spcAft>
                              <a:spcPts val="0"/>
                            </a:spcAft>
                          </a:pPr>
                          <a:r>
                            <a:rPr lang="es-MX" sz="1200">
                              <a:effectLst/>
                            </a:rPr>
                            <a:t>Millones de unidades monetarias.</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nSpc>
                              <a:spcPct val="115000"/>
                            </a:lnSpc>
                            <a:spcAft>
                              <a:spcPts val="1000"/>
                            </a:spcAft>
                          </a:pPr>
                          <a:r>
                            <a:rPr lang="es-MX" sz="800">
                              <a:effectLst/>
                            </a:rPr>
                            <a:t> </a:t>
                          </a:r>
                          <a:endParaRPr lang="es-MX" sz="800">
                            <a:effectLst/>
                            <a:latin typeface="Calibri"/>
                            <a:ea typeface="Calibri"/>
                            <a:cs typeface="Times New Roman"/>
                          </a:endParaRPr>
                        </a:p>
                      </a:txBody>
                      <a:tcPr marL="0" marR="0" marT="0" marB="0" anchor="ctr"/>
                    </a:tc>
                    <a:tc hMerge="1">
                      <a:txBody>
                        <a:bodyPr/>
                        <a:lstStyle/>
                        <a:p>
                          <a:endParaRPr lang="es-MX"/>
                        </a:p>
                      </a:txBody>
                      <a:tcPr/>
                    </a:tc>
                  </a:tr>
                  <a:tr h="581212">
                    <a:tc gridSpan="3">
                      <a:txBody>
                        <a:bodyPr/>
                        <a:lstStyle/>
                        <a:p>
                          <a:pPr>
                            <a:lnSpc>
                              <a:spcPct val="115000"/>
                            </a:lnSpc>
                            <a:spcAft>
                              <a:spcPts val="0"/>
                            </a:spcAft>
                          </a:pPr>
                          <a:r>
                            <a:rPr lang="es-MX" sz="1200" dirty="0">
                              <a:effectLst/>
                            </a:rPr>
                            <a:t> </a:t>
                          </a:r>
                        </a:p>
                        <a:p>
                          <a:pPr>
                            <a:lnSpc>
                              <a:spcPct val="115000"/>
                            </a:lnSpc>
                            <a:spcAft>
                              <a:spcPts val="0"/>
                            </a:spcAft>
                          </a:pPr>
                          <a:r>
                            <a:rPr lang="es-MX" sz="1200" dirty="0">
                              <a:effectLst/>
                            </a:rPr>
                            <a:t> </a:t>
                          </a:r>
                          <a:endParaRPr lang="es-MX" sz="1200" dirty="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gridSpan="2">
                      <a:txBody>
                        <a:bodyPr/>
                        <a:lstStyle/>
                        <a:p>
                          <a:pPr algn="ctr">
                            <a:lnSpc>
                              <a:spcPct val="115000"/>
                            </a:lnSpc>
                            <a:spcAft>
                              <a:spcPts val="0"/>
                            </a:spcAft>
                          </a:pPr>
                          <a:r>
                            <a:rPr lang="es-MX" sz="1100">
                              <a:effectLst/>
                            </a:rPr>
                            <a:t>Alternativa (A)</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Alternativa (B)</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757936">
                    <a:tc>
                      <a:txBody>
                        <a:bodyPr/>
                        <a:lstStyle/>
                        <a:p>
                          <a:pPr>
                            <a:lnSpc>
                              <a:spcPct val="115000"/>
                            </a:lnSpc>
                            <a:spcAft>
                              <a:spcPts val="0"/>
                            </a:spcAft>
                          </a:pPr>
                          <a:r>
                            <a:rPr lang="es-MX" sz="700">
                              <a:effectLst/>
                            </a:rPr>
                            <a:t>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Inversión fija renovable</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100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endParaRPr lang="es-MX" sz="1200">
                            <a:effectLst/>
                          </a:endParaRPr>
                        </a:p>
                        <a:p>
                          <a:pPr algn="ctr">
                            <a:lnSpc>
                              <a:spcPct val="115000"/>
                            </a:lnSpc>
                            <a:spcAft>
                              <a:spcPts val="1000"/>
                            </a:spcAft>
                          </a:pPr>
                          <a:r>
                            <a:rPr lang="es-MX" sz="1200">
                              <a:effectLst/>
                            </a:rPr>
                            <a:t>(1000* 0.030)</a:t>
                          </a:r>
                        </a:p>
                        <a:p>
                          <a:pPr>
                            <a:lnSpc>
                              <a:spcPct val="115000"/>
                            </a:lnSpc>
                          </a:pPr>
                          <a:r>
                            <a:rPr lang="es-MX" sz="1100">
                              <a:effectLst/>
                            </a:rPr>
                            <a:t>200</a:t>
                          </a:r>
                          <a:r>
                            <a:rPr lang="es-MX" sz="1200">
                              <a:effectLst/>
                            </a:rPr>
                            <a:t> </a:t>
                          </a:r>
                          <a:endParaRPr lang="es-MX" sz="1200">
                            <a:effectLst/>
                            <a:latin typeface="Calibri"/>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245364">
                    <a:tc>
                      <a:txBody>
                        <a:bodyPr/>
                        <a:lstStyle/>
                        <a:p>
                          <a:pPr>
                            <a:lnSpc>
                              <a:spcPct val="115000"/>
                            </a:lnSpc>
                            <a:spcAft>
                              <a:spcPts val="0"/>
                            </a:spcAft>
                          </a:pPr>
                          <a:r>
                            <a:rPr lang="es-MX" sz="700">
                              <a:effectLst/>
                            </a:rPr>
                            <a:t>II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Vida útil (años)</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20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368046">
                    <a:tc>
                      <a:txBody>
                        <a:bodyPr/>
                        <a:lstStyle/>
                        <a:p>
                          <a:pPr>
                            <a:lnSpc>
                              <a:spcPct val="115000"/>
                            </a:lnSpc>
                            <a:spcAft>
                              <a:spcPts val="0"/>
                            </a:spcAft>
                          </a:pPr>
                          <a:r>
                            <a:rPr lang="es-MX" sz="700">
                              <a:effectLst/>
                            </a:rPr>
                            <a:t>III</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Tasa de interés (porciento), 1%</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8%</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8%</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757936">
                    <a:tc>
                      <a:txBody>
                        <a:bodyPr/>
                        <a:lstStyle/>
                        <a:p>
                          <a:pPr>
                            <a:lnSpc>
                              <a:spcPct val="115000"/>
                            </a:lnSpc>
                            <a:spcAft>
                              <a:spcPts val="0"/>
                            </a:spcAft>
                          </a:pPr>
                          <a:r>
                            <a:rPr lang="es-MX" sz="700">
                              <a:effectLst/>
                            </a:rPr>
                            <a:t>  IV</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Ocupación (no. De personas)</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endParaRPr lang="es-MX" sz="1200">
                            <a:effectLst/>
                          </a:endParaRPr>
                        </a:p>
                        <a:p>
                          <a:pPr algn="ctr">
                            <a:lnSpc>
                              <a:spcPct val="115000"/>
                            </a:lnSpc>
                            <a:spcAft>
                              <a:spcPts val="1000"/>
                            </a:spcAft>
                          </a:pPr>
                          <a:r>
                            <a:rPr lang="es-MX" sz="1200">
                              <a:effectLst/>
                            </a:rPr>
                            <a:t>(600*0.030)</a:t>
                          </a:r>
                        </a:p>
                        <a:p>
                          <a:pPr>
                            <a:lnSpc>
                              <a:spcPct val="115000"/>
                            </a:lnSpc>
                          </a:pPr>
                          <a:r>
                            <a:rPr lang="es-MX" sz="1100">
                              <a:effectLst/>
                            </a:rPr>
                            <a:t>600</a:t>
                          </a:r>
                          <a:r>
                            <a:rPr lang="es-MX" sz="1200">
                              <a:effectLst/>
                            </a:rPr>
                            <a:t> </a:t>
                          </a:r>
                          <a:endParaRPr lang="es-MX" sz="1200">
                            <a:effectLst/>
                            <a:latin typeface="Calibri"/>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385572">
                    <a:tc>
                      <a:txBody>
                        <a:bodyPr/>
                        <a:lstStyle/>
                        <a:p>
                          <a:pPr>
                            <a:lnSpc>
                              <a:spcPct val="115000"/>
                            </a:lnSpc>
                            <a:spcAft>
                              <a:spcPts val="0"/>
                            </a:spcAft>
                          </a:pPr>
                          <a:r>
                            <a:rPr lang="es-MX" sz="700">
                              <a:effectLst/>
                            </a:rPr>
                            <a:t>V</a:t>
                          </a:r>
                          <a:endParaRPr lang="es-MX" sz="800">
                            <a:effectLst/>
                            <a:latin typeface="Calibri"/>
                            <a:ea typeface="Calibri"/>
                            <a:cs typeface="Times New Roman"/>
                          </a:endParaRPr>
                        </a:p>
                      </a:txBody>
                      <a:tcPr marL="19427" marR="19427" marT="0" marB="0"/>
                    </a:tc>
                    <a:tc gridSpan="2">
                      <a:txBody>
                        <a:bodyPr/>
                        <a:lstStyle/>
                        <a:p>
                          <a:pPr>
                            <a:lnSpc>
                              <a:spcPct val="115000"/>
                            </a:lnSpc>
                            <a:spcAft>
                              <a:spcPts val="0"/>
                            </a:spcAft>
                          </a:pPr>
                          <a:r>
                            <a:rPr lang="es-MX" sz="1100" dirty="0">
                              <a:effectLst/>
                            </a:rPr>
                            <a:t>Costo medio por año hombre, incl. </a:t>
                          </a:r>
                          <a:r>
                            <a:rPr lang="es-MX" sz="1100" dirty="0" err="1">
                              <a:effectLst/>
                            </a:rPr>
                            <a:t>Contrib</a:t>
                          </a:r>
                          <a:r>
                            <a:rPr lang="es-MX" sz="1100" dirty="0">
                              <a:effectLst/>
                            </a:rPr>
                            <a:t>. Leyes </a:t>
                          </a:r>
                          <a:r>
                            <a:rPr lang="es-MX" sz="1100" dirty="0" err="1">
                              <a:effectLst/>
                            </a:rPr>
                            <a:t>soc.</a:t>
                          </a:r>
                          <a:r>
                            <a:rPr lang="es-MX" sz="1100" dirty="0">
                              <a:effectLst/>
                            </a:rPr>
                            <a:t> ($)</a:t>
                          </a:r>
                          <a:endParaRPr lang="es-MX" sz="1200" dirty="0">
                            <a:effectLst/>
                            <a:latin typeface="Calibri"/>
                            <a:ea typeface="Calibri"/>
                            <a:cs typeface="Times New Roman"/>
                          </a:endParaRPr>
                        </a:p>
                      </a:txBody>
                      <a:tcPr marL="19427" marR="19427" marT="0" marB="0"/>
                    </a:tc>
                    <a:tc hMerge="1">
                      <a:txBody>
                        <a:bodyPr/>
                        <a:lstStyle/>
                        <a:p>
                          <a:endParaRPr lang="es-MX"/>
                        </a:p>
                      </a:txBody>
                      <a:tcPr/>
                    </a:tc>
                    <a:tc gridSpan="2">
                      <a:txBody>
                        <a:bodyPr/>
                        <a:lstStyle/>
                        <a:p>
                          <a:pPr algn="ctr">
                            <a:lnSpc>
                              <a:spcPct val="115000"/>
                            </a:lnSpc>
                            <a:spcAft>
                              <a:spcPts val="0"/>
                            </a:spcAft>
                          </a:pPr>
                          <a:r>
                            <a:rPr lang="es-MX" sz="1100">
                              <a:effectLst/>
                            </a:rPr>
                            <a:t>0.03</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0.033</a:t>
                          </a:r>
                          <a:endParaRPr lang="es-MX" sz="1200">
                            <a:effectLst/>
                            <a:latin typeface="Calibri"/>
                            <a:ea typeface="Calibri"/>
                            <a:cs typeface="Times New Roman"/>
                          </a:endParaRPr>
                        </a:p>
                      </a:txBody>
                      <a:tcPr marL="19427" marR="19427" marT="0" marB="0"/>
                    </a:tc>
                    <a:tc gridSpan="2">
                      <a:txBody>
                        <a:bodyPr/>
                        <a:lstStyle/>
                        <a:p>
                          <a:pPr>
                            <a:lnSpc>
                              <a:spcPct val="115000"/>
                            </a:lnSpc>
                            <a:spcAft>
                              <a:spcPts val="1000"/>
                            </a:spcAft>
                          </a:pPr>
                          <a:r>
                            <a:rPr lang="es-MX" sz="1200">
                              <a:effectLst/>
                            </a:rPr>
                            <a:t> </a:t>
                          </a:r>
                          <a:endParaRPr lang="es-MX" sz="1200">
                            <a:effectLst/>
                            <a:latin typeface="Calibri"/>
                            <a:ea typeface="Calibri"/>
                            <a:cs typeface="Times New Roman"/>
                          </a:endParaRPr>
                        </a:p>
                      </a:txBody>
                      <a:tcPr marL="0" marR="0" marT="0" marB="0" anchor="ctr"/>
                    </a:tc>
                    <a:tc hMerge="1">
                      <a:txBody>
                        <a:bodyPr/>
                        <a:lstStyle/>
                        <a:p>
                          <a:endParaRPr lang="es-MX"/>
                        </a:p>
                      </a:txBody>
                      <a:tcPr/>
                    </a:tc>
                  </a:tr>
                  <a:tr h="192786">
                    <a:tc gridSpan="6">
                      <a:txBody>
                        <a:bodyPr/>
                        <a:lstStyle/>
                        <a:p>
                          <a:pPr>
                            <a:lnSpc>
                              <a:spcPct val="115000"/>
                            </a:lnSpc>
                            <a:spcAft>
                              <a:spcPts val="0"/>
                            </a:spcAft>
                          </a:pPr>
                          <a:r>
                            <a:rPr lang="es-MX" sz="1100">
                              <a:effectLst/>
                            </a:rPr>
                            <a:t>Estructura del costo.</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r>
                  <a:tr h="814388">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gridSpan="3">
                      <a:txBody>
                        <a:bodyPr/>
                        <a:lstStyle/>
                        <a:p>
                          <a:pPr algn="ctr">
                            <a:lnSpc>
                              <a:spcPct val="115000"/>
                            </a:lnSpc>
                            <a:spcAft>
                              <a:spcPts val="0"/>
                            </a:spcAft>
                          </a:pPr>
                          <a:r>
                            <a:rPr lang="es-MX" sz="1100">
                              <a:effectLst/>
                            </a:rPr>
                            <a:t>Alternativa (A)</a:t>
                          </a:r>
                          <a:endParaRPr lang="es-MX" sz="1200">
                            <a:effectLst/>
                            <a:latin typeface="Calibri"/>
                            <a:ea typeface="Calibri"/>
                            <a:cs typeface="Times New Roman"/>
                          </a:endParaRPr>
                        </a:p>
                      </a:txBody>
                      <a:tcPr marL="19427" marR="19427" marT="0" marB="0"/>
                    </a:tc>
                    <a:tc hMerge="1">
                      <a:txBody>
                        <a:bodyPr/>
                        <a:lstStyle/>
                        <a:p>
                          <a:endParaRPr lang="es-MX"/>
                        </a:p>
                      </a:txBody>
                      <a:tcPr/>
                    </a:tc>
                    <a:tc hMerge="1">
                      <a:txBody>
                        <a:bodyPr/>
                        <a:lstStyle/>
                        <a:p>
                          <a:endParaRPr lang="es-MX"/>
                        </a:p>
                      </a:txBody>
                      <a:tcPr/>
                    </a:tc>
                    <a:tc gridSpan="2">
                      <a:txBody>
                        <a:bodyPr/>
                        <a:lstStyle/>
                        <a:p>
                          <a:endParaRPr lang="es-MX"/>
                        </a:p>
                      </a:txBody>
                      <a:tcPr marL="19427" marR="19427" marT="0" marB="0">
                        <a:blipFill rotWithShape="1">
                          <a:blip r:embed="rId4"/>
                          <a:stretch>
                            <a:fillRect l="-190175" t="-436842" r="-218" b="-327068"/>
                          </a:stretch>
                        </a:blipFill>
                      </a:tcPr>
                    </a:tc>
                    <a:tc hMerge="1">
                      <a:txBody>
                        <a:bodyPr/>
                        <a:lstStyle/>
                        <a:p>
                          <a:endParaRPr lang="es-MX"/>
                        </a:p>
                      </a:txBody>
                      <a:tcPr/>
                    </a:tc>
                  </a:tr>
                  <a:tr h="582429">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 </a:t>
                          </a:r>
                          <a:endParaRPr lang="es-MX" sz="1200">
                            <a:effectLst/>
                          </a:endParaRPr>
                        </a:p>
                        <a:p>
                          <a:pPr>
                            <a:lnSpc>
                              <a:spcPct val="115000"/>
                            </a:lnSpc>
                            <a:spcAft>
                              <a:spcPts val="0"/>
                            </a:spcAft>
                          </a:pPr>
                          <a:r>
                            <a:rPr lang="es-MX" sz="1100">
                              <a:effectLst/>
                            </a:rPr>
                            <a:t>Datos cálculos</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Valor total (VBP)</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dirty="0">
                              <a:effectLst/>
                            </a:rPr>
                            <a:t>Valor Agregado</a:t>
                          </a:r>
                          <a:endParaRPr lang="es-MX" sz="1200" dirty="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dirty="0">
                              <a:effectLst/>
                            </a:rPr>
                            <a:t>Valor Total</a:t>
                          </a:r>
                          <a:endParaRPr lang="es-MX" sz="1200" dirty="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Valor agregado</a:t>
                          </a:r>
                          <a:endParaRPr lang="es-MX" sz="1200">
                            <a:effectLst/>
                            <a:latin typeface="Calibri"/>
                            <a:ea typeface="Calibri"/>
                            <a:cs typeface="Times New Roman"/>
                          </a:endParaRPr>
                        </a:p>
                      </a:txBody>
                      <a:tcPr marL="19427" marR="19427" marT="0" marB="0"/>
                    </a:tc>
                  </a:tr>
                  <a:tr h="209637">
                    <a:tc gridSpan="2">
                      <a:txBody>
                        <a:bodyPr/>
                        <a:lstStyle/>
                        <a:p>
                          <a:pPr>
                            <a:lnSpc>
                              <a:spcPct val="115000"/>
                            </a:lnSpc>
                            <a:spcAft>
                              <a:spcPts val="0"/>
                            </a:spcAft>
                          </a:pPr>
                          <a:r>
                            <a:rPr lang="es-MX" sz="1100">
                              <a:effectLst/>
                            </a:rPr>
                            <a:t>VI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Mano de obra (costo)</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30.0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30.0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dirty="0">
                              <a:effectLst/>
                            </a:rPr>
                            <a:t>20.0</a:t>
                          </a:r>
                          <a:endParaRPr lang="es-MX" sz="1200" dirty="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20.0</a:t>
                          </a:r>
                          <a:endParaRPr lang="es-MX" sz="1200">
                            <a:effectLst/>
                            <a:latin typeface="Calibri"/>
                            <a:ea typeface="Calibri"/>
                            <a:cs typeface="Times New Roman"/>
                          </a:endParaRPr>
                        </a:p>
                      </a:txBody>
                      <a:tcPr marL="19427" marR="19427" marT="0" marB="0"/>
                    </a:tc>
                  </a:tr>
                  <a:tr h="909828">
                    <a:tc gridSpan="2">
                      <a:txBody>
                        <a:bodyPr/>
                        <a:lstStyle/>
                        <a:p>
                          <a:pPr>
                            <a:lnSpc>
                              <a:spcPct val="115000"/>
                            </a:lnSpc>
                            <a:spcAft>
                              <a:spcPts val="0"/>
                            </a:spcAft>
                          </a:pPr>
                          <a:r>
                            <a:rPr lang="es-MX" sz="1100">
                              <a:effectLst/>
                            </a:rPr>
                            <a:t>VII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Capital a&gt; depreciación</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5.0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No</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10.0</a:t>
                          </a:r>
                          <a:endParaRPr lang="es-MX" sz="1200">
                            <a:effectLst/>
                            <a:latin typeface="Calibri"/>
                            <a:ea typeface="Calibri"/>
                            <a:cs typeface="Times New Roman"/>
                          </a:endParaRPr>
                        </a:p>
                      </a:txBody>
                      <a:tcPr marL="19427" marR="19427" marT="0" marB="0"/>
                    </a:tc>
                    <a:tc>
                      <a:txBody>
                        <a:bodyPr/>
                        <a:lstStyle/>
                        <a:p>
                          <a:endParaRPr lang="es-MX"/>
                        </a:p>
                      </a:txBody>
                      <a:tcPr marL="19427" marR="19427" marT="0" marB="0">
                        <a:blipFill rotWithShape="1">
                          <a:blip r:embed="rId4"/>
                          <a:stretch>
                            <a:fillRect l="-415116" t="-566443" r="-388" b="-104698"/>
                          </a:stretch>
                        </a:blipFill>
                      </a:tcPr>
                    </a:tc>
                  </a:tr>
                  <a:tr h="209637">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b) intereses (promedio anual)</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4.2</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4.2</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8.4</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8.4</a:t>
                          </a:r>
                          <a:endParaRPr lang="es-MX" sz="1200" dirty="0">
                            <a:effectLst/>
                            <a:latin typeface="Calibri"/>
                            <a:ea typeface="Calibri"/>
                            <a:cs typeface="Times New Roman"/>
                          </a:endParaRPr>
                        </a:p>
                      </a:txBody>
                      <a:tcPr marL="19427" marR="19427" marT="0" marB="0"/>
                    </a:tc>
                  </a:tr>
                  <a:tr h="209637">
                    <a:tc gridSpan="2">
                      <a:txBody>
                        <a:bodyPr/>
                        <a:lstStyle/>
                        <a:p>
                          <a:pPr>
                            <a:lnSpc>
                              <a:spcPct val="115000"/>
                            </a:lnSpc>
                            <a:spcAft>
                              <a:spcPts val="0"/>
                            </a:spcAft>
                          </a:pPr>
                          <a:r>
                            <a:rPr lang="es-MX" sz="1100">
                              <a:effectLst/>
                            </a:rPr>
                            <a:t>VIII</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endParaRPr lang="es-MX"/>
                        </a:p>
                      </a:txBody>
                      <a:tcPr marL="19427" marR="19427" marT="0" marB="0">
                        <a:blipFill rotWithShape="1">
                          <a:blip r:embed="rId4"/>
                          <a:stretch>
                            <a:fillRect l="-11160" t="-3023529" r="-179869" b="-255882"/>
                          </a:stretch>
                        </a:blipFill>
                      </a:tcPr>
                    </a:tc>
                    <a:tc>
                      <a:txBody>
                        <a:bodyPr/>
                        <a:lstStyle/>
                        <a:p>
                          <a:pPr algn="ctr">
                            <a:lnSpc>
                              <a:spcPct val="115000"/>
                            </a:lnSpc>
                            <a:spcAft>
                              <a:spcPts val="0"/>
                            </a:spcAft>
                          </a:pPr>
                          <a:r>
                            <a:rPr lang="es-MX" sz="1100">
                              <a:effectLst/>
                            </a:rPr>
                            <a:t>46.0</a:t>
                          </a:r>
                          <a:endParaRPr lang="es-MX" sz="1200">
                            <a:effectLst/>
                            <a:latin typeface="Calibri"/>
                            <a:ea typeface="Calibri"/>
                            <a:cs typeface="Times New Roman"/>
                          </a:endParaRPr>
                        </a:p>
                      </a:txBody>
                      <a:tcPr marL="19427" marR="19427" marT="0" marB="0"/>
                    </a:tc>
                    <a:tc gridSpan="2">
                      <a:txBody>
                        <a:bodyPr/>
                        <a:lstStyle/>
                        <a:p>
                          <a:endParaRPr lang="es-MX"/>
                        </a:p>
                      </a:txBody>
                      <a:tcPr marL="19427" marR="19427" marT="0" marB="0">
                        <a:blipFill rotWithShape="1">
                          <a:blip r:embed="rId4"/>
                          <a:stretch>
                            <a:fillRect l="-204545" t="-3023529" r="-160490" b="-255882"/>
                          </a:stretch>
                        </a:blipFill>
                      </a:tcPr>
                    </a:tc>
                    <a:tc hMerge="1">
                      <a:txBody>
                        <a:bodyPr/>
                        <a:lstStyle/>
                        <a:p>
                          <a:endParaRPr lang="es-MX"/>
                        </a:p>
                      </a:txBody>
                      <a:tcPr/>
                    </a:tc>
                    <a:tc>
                      <a:txBody>
                        <a:bodyPr/>
                        <a:lstStyle/>
                        <a:p>
                          <a:pPr algn="ctr">
                            <a:lnSpc>
                              <a:spcPct val="115000"/>
                            </a:lnSpc>
                            <a:spcAft>
                              <a:spcPts val="0"/>
                            </a:spcAft>
                          </a:pPr>
                          <a:r>
                            <a:rPr lang="es-MX" sz="1100">
                              <a:effectLst/>
                            </a:rPr>
                            <a:t>46.0</a:t>
                          </a:r>
                          <a:endParaRPr lang="es-MX" sz="1200">
                            <a:effectLst/>
                            <a:latin typeface="Calibri"/>
                            <a:ea typeface="Calibri"/>
                            <a:cs typeface="Times New Roman"/>
                          </a:endParaRPr>
                        </a:p>
                      </a:txBody>
                      <a:tcPr marL="19427" marR="19427" marT="0" marB="0"/>
                    </a:tc>
                    <a:tc>
                      <a:txBody>
                        <a:bodyPr/>
                        <a:lstStyle/>
                        <a:p>
                          <a:endParaRPr lang="es-MX"/>
                        </a:p>
                      </a:txBody>
                      <a:tcPr marL="19427" marR="19427" marT="0" marB="0">
                        <a:blipFill rotWithShape="1">
                          <a:blip r:embed="rId4"/>
                          <a:stretch>
                            <a:fillRect l="-415116" t="-3023529" r="-388" b="-255882"/>
                          </a:stretch>
                        </a:blipFill>
                      </a:tcPr>
                    </a:tc>
                  </a:tr>
                  <a:tr h="209637">
                    <a:tc gridSpan="2">
                      <a:txBody>
                        <a:bodyPr/>
                        <a:lstStyle/>
                        <a:p>
                          <a:pPr>
                            <a:lnSpc>
                              <a:spcPct val="115000"/>
                            </a:lnSpc>
                            <a:spcAft>
                              <a:spcPts val="0"/>
                            </a:spcAft>
                          </a:pPr>
                          <a:r>
                            <a:rPr lang="es-MX" sz="1100">
                              <a:effectLst/>
                            </a:rPr>
                            <a:t>IX</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Utilidades</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14.8</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14.8</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15.6</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15.6</a:t>
                          </a:r>
                          <a:endParaRPr lang="es-MX" sz="1200" dirty="0">
                            <a:effectLst/>
                            <a:latin typeface="Calibri"/>
                            <a:ea typeface="Calibri"/>
                            <a:cs typeface="Times New Roman"/>
                          </a:endParaRPr>
                        </a:p>
                      </a:txBody>
                      <a:tcPr marL="19427" marR="19427" marT="0" marB="0"/>
                    </a:tc>
                  </a:tr>
                  <a:tr h="314457">
                    <a:tc gridSpan="2">
                      <a:txBody>
                        <a:bodyPr/>
                        <a:lstStyle/>
                        <a:p>
                          <a:pPr>
                            <a:lnSpc>
                              <a:spcPct val="115000"/>
                            </a:lnSpc>
                            <a:spcAft>
                              <a:spcPts val="0"/>
                            </a:spcAft>
                          </a:pPr>
                          <a:r>
                            <a:rPr lang="es-MX" sz="1100">
                              <a:effectLst/>
                            </a:rPr>
                            <a:t> </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nSpc>
                              <a:spcPct val="115000"/>
                            </a:lnSpc>
                            <a:spcAft>
                              <a:spcPts val="0"/>
                            </a:spcAft>
                          </a:pPr>
                          <a:r>
                            <a:rPr lang="es-MX" sz="1100">
                              <a:effectLst/>
                            </a:rPr>
                            <a:t>Total.</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gridSpan="2">
                      <a:txBody>
                        <a:bodyPr/>
                        <a:lstStyle/>
                        <a:p>
                          <a:pPr algn="ctr">
                            <a:lnSpc>
                              <a:spcPct val="115000"/>
                            </a:lnSpc>
                            <a:spcAft>
                              <a:spcPts val="0"/>
                            </a:spcAft>
                          </a:pPr>
                          <a:r>
                            <a:rPr lang="es-MX" sz="1100">
                              <a:effectLst/>
                            </a:rPr>
                            <a:t>55.0</a:t>
                          </a:r>
                          <a:endParaRPr lang="es-MX" sz="1200">
                            <a:effectLst/>
                            <a:latin typeface="Calibri"/>
                            <a:ea typeface="Calibri"/>
                            <a:cs typeface="Times New Roman"/>
                          </a:endParaRPr>
                        </a:p>
                      </a:txBody>
                      <a:tcPr marL="19427" marR="19427" marT="0" marB="0"/>
                    </a:tc>
                    <a:tc hMerge="1">
                      <a:txBody>
                        <a:bodyPr/>
                        <a:lstStyle/>
                        <a:p>
                          <a:endParaRPr lang="es-MX"/>
                        </a:p>
                      </a:txBody>
                      <a:tcPr/>
                    </a:tc>
                    <a:tc>
                      <a:txBody>
                        <a:bodyPr/>
                        <a:lstStyle/>
                        <a:p>
                          <a:pPr algn="ctr">
                            <a:lnSpc>
                              <a:spcPct val="115000"/>
                            </a:lnSpc>
                            <a:spcAft>
                              <a:spcPts val="0"/>
                            </a:spcAft>
                          </a:pPr>
                          <a:r>
                            <a:rPr lang="es-MX" sz="1100">
                              <a:effectLst/>
                            </a:rPr>
                            <a:t>100.0</a:t>
                          </a:r>
                          <a:endParaRPr lang="es-MX" sz="1200">
                            <a:effectLst/>
                            <a:latin typeface="Calibri"/>
                            <a:ea typeface="Calibri"/>
                            <a:cs typeface="Times New Roman"/>
                          </a:endParaRPr>
                        </a:p>
                      </a:txBody>
                      <a:tcPr marL="19427" marR="19427" marT="0" marB="0"/>
                    </a:tc>
                    <a:tc>
                      <a:txBody>
                        <a:bodyPr/>
                        <a:lstStyle/>
                        <a:p>
                          <a:pPr algn="ctr">
                            <a:lnSpc>
                              <a:spcPct val="115000"/>
                            </a:lnSpc>
                            <a:spcAft>
                              <a:spcPts val="0"/>
                            </a:spcAft>
                          </a:pPr>
                          <a:r>
                            <a:rPr lang="es-MX" sz="1100" dirty="0">
                              <a:effectLst/>
                            </a:rPr>
                            <a:t>50.0</a:t>
                          </a:r>
                          <a:endParaRPr lang="es-MX" sz="1200" dirty="0">
                            <a:effectLst/>
                            <a:latin typeface="Calibri"/>
                            <a:ea typeface="Calibri"/>
                            <a:cs typeface="Times New Roman"/>
                          </a:endParaRPr>
                        </a:p>
                      </a:txBody>
                      <a:tcPr marL="19427" marR="19427" marT="0" marB="0"/>
                    </a:tc>
                  </a:tr>
                </a:tbl>
              </a:graphicData>
            </a:graphic>
          </p:graphicFrame>
        </mc:Fallback>
      </mc:AlternateContent>
      <mc:AlternateContent xmlns:mc="http://schemas.openxmlformats.org/markup-compatibility/2006" xmlns:a14="http://schemas.microsoft.com/office/drawing/2010/main">
        <mc:Choice Requires="a14">
          <p:sp>
            <p:nvSpPr>
              <p:cNvPr id="11" name="Rectangle 4"/>
              <p:cNvSpPr/>
              <p:nvPr/>
            </p:nvSpPr>
            <p:spPr>
              <a:xfrm>
                <a:off x="9556750" y="8932863"/>
                <a:ext cx="857250" cy="4762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100" i="1">
                          <a:solidFill>
                            <a:prstClr val="black"/>
                          </a:solidFill>
                          <a:latin typeface="Cambria Math"/>
                          <a:ea typeface="Calibri"/>
                          <a:cs typeface="Times New Roman"/>
                        </a:rPr>
                        <m:t>𝐷𝐿</m:t>
                      </m:r>
                      <m:r>
                        <a:rPr lang="es-MX" sz="1100" i="1">
                          <a:solidFill>
                            <a:prstClr val="black"/>
                          </a:solidFill>
                          <a:latin typeface="Cambria Math"/>
                          <a:ea typeface="Calibri"/>
                          <a:cs typeface="Times New Roman"/>
                        </a:rPr>
                        <m:t>=</m:t>
                      </m:r>
                      <m:f>
                        <m:fPr>
                          <m:ctrlPr>
                            <a:rPr lang="es-MX" sz="1100" i="1">
                              <a:solidFill>
                                <a:prstClr val="black"/>
                              </a:solidFill>
                              <a:latin typeface="Cambria Math"/>
                              <a:ea typeface="Calibri"/>
                              <a:cs typeface="Times New Roman"/>
                            </a:rPr>
                          </m:ctrlPr>
                        </m:fPr>
                        <m:num>
                          <m:sSub>
                            <m:sSubPr>
                              <m:ctrlPr>
                                <a:rPr lang="es-MX" sz="1100" i="1">
                                  <a:solidFill>
                                    <a:prstClr val="black"/>
                                  </a:solidFill>
                                  <a:latin typeface="Cambria Math"/>
                                  <a:ea typeface="Calibri"/>
                                  <a:cs typeface="Times New Roman"/>
                                </a:rPr>
                              </m:ctrlPr>
                            </m:sSubPr>
                            <m:e>
                              <m:r>
                                <a:rPr lang="es-MX" sz="1100" i="1">
                                  <a:solidFill>
                                    <a:prstClr val="black"/>
                                  </a:solidFill>
                                  <a:latin typeface="Cambria Math"/>
                                  <a:ea typeface="Calibri"/>
                                  <a:cs typeface="Times New Roman"/>
                                </a:rPr>
                                <m:t>𝐼</m:t>
                              </m:r>
                            </m:e>
                            <m:sub>
                              <m:r>
                                <a:rPr lang="es-MX" sz="1100" i="1">
                                  <a:solidFill>
                                    <a:prstClr val="black"/>
                                  </a:solidFill>
                                  <a:latin typeface="Cambria Math"/>
                                  <a:ea typeface="Calibri"/>
                                  <a:cs typeface="Times New Roman"/>
                                </a:rPr>
                                <m:t>𝐹</m:t>
                              </m:r>
                            </m:sub>
                          </m:sSub>
                        </m:num>
                        <m:den>
                          <m:r>
                            <a:rPr lang="es-MX" sz="1100" i="1">
                              <a:solidFill>
                                <a:prstClr val="black"/>
                              </a:solidFill>
                              <a:latin typeface="Cambria Math"/>
                              <a:ea typeface="Calibri"/>
                              <a:cs typeface="Times New Roman"/>
                            </a:rPr>
                            <m:t>𝑛</m:t>
                          </m:r>
                        </m:den>
                      </m:f>
                    </m:oMath>
                  </m:oMathPara>
                </a14:m>
                <a:endParaRPr lang="es-MX" sz="1100">
                  <a:solidFill>
                    <a:prstClr val="black"/>
                  </a:solidFill>
                  <a:ea typeface="Calibri"/>
                  <a:cs typeface="Times New Roman"/>
                </a:endParaRPr>
              </a:p>
            </p:txBody>
          </p:sp>
        </mc:Choice>
        <mc:Fallback xmlns="">
          <p:sp>
            <p:nvSpPr>
              <p:cNvPr id="11" name="Rectangle 4"/>
              <p:cNvSpPr>
                <a:spLocks noRot="1" noChangeAspect="1" noMove="1" noResize="1" noEditPoints="1" noAdjustHandles="1" noChangeArrowheads="1" noChangeShapeType="1" noTextEdit="1"/>
              </p:cNvSpPr>
              <p:nvPr/>
            </p:nvSpPr>
            <p:spPr>
              <a:xfrm>
                <a:off x="9556750" y="8932863"/>
                <a:ext cx="857250" cy="476250"/>
              </a:xfrm>
              <a:prstGeom prst="rect">
                <a:avLst/>
              </a:prstGeom>
              <a:blipFill rotWithShape="1">
                <a:blip r:embed="rId2"/>
                <a:stretch>
                  <a:fillRect/>
                </a:stretch>
              </a:blipFill>
              <a:ln>
                <a:solidFill>
                  <a:schemeClr val="tx1"/>
                </a:solidFill>
              </a:ln>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angle 5"/>
              <p:cNvSpPr/>
              <p:nvPr/>
            </p:nvSpPr>
            <p:spPr>
              <a:xfrm>
                <a:off x="9556750" y="9694863"/>
                <a:ext cx="1019175" cy="5715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sz="1000" i="1">
                          <a:solidFill>
                            <a:prstClr val="black"/>
                          </a:solidFill>
                          <a:latin typeface="Cambria Math"/>
                          <a:ea typeface="Calibri"/>
                          <a:cs typeface="Times New Roman"/>
                        </a:rPr>
                        <m:t>𝐷𝐿</m:t>
                      </m:r>
                      <m:r>
                        <a:rPr lang="es-MX" sz="1000" i="1">
                          <a:solidFill>
                            <a:prstClr val="black"/>
                          </a:solidFill>
                          <a:latin typeface="Cambria Math"/>
                          <a:ea typeface="Calibri"/>
                          <a:cs typeface="Times New Roman"/>
                        </a:rPr>
                        <m:t>=</m:t>
                      </m:r>
                      <m:f>
                        <m:fPr>
                          <m:ctrlPr>
                            <a:rPr lang="es-MX" sz="1000" i="1">
                              <a:solidFill>
                                <a:prstClr val="black"/>
                              </a:solidFill>
                              <a:latin typeface="Cambria Math"/>
                              <a:ea typeface="Calibri"/>
                              <a:cs typeface="Times New Roman"/>
                            </a:rPr>
                          </m:ctrlPr>
                        </m:fPr>
                        <m:num>
                          <m:r>
                            <a:rPr lang="es-MX" sz="1000" i="1">
                              <a:solidFill>
                                <a:prstClr val="black"/>
                              </a:solidFill>
                              <a:latin typeface="Cambria Math"/>
                              <a:ea typeface="Calibri"/>
                              <a:cs typeface="Times New Roman"/>
                            </a:rPr>
                            <m:t>100</m:t>
                          </m:r>
                        </m:num>
                        <m:den>
                          <m:r>
                            <a:rPr lang="es-MX" sz="1000" i="1">
                              <a:solidFill>
                                <a:prstClr val="black"/>
                              </a:solidFill>
                              <a:latin typeface="Cambria Math"/>
                              <a:ea typeface="Calibri"/>
                              <a:cs typeface="Times New Roman"/>
                            </a:rPr>
                            <m:t>20</m:t>
                          </m:r>
                        </m:den>
                      </m:f>
                      <m:r>
                        <a:rPr lang="es-MX" sz="1000" i="1">
                          <a:solidFill>
                            <a:prstClr val="black"/>
                          </a:solidFill>
                          <a:latin typeface="Cambria Math"/>
                          <a:ea typeface="Calibri"/>
                          <a:cs typeface="Times New Roman"/>
                        </a:rPr>
                        <m:t>=5</m:t>
                      </m:r>
                    </m:oMath>
                  </m:oMathPara>
                </a14:m>
                <a:endParaRPr lang="es-MX" sz="1100">
                  <a:solidFill>
                    <a:prstClr val="black"/>
                  </a:solidFill>
                  <a:ea typeface="Calibri"/>
                  <a:cs typeface="Times New Roman"/>
                </a:endParaRPr>
              </a:p>
            </p:txBody>
          </p:sp>
        </mc:Choice>
        <mc:Fallback xmlns="">
          <p:sp>
            <p:nvSpPr>
              <p:cNvPr id="12" name="Rectangle 5"/>
              <p:cNvSpPr>
                <a:spLocks noRot="1" noChangeAspect="1" noMove="1" noResize="1" noEditPoints="1" noAdjustHandles="1" noChangeArrowheads="1" noChangeShapeType="1" noTextEdit="1"/>
              </p:cNvSpPr>
              <p:nvPr/>
            </p:nvSpPr>
            <p:spPr>
              <a:xfrm>
                <a:off x="9556750" y="9694863"/>
                <a:ext cx="1019175" cy="571500"/>
              </a:xfrm>
              <a:prstGeom prst="rect">
                <a:avLst/>
              </a:prstGeom>
              <a:blipFill rotWithShape="1">
                <a:blip r:embed="rId3"/>
                <a:stretch>
                  <a:fillRect/>
                </a:stretch>
              </a:blipFill>
              <a:ln>
                <a:solidFill>
                  <a:schemeClr val="tx1"/>
                </a:solidFill>
              </a:ln>
            </p:spPr>
            <p:txBody>
              <a:bodyPr/>
              <a:lstStyle/>
              <a:p>
                <a:r>
                  <a:rPr lang="es-MX">
                    <a:noFill/>
                  </a:rPr>
                  <a:t> </a:t>
                </a:r>
              </a:p>
            </p:txBody>
          </p:sp>
        </mc:Fallback>
      </mc:AlternateContent>
      <p:cxnSp>
        <p:nvCxnSpPr>
          <p:cNvPr id="13" name="Straight Arrow Connector 11"/>
          <p:cNvCxnSpPr/>
          <p:nvPr/>
        </p:nvCxnSpPr>
        <p:spPr>
          <a:xfrm flipV="1">
            <a:off x="6832600" y="7323138"/>
            <a:ext cx="1882775" cy="2200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5"/>
          <p:cNvCxnSpPr/>
          <p:nvPr/>
        </p:nvCxnSpPr>
        <p:spPr>
          <a:xfrm flipV="1">
            <a:off x="8242300" y="8294688"/>
            <a:ext cx="1028700" cy="1228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6"/>
          <p:cNvSpPr/>
          <p:nvPr/>
        </p:nvSpPr>
        <p:spPr>
          <a:xfrm>
            <a:off x="8418513" y="7085013"/>
            <a:ext cx="1087437" cy="247650"/>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1100">
                <a:solidFill>
                  <a:prstClr val="black"/>
                </a:solidFill>
                <a:ea typeface="Calibri"/>
                <a:cs typeface="Times New Roman"/>
              </a:rPr>
              <a:t>(1000* 0.030)</a:t>
            </a:r>
          </a:p>
        </p:txBody>
      </p:sp>
      <p:sp>
        <p:nvSpPr>
          <p:cNvPr id="16" name="Rectangle 19"/>
          <p:cNvSpPr/>
          <p:nvPr/>
        </p:nvSpPr>
        <p:spPr>
          <a:xfrm>
            <a:off x="8975725" y="8056563"/>
            <a:ext cx="1076325" cy="23812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sz="1100">
                <a:solidFill>
                  <a:prstClr val="black"/>
                </a:solidFill>
                <a:ea typeface="Calibri"/>
                <a:cs typeface="Times New Roman"/>
              </a:rPr>
              <a:t>(600*0.030)</a:t>
            </a:r>
          </a:p>
        </p:txBody>
      </p:sp>
      <p:sp>
        <p:nvSpPr>
          <p:cNvPr id="17" name="16 Rectángulo"/>
          <p:cNvSpPr/>
          <p:nvPr/>
        </p:nvSpPr>
        <p:spPr>
          <a:xfrm rot="16200000">
            <a:off x="-877291" y="1604965"/>
            <a:ext cx="2286203" cy="461665"/>
          </a:xfrm>
          <a:prstGeom prst="rect">
            <a:avLst/>
          </a:prstGeom>
        </p:spPr>
        <p:txBody>
          <a:bodyPr wrap="none">
            <a:spAutoFit/>
          </a:bodyPr>
          <a:lstStyle/>
          <a:p>
            <a:r>
              <a:rPr lang="es-MX" sz="2400" b="1" dirty="0">
                <a:solidFill>
                  <a:prstClr val="white"/>
                </a:solidFill>
              </a:rPr>
              <a:t>Cuadro 9.26</a:t>
            </a:r>
            <a:endParaRPr lang="es-MX" sz="2400" dirty="0">
              <a:solidFill>
                <a:prstClr val="white"/>
              </a:solidFill>
            </a:endParaRPr>
          </a:p>
        </p:txBody>
      </p:sp>
      <p:sp>
        <p:nvSpPr>
          <p:cNvPr id="18" name="17 CuadroTexto"/>
          <p:cNvSpPr txBox="1"/>
          <p:nvPr/>
        </p:nvSpPr>
        <p:spPr>
          <a:xfrm>
            <a:off x="6734393" y="56237"/>
            <a:ext cx="2227837" cy="338554"/>
          </a:xfrm>
          <a:prstGeom prst="rect">
            <a:avLst/>
          </a:prstGeom>
          <a:noFill/>
        </p:spPr>
        <p:txBody>
          <a:bodyPr wrap="square" rtlCol="0">
            <a:spAutoFit/>
          </a:bodyPr>
          <a:lstStyle/>
          <a:p>
            <a:r>
              <a:rPr lang="es-MX" sz="1600" b="1" dirty="0" smtClean="0">
                <a:solidFill>
                  <a:schemeClr val="bg1"/>
                </a:solidFill>
              </a:rPr>
              <a:t>Dr. Jaime Zurita</a:t>
            </a:r>
            <a:endParaRPr lang="es-MX" sz="1600" b="1" dirty="0">
              <a:solidFill>
                <a:schemeClr val="bg1"/>
              </a:solidFill>
            </a:endParaRPr>
          </a:p>
        </p:txBody>
      </p:sp>
      <p:sp>
        <p:nvSpPr>
          <p:cNvPr id="2" name="1 Marcador de número de diapositiva"/>
          <p:cNvSpPr>
            <a:spLocks noGrp="1"/>
          </p:cNvSpPr>
          <p:nvPr>
            <p:ph type="sldNum" sz="quarter" idx="12"/>
          </p:nvPr>
        </p:nvSpPr>
        <p:spPr>
          <a:xfrm>
            <a:off x="-11039" y="6021288"/>
            <a:ext cx="785409" cy="365125"/>
          </a:xfrm>
        </p:spPr>
        <p:txBody>
          <a:bodyPr/>
          <a:lstStyle/>
          <a:p>
            <a:fld id="{A9B78F13-FD2D-4A18-ADF3-ED87A3EA7918}" type="slidenum">
              <a:rPr lang="es-MX" smtClean="0">
                <a:solidFill>
                  <a:srgbClr val="CAF278"/>
                </a:solidFill>
              </a:rPr>
              <a:pPr/>
              <a:t>106</a:t>
            </a:fld>
            <a:endParaRPr lang="es-MX" dirty="0">
              <a:solidFill>
                <a:srgbClr val="CAF278"/>
              </a:solidFill>
            </a:endParaRPr>
          </a:p>
        </p:txBody>
      </p:sp>
    </p:spTree>
    <p:extLst>
      <p:ext uri="{BB962C8B-B14F-4D97-AF65-F5344CB8AC3E}">
        <p14:creationId xmlns:p14="http://schemas.microsoft.com/office/powerpoint/2010/main" val="196656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oble onda"/>
          <p:cNvSpPr/>
          <p:nvPr/>
        </p:nvSpPr>
        <p:spPr>
          <a:xfrm>
            <a:off x="323528" y="332656"/>
            <a:ext cx="8352928" cy="2520280"/>
          </a:xfrm>
          <a:prstGeom prst="doubleWave">
            <a:avLst>
              <a:gd name="adj1" fmla="val 7891"/>
              <a:gd name="adj2" fmla="val 288"/>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white"/>
                </a:solidFill>
              </a:rPr>
              <a:t>a/  Para mayor simplicidad se supone que la distinta intensidad de capital no influirá sobre los “otros costos”, cosa en rigor poco probable, ya que por ejemplo habrá cambios en el consumo de energía eléctrica.</a:t>
            </a:r>
          </a:p>
        </p:txBody>
      </p:sp>
      <p:sp>
        <p:nvSpPr>
          <p:cNvPr id="3" name="2 Doble onda"/>
          <p:cNvSpPr/>
          <p:nvPr/>
        </p:nvSpPr>
        <p:spPr>
          <a:xfrm>
            <a:off x="323528" y="2864242"/>
            <a:ext cx="8352928" cy="1944216"/>
          </a:xfrm>
          <a:prstGeom prst="doubleWave">
            <a:avLst/>
          </a:prstGeom>
          <a:solidFill>
            <a:srgbClr val="FF9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err="1">
                <a:solidFill>
                  <a:prstClr val="black">
                    <a:lumMod val="85000"/>
                    <a:lumOff val="15000"/>
                  </a:prstClr>
                </a:solidFill>
              </a:rPr>
              <a:t>b/</a:t>
            </a:r>
            <a:r>
              <a:rPr lang="es-MX" sz="2400" dirty="0">
                <a:solidFill>
                  <a:prstClr val="black">
                    <a:lumMod val="85000"/>
                    <a:lumOff val="15000"/>
                  </a:prstClr>
                </a:solidFill>
              </a:rPr>
              <a:t> se ha supuesto que este valor agregado proviene de arriendos y otros intereses.</a:t>
            </a:r>
          </a:p>
        </p:txBody>
      </p:sp>
      <mc:AlternateContent xmlns:mc="http://schemas.openxmlformats.org/markup-compatibility/2006" xmlns:a14="http://schemas.microsoft.com/office/drawing/2010/main">
        <mc:Choice Requires="a14">
          <p:sp>
            <p:nvSpPr>
              <p:cNvPr id="4" name="3 Rectángulo"/>
              <p:cNvSpPr/>
              <p:nvPr/>
            </p:nvSpPr>
            <p:spPr>
              <a:xfrm>
                <a:off x="1115616" y="4912387"/>
                <a:ext cx="6408712" cy="1844223"/>
              </a:xfrm>
              <a:prstGeom prst="rect">
                <a:avLst/>
              </a:prstGeom>
            </p:spPr>
            <p:txBody>
              <a:bodyPr wrap="square">
                <a:spAutoFit/>
              </a:bodyPr>
              <a:lstStyle/>
              <a:p>
                <a:r>
                  <a:rPr lang="es-MX" sz="2400" dirty="0">
                    <a:solidFill>
                      <a:prstClr val="white"/>
                    </a:solidFill>
                  </a:rPr>
                  <a:t>Ejemplo:                                                                     </a:t>
                </a:r>
                <a14:m>
                  <m:oMath xmlns:m="http://schemas.openxmlformats.org/officeDocument/2006/math">
                    <m:r>
                      <a:rPr lang="es-MX" sz="2400" i="1">
                        <a:solidFill>
                          <a:prstClr val="white"/>
                        </a:solidFill>
                        <a:latin typeface="Cambria Math"/>
                      </a:rPr>
                      <m:t>𝑖</m:t>
                    </m:r>
                    <m:r>
                      <a:rPr lang="es-MX" sz="2400" i="1">
                        <a:solidFill>
                          <a:prstClr val="white"/>
                        </a:solidFill>
                        <a:latin typeface="Cambria Math"/>
                      </a:rPr>
                      <m:t>= </m:t>
                    </m:r>
                    <m:d>
                      <m:dPr>
                        <m:ctrlPr>
                          <a:rPr lang="es-MX" sz="2400" i="1">
                            <a:solidFill>
                              <a:prstClr val="white"/>
                            </a:solidFill>
                            <a:latin typeface="Cambria Math"/>
                          </a:rPr>
                        </m:ctrlPr>
                      </m:dPr>
                      <m:e>
                        <m:f>
                          <m:fPr>
                            <m:ctrlPr>
                              <a:rPr lang="es-MX" sz="2400" i="1">
                                <a:solidFill>
                                  <a:prstClr val="white"/>
                                </a:solidFill>
                                <a:latin typeface="Cambria Math"/>
                              </a:rPr>
                            </m:ctrlPr>
                          </m:fPr>
                          <m:num>
                            <m:r>
                              <a:rPr lang="es-MX" sz="2400" i="1">
                                <a:solidFill>
                                  <a:prstClr val="white"/>
                                </a:solidFill>
                                <a:latin typeface="Cambria Math"/>
                              </a:rPr>
                              <m:t>𝑝</m:t>
                            </m:r>
                            <m:r>
                              <a:rPr lang="es-MX" sz="2400" i="1">
                                <a:solidFill>
                                  <a:prstClr val="white"/>
                                </a:solidFill>
                                <a:latin typeface="Cambria Math"/>
                              </a:rPr>
                              <m:t>∗</m:t>
                            </m:r>
                            <m:r>
                              <a:rPr lang="es-MX" sz="2400" i="1">
                                <a:solidFill>
                                  <a:prstClr val="white"/>
                                </a:solidFill>
                                <a:latin typeface="Cambria Math"/>
                              </a:rPr>
                              <m:t>𝑖</m:t>
                            </m:r>
                          </m:num>
                          <m:den>
                            <m:r>
                              <a:rPr lang="es-MX" sz="2400" i="1">
                                <a:solidFill>
                                  <a:prstClr val="white"/>
                                </a:solidFill>
                                <a:latin typeface="Cambria Math"/>
                              </a:rPr>
                              <m:t>2</m:t>
                            </m:r>
                          </m:den>
                        </m:f>
                        <m:r>
                          <a:rPr lang="es-MX" sz="2400" i="1">
                            <a:solidFill>
                              <a:prstClr val="white"/>
                            </a:solidFill>
                            <a:latin typeface="Cambria Math"/>
                          </a:rPr>
                          <m:t> × </m:t>
                        </m:r>
                        <m:f>
                          <m:fPr>
                            <m:ctrlPr>
                              <a:rPr lang="es-MX" sz="2400" i="1">
                                <a:solidFill>
                                  <a:prstClr val="white"/>
                                </a:solidFill>
                                <a:latin typeface="Cambria Math"/>
                              </a:rPr>
                            </m:ctrlPr>
                          </m:fPr>
                          <m:num>
                            <m:r>
                              <a:rPr lang="es-MX" sz="2400" i="1">
                                <a:solidFill>
                                  <a:prstClr val="white"/>
                                </a:solidFill>
                                <a:latin typeface="Cambria Math"/>
                              </a:rPr>
                              <m:t>𝑛</m:t>
                            </m:r>
                            <m:r>
                              <a:rPr lang="es-MX" sz="2400" i="1">
                                <a:solidFill>
                                  <a:prstClr val="white"/>
                                </a:solidFill>
                                <a:latin typeface="Cambria Math"/>
                              </a:rPr>
                              <m:t>+1</m:t>
                            </m:r>
                          </m:num>
                          <m:den>
                            <m:r>
                              <a:rPr lang="es-MX" sz="2400" i="1">
                                <a:solidFill>
                                  <a:prstClr val="white"/>
                                </a:solidFill>
                                <a:latin typeface="Cambria Math"/>
                              </a:rPr>
                              <m:t>𝑛</m:t>
                            </m:r>
                          </m:den>
                        </m:f>
                      </m:e>
                    </m:d>
                  </m:oMath>
                </a14:m>
                <a:endParaRPr lang="es-MX" sz="2400" dirty="0">
                  <a:solidFill>
                    <a:prstClr val="white"/>
                  </a:solidFill>
                </a:endParaRPr>
              </a:p>
              <a:p>
                <a:pPr/>
                <a14:m>
                  <m:oMathPara xmlns:m="http://schemas.openxmlformats.org/officeDocument/2006/math">
                    <m:oMathParaPr>
                      <m:jc m:val="centerGroup"/>
                    </m:oMathParaPr>
                    <m:oMath xmlns:m="http://schemas.openxmlformats.org/officeDocument/2006/math">
                      <m:r>
                        <a:rPr lang="es-MX" sz="2400" i="1">
                          <a:solidFill>
                            <a:prstClr val="white"/>
                          </a:solidFill>
                          <a:latin typeface="Cambria Math"/>
                        </a:rPr>
                        <m:t>𝑖</m:t>
                      </m:r>
                      <m:r>
                        <a:rPr lang="es-MX" sz="2400" i="1">
                          <a:solidFill>
                            <a:prstClr val="white"/>
                          </a:solidFill>
                          <a:latin typeface="Cambria Math"/>
                        </a:rPr>
                        <m:t>=</m:t>
                      </m:r>
                      <m:d>
                        <m:dPr>
                          <m:ctrlPr>
                            <a:rPr lang="es-MX" sz="2400" i="1">
                              <a:solidFill>
                                <a:prstClr val="white"/>
                              </a:solidFill>
                              <a:latin typeface="Cambria Math"/>
                            </a:rPr>
                          </m:ctrlPr>
                        </m:dPr>
                        <m:e>
                          <m:f>
                            <m:fPr>
                              <m:ctrlPr>
                                <a:rPr lang="es-MX" sz="2400" i="1">
                                  <a:solidFill>
                                    <a:prstClr val="white"/>
                                  </a:solidFill>
                                  <a:latin typeface="Cambria Math"/>
                                </a:rPr>
                              </m:ctrlPr>
                            </m:fPr>
                            <m:num>
                              <m:r>
                                <a:rPr lang="es-MX" sz="2400" i="1">
                                  <a:solidFill>
                                    <a:prstClr val="white"/>
                                  </a:solidFill>
                                  <a:latin typeface="Cambria Math"/>
                                </a:rPr>
                                <m:t>100∗0.08</m:t>
                              </m:r>
                            </m:num>
                            <m:den>
                              <m:r>
                                <a:rPr lang="es-MX" sz="2400" i="1">
                                  <a:solidFill>
                                    <a:prstClr val="white"/>
                                  </a:solidFill>
                                  <a:latin typeface="Cambria Math"/>
                                </a:rPr>
                                <m:t>2</m:t>
                              </m:r>
                            </m:den>
                          </m:f>
                          <m:r>
                            <a:rPr lang="es-MX" sz="2400" i="1">
                              <a:solidFill>
                                <a:prstClr val="white"/>
                              </a:solidFill>
                              <a:latin typeface="Cambria Math"/>
                            </a:rPr>
                            <m:t> × </m:t>
                          </m:r>
                          <m:f>
                            <m:fPr>
                              <m:ctrlPr>
                                <a:rPr lang="es-MX" sz="2400" i="1">
                                  <a:solidFill>
                                    <a:prstClr val="white"/>
                                  </a:solidFill>
                                  <a:latin typeface="Cambria Math"/>
                                </a:rPr>
                              </m:ctrlPr>
                            </m:fPr>
                            <m:num>
                              <m:r>
                                <a:rPr lang="es-MX" sz="2400" i="1">
                                  <a:solidFill>
                                    <a:prstClr val="white"/>
                                  </a:solidFill>
                                  <a:latin typeface="Cambria Math"/>
                                </a:rPr>
                                <m:t>21</m:t>
                              </m:r>
                            </m:num>
                            <m:den>
                              <m:r>
                                <a:rPr lang="es-MX" sz="2400" i="1">
                                  <a:solidFill>
                                    <a:prstClr val="white"/>
                                  </a:solidFill>
                                  <a:latin typeface="Cambria Math"/>
                                </a:rPr>
                                <m:t>20</m:t>
                              </m:r>
                            </m:den>
                          </m:f>
                        </m:e>
                      </m:d>
                      <m:r>
                        <a:rPr lang="es-MX" sz="2400" i="1">
                          <a:solidFill>
                            <a:prstClr val="white"/>
                          </a:solidFill>
                          <a:latin typeface="Cambria Math"/>
                        </a:rPr>
                        <m:t>=4.2%</m:t>
                      </m:r>
                    </m:oMath>
                  </m:oMathPara>
                </a14:m>
                <a:endParaRPr lang="es-MX" sz="2400" dirty="0">
                  <a:solidFill>
                    <a:prstClr val="white"/>
                  </a:solidFill>
                </a:endParaRPr>
              </a:p>
            </p:txBody>
          </p:sp>
        </mc:Choice>
        <mc:Fallback xmlns="">
          <p:sp>
            <p:nvSpPr>
              <p:cNvPr id="4" name="3 Rectángulo"/>
              <p:cNvSpPr>
                <a:spLocks noRot="1" noChangeAspect="1" noMove="1" noResize="1" noEditPoints="1" noAdjustHandles="1" noChangeArrowheads="1" noChangeShapeType="1" noTextEdit="1"/>
              </p:cNvSpPr>
              <p:nvPr/>
            </p:nvSpPr>
            <p:spPr>
              <a:xfrm>
                <a:off x="1115616" y="4912387"/>
                <a:ext cx="6408712" cy="1844223"/>
              </a:xfrm>
              <a:prstGeom prst="rect">
                <a:avLst/>
              </a:prstGeom>
              <a:blipFill rotWithShape="1">
                <a:blip r:embed="rId2"/>
                <a:stretch>
                  <a:fillRect l="-1427" t="-2649" r="-42055"/>
                </a:stretch>
              </a:blipFill>
            </p:spPr>
            <p:txBody>
              <a:bodyPr/>
              <a:lstStyle/>
              <a:p>
                <a:r>
                  <a:rPr lang="es-MX">
                    <a:noFill/>
                  </a:rPr>
                  <a:t> </a:t>
                </a:r>
              </a:p>
            </p:txBody>
          </p:sp>
        </mc:Fallback>
      </mc:AlternateContent>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a:xfrm>
            <a:off x="339785" y="6376693"/>
            <a:ext cx="857417" cy="365125"/>
          </a:xfrm>
        </p:spPr>
        <p:txBody>
          <a:bodyPr/>
          <a:lstStyle/>
          <a:p>
            <a:fld id="{A9B78F13-FD2D-4A18-ADF3-ED87A3EA7918}" type="slidenum">
              <a:rPr lang="es-MX" smtClean="0">
                <a:solidFill>
                  <a:srgbClr val="CAF278"/>
                </a:solidFill>
              </a:rPr>
              <a:pPr/>
              <a:t>107</a:t>
            </a:fld>
            <a:endParaRPr lang="es-MX">
              <a:solidFill>
                <a:srgbClr val="CAF278"/>
              </a:solidFill>
            </a:endParaRPr>
          </a:p>
        </p:txBody>
      </p:sp>
    </p:spTree>
    <p:extLst>
      <p:ext uri="{BB962C8B-B14F-4D97-AF65-F5344CB8AC3E}">
        <p14:creationId xmlns:p14="http://schemas.microsoft.com/office/powerpoint/2010/main" val="306985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08438"/>
            <a:ext cx="7920880" cy="10763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s-MX" sz="2000" b="1" dirty="0">
                <a:solidFill>
                  <a:prstClr val="black">
                    <a:lumMod val="85000"/>
                    <a:lumOff val="15000"/>
                  </a:prstClr>
                </a:solidFill>
              </a:rPr>
              <a:t>COEFICIENTES QUE MIDEN LA PRODUCTIVIDAD DE LA MANO DE OBRA </a:t>
            </a:r>
            <a:endParaRPr lang="es-MX" sz="2000" dirty="0">
              <a:solidFill>
                <a:prstClr val="black">
                  <a:lumMod val="85000"/>
                  <a:lumOff val="15000"/>
                </a:prstClr>
              </a:solidFill>
            </a:endParaRPr>
          </a:p>
        </p:txBody>
      </p:sp>
      <mc:AlternateContent xmlns:mc="http://schemas.openxmlformats.org/markup-compatibility/2006" xmlns:a14="http://schemas.microsoft.com/office/drawing/2010/main">
        <mc:Choice Requires="a14">
          <p:sp>
            <p:nvSpPr>
              <p:cNvPr id="3" name="2 Recortar rectángulo de esquina diagonal"/>
              <p:cNvSpPr/>
              <p:nvPr/>
            </p:nvSpPr>
            <p:spPr>
              <a:xfrm>
                <a:off x="611560" y="1628800"/>
                <a:ext cx="7632848" cy="5229200"/>
              </a:xfrm>
              <a:prstGeom prst="snip2Diag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prstClr val="white"/>
                    </a:solidFill>
                  </a:rPr>
                  <a:t> </a:t>
                </a:r>
                <a:endParaRPr lang="es-MX" dirty="0">
                  <a:solidFill>
                    <a:prstClr val="white"/>
                  </a:solidFill>
                </a:endParaRPr>
              </a:p>
              <a:p>
                <a:pPr/>
                <a14:m>
                  <m:oMathPara xmlns:m="http://schemas.openxmlformats.org/officeDocument/2006/math">
                    <m:oMathParaPr>
                      <m:jc m:val="centerGroup"/>
                    </m:oMathParaPr>
                    <m:oMath xmlns:m="http://schemas.openxmlformats.org/officeDocument/2006/math">
                      <m:r>
                        <a:rPr lang="es-MX" i="1" smtClean="0">
                          <a:solidFill>
                            <a:prstClr val="black">
                              <a:lumMod val="85000"/>
                              <a:lumOff val="15000"/>
                            </a:prstClr>
                          </a:solidFill>
                          <a:latin typeface="Cambria Math"/>
                        </a:rPr>
                        <m:t>1</m:t>
                      </m:r>
                      <m:d>
                        <m:dPr>
                          <m:ctrlPr>
                            <a:rPr lang="es-MX" i="1">
                              <a:solidFill>
                                <a:prstClr val="black">
                                  <a:lumMod val="85000"/>
                                  <a:lumOff val="15000"/>
                                </a:prstClr>
                              </a:solidFill>
                              <a:latin typeface="Cambria Math"/>
                            </a:rPr>
                          </m:ctrlPr>
                        </m:dPr>
                        <m:e>
                          <m:f>
                            <m:fPr>
                              <m:ctrlPr>
                                <a:rPr lang="es-MX" i="1">
                                  <a:solidFill>
                                    <a:prstClr val="black">
                                      <a:lumMod val="85000"/>
                                      <a:lumOff val="15000"/>
                                    </a:prstClr>
                                  </a:solidFill>
                                  <a:latin typeface="Cambria Math"/>
                                </a:rPr>
                              </m:ctrlPr>
                            </m:fPr>
                            <m:num>
                              <m:r>
                                <m:rPr>
                                  <m:sty m:val="p"/>
                                </m:rPr>
                                <a:rPr lang="es-MX">
                                  <a:solidFill>
                                    <a:prstClr val="black">
                                      <a:lumMod val="85000"/>
                                      <a:lumOff val="15000"/>
                                    </a:prstClr>
                                  </a:solidFill>
                                  <a:latin typeface="Cambria Math"/>
                                </a:rPr>
                                <m:t>VBP</m:t>
                              </m:r>
                            </m:num>
                            <m:den>
                              <m:r>
                                <a:rPr lang="es-MX" i="1">
                                  <a:solidFill>
                                    <a:prstClr val="black">
                                      <a:lumMod val="85000"/>
                                      <a:lumOff val="15000"/>
                                    </a:prstClr>
                                  </a:solidFill>
                                  <a:latin typeface="Cambria Math"/>
                                </a:rPr>
                                <m:t>𝑁</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𝑝𝑒𝑟𝑠𝑜𝑛𝑎𝑠</m:t>
                              </m:r>
                            </m:den>
                          </m:f>
                        </m:e>
                      </m:d>
                      <m:r>
                        <a:rPr lang="es-MX" i="1">
                          <a:solidFill>
                            <a:prstClr val="black">
                              <a:lumMod val="85000"/>
                              <a:lumOff val="15000"/>
                            </a:prstClr>
                          </a:solidFill>
                          <a:latin typeface="Cambria Math"/>
                        </a:rPr>
                        <m:t>= </m:t>
                      </m:r>
                      <m:f>
                        <m:fPr>
                          <m:type m:val="skw"/>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𝑉𝐵𝑃</m:t>
                          </m:r>
                        </m:num>
                        <m:den>
                          <m:r>
                            <a:rPr lang="es-MX" i="1">
                              <a:solidFill>
                                <a:prstClr val="black">
                                  <a:lumMod val="85000"/>
                                  <a:lumOff val="15000"/>
                                </a:prstClr>
                              </a:solidFill>
                              <a:latin typeface="Cambria Math"/>
                            </a:rPr>
                            <m:t>𝑝𝑜𝑟</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𝑝𝑒𝑟𝑠𝑜𝑛𝑎</m:t>
                          </m:r>
                        </m:den>
                      </m:f>
                    </m:oMath>
                  </m:oMathPara>
                </a14:m>
                <a:endParaRPr lang="es-MX" dirty="0">
                  <a:solidFill>
                    <a:prstClr val="black">
                      <a:lumMod val="85000"/>
                      <a:lumOff val="15000"/>
                    </a:prstClr>
                  </a:solidFill>
                </a:endParaRPr>
              </a:p>
              <a:p>
                <a:r>
                  <a:rPr lang="es-MX" dirty="0">
                    <a:solidFill>
                      <a:prstClr val="black">
                        <a:lumMod val="85000"/>
                        <a:lumOff val="15000"/>
                      </a:prstClr>
                    </a:solidFill>
                  </a:rPr>
                  <a:t> </a:t>
                </a:r>
              </a:p>
              <a:p>
                <a:r>
                  <a:rPr lang="es-MX" dirty="0">
                    <a:solidFill>
                      <a:prstClr val="black">
                        <a:lumMod val="85000"/>
                        <a:lumOff val="15000"/>
                      </a:prstClr>
                    </a:solidFill>
                  </a:rPr>
                  <a:t> </a:t>
                </a:r>
              </a:p>
              <a:p>
                <a:pPr/>
                <a14:m>
                  <m:oMathPara xmlns:m="http://schemas.openxmlformats.org/officeDocument/2006/math">
                    <m:oMathParaPr>
                      <m:jc m:val="centerGroup"/>
                    </m:oMathParaPr>
                    <m:oMath xmlns:m="http://schemas.openxmlformats.org/officeDocument/2006/math">
                      <m:r>
                        <a:rPr lang="es-MX" i="1">
                          <a:solidFill>
                            <a:prstClr val="black">
                              <a:lumMod val="85000"/>
                              <a:lumOff val="15000"/>
                            </a:prstClr>
                          </a:solidFill>
                          <a:latin typeface="Cambria Math"/>
                        </a:rPr>
                        <m:t>2</m:t>
                      </m:r>
                      <m:d>
                        <m:dPr>
                          <m:ctrlPr>
                            <a:rPr lang="es-MX" i="1">
                              <a:solidFill>
                                <a:prstClr val="black">
                                  <a:lumMod val="85000"/>
                                  <a:lumOff val="15000"/>
                                </a:prstClr>
                              </a:solidFill>
                              <a:latin typeface="Cambria Math"/>
                            </a:rPr>
                          </m:ctrlPr>
                        </m:dPr>
                        <m:e>
                          <m:f>
                            <m:fPr>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𝑉𝐴</m:t>
                              </m:r>
                            </m:num>
                            <m:den>
                              <m:r>
                                <a:rPr lang="es-MX" i="1">
                                  <a:solidFill>
                                    <a:prstClr val="black">
                                      <a:lumMod val="85000"/>
                                      <a:lumOff val="15000"/>
                                    </a:prstClr>
                                  </a:solidFill>
                                  <a:latin typeface="Cambria Math"/>
                                </a:rPr>
                                <m:t>𝑁</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𝑝𝑒𝑟𝑠𝑜𝑛𝑎𝑠</m:t>
                              </m:r>
                            </m:den>
                          </m:f>
                        </m:e>
                      </m:d>
                      <m:r>
                        <a:rPr lang="es-MX" i="1">
                          <a:solidFill>
                            <a:prstClr val="black">
                              <a:lumMod val="85000"/>
                              <a:lumOff val="15000"/>
                            </a:prstClr>
                          </a:solidFill>
                          <a:latin typeface="Cambria Math"/>
                        </a:rPr>
                        <m:t>= </m:t>
                      </m:r>
                      <m:f>
                        <m:fPr>
                          <m:type m:val="skw"/>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𝑉𝐴</m:t>
                          </m:r>
                        </m:num>
                        <m:den>
                          <m:r>
                            <a:rPr lang="es-MX" i="1">
                              <a:solidFill>
                                <a:prstClr val="black">
                                  <a:lumMod val="85000"/>
                                  <a:lumOff val="15000"/>
                                </a:prstClr>
                              </a:solidFill>
                              <a:latin typeface="Cambria Math"/>
                            </a:rPr>
                            <m:t>𝑝𝑜𝑟</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𝑝𝑒𝑟𝑠𝑜𝑛𝑎</m:t>
                          </m:r>
                        </m:den>
                      </m:f>
                    </m:oMath>
                  </m:oMathPara>
                </a14:m>
                <a:endParaRPr lang="es-MX" dirty="0">
                  <a:solidFill>
                    <a:prstClr val="black">
                      <a:lumMod val="85000"/>
                      <a:lumOff val="15000"/>
                    </a:prstClr>
                  </a:solidFill>
                </a:endParaRPr>
              </a:p>
              <a:p>
                <a:r>
                  <a:rPr lang="es-MX" dirty="0">
                    <a:solidFill>
                      <a:prstClr val="black">
                        <a:lumMod val="85000"/>
                        <a:lumOff val="15000"/>
                      </a:prstClr>
                    </a:solidFill>
                  </a:rPr>
                  <a:t> </a:t>
                </a:r>
              </a:p>
              <a:p>
                <a:r>
                  <a:rPr lang="es-MX" dirty="0">
                    <a:solidFill>
                      <a:prstClr val="black">
                        <a:lumMod val="85000"/>
                        <a:lumOff val="15000"/>
                      </a:prstClr>
                    </a:solidFill>
                  </a:rPr>
                  <a:t> </a:t>
                </a:r>
              </a:p>
              <a:p>
                <a:pPr/>
                <a14:m>
                  <m:oMathPara xmlns:m="http://schemas.openxmlformats.org/officeDocument/2006/math">
                    <m:oMathParaPr>
                      <m:jc m:val="centerGroup"/>
                    </m:oMathParaPr>
                    <m:oMath xmlns:m="http://schemas.openxmlformats.org/officeDocument/2006/math">
                      <m:r>
                        <a:rPr lang="es-MX" i="1">
                          <a:solidFill>
                            <a:prstClr val="black">
                              <a:lumMod val="85000"/>
                              <a:lumOff val="15000"/>
                            </a:prstClr>
                          </a:solidFill>
                          <a:latin typeface="Cambria Math"/>
                        </a:rPr>
                        <m:t>3</m:t>
                      </m:r>
                      <m:d>
                        <m:dPr>
                          <m:ctrlPr>
                            <a:rPr lang="es-MX" i="1">
                              <a:solidFill>
                                <a:prstClr val="black">
                                  <a:lumMod val="85000"/>
                                  <a:lumOff val="15000"/>
                                </a:prstClr>
                              </a:solidFill>
                              <a:latin typeface="Cambria Math"/>
                            </a:rPr>
                          </m:ctrlPr>
                        </m:dPr>
                        <m:e>
                          <m:f>
                            <m:fPr>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𝑉𝐵𝑃</m:t>
                              </m:r>
                            </m:num>
                            <m:den>
                              <m:r>
                                <a:rPr lang="es-MX" i="1">
                                  <a:solidFill>
                                    <a:prstClr val="black">
                                      <a:lumMod val="85000"/>
                                      <a:lumOff val="15000"/>
                                    </a:prstClr>
                                  </a:solidFill>
                                  <a:latin typeface="Cambria Math"/>
                                </a:rPr>
                                <m:t>𝑐𝑜𝑠𝑡𝑜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𝑙𝑎</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𝑚𝑎𝑛𝑜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𝑜𝑏𝑟𝑎</m:t>
                              </m:r>
                              <m:r>
                                <a:rPr lang="es-MX" i="1">
                                  <a:solidFill>
                                    <a:prstClr val="black">
                                      <a:lumMod val="85000"/>
                                      <a:lumOff val="15000"/>
                                    </a:prstClr>
                                  </a:solidFill>
                                  <a:latin typeface="Cambria Math"/>
                                </a:rPr>
                                <m:t> </m:t>
                              </m:r>
                            </m:den>
                          </m:f>
                        </m:e>
                      </m:d>
                      <m:r>
                        <a:rPr lang="es-MX" i="1">
                          <a:solidFill>
                            <a:prstClr val="black">
                              <a:lumMod val="85000"/>
                              <a:lumOff val="15000"/>
                            </a:prstClr>
                          </a:solidFill>
                          <a:latin typeface="Cambria Math"/>
                        </a:rPr>
                        <m:t>= </m:t>
                      </m:r>
                      <m:f>
                        <m:fPr>
                          <m:type m:val="skw"/>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𝑉𝐵𝑃</m:t>
                          </m:r>
                        </m:num>
                        <m:den>
                          <m:r>
                            <a:rPr lang="es-MX" i="1">
                              <a:solidFill>
                                <a:prstClr val="black">
                                  <a:lumMod val="85000"/>
                                  <a:lumOff val="15000"/>
                                </a:prstClr>
                              </a:solidFill>
                              <a:latin typeface="Cambria Math"/>
                            </a:rPr>
                            <m:t>𝑝𝑜𝑟</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𝑐𝑜𝑠𝑡𝑜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𝑙𝑎</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𝑚𝑎𝑛𝑜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𝑜𝑏𝑟𝑎</m:t>
                          </m:r>
                          <m:r>
                            <a:rPr lang="es-MX" i="1">
                              <a:solidFill>
                                <a:prstClr val="black">
                                  <a:lumMod val="85000"/>
                                  <a:lumOff val="15000"/>
                                </a:prstClr>
                              </a:solidFill>
                              <a:latin typeface="Cambria Math"/>
                            </a:rPr>
                            <m:t> ($)</m:t>
                          </m:r>
                        </m:den>
                      </m:f>
                    </m:oMath>
                  </m:oMathPara>
                </a14:m>
                <a:endParaRPr lang="es-MX" dirty="0">
                  <a:solidFill>
                    <a:prstClr val="black">
                      <a:lumMod val="85000"/>
                      <a:lumOff val="15000"/>
                    </a:prstClr>
                  </a:solidFill>
                </a:endParaRPr>
              </a:p>
              <a:p>
                <a:r>
                  <a:rPr lang="es-MX" dirty="0">
                    <a:solidFill>
                      <a:prstClr val="black">
                        <a:lumMod val="85000"/>
                        <a:lumOff val="15000"/>
                      </a:prstClr>
                    </a:solidFill>
                  </a:rPr>
                  <a:t> </a:t>
                </a:r>
              </a:p>
              <a:p>
                <a:r>
                  <a:rPr lang="es-MX" dirty="0">
                    <a:solidFill>
                      <a:prstClr val="black">
                        <a:lumMod val="85000"/>
                        <a:lumOff val="15000"/>
                      </a:prstClr>
                    </a:solidFill>
                  </a:rPr>
                  <a:t> </a:t>
                </a:r>
              </a:p>
              <a:p>
                <a:pPr/>
                <a14:m>
                  <m:oMathPara xmlns:m="http://schemas.openxmlformats.org/officeDocument/2006/math">
                    <m:oMathParaPr>
                      <m:jc m:val="centerGroup"/>
                    </m:oMathParaPr>
                    <m:oMath xmlns:m="http://schemas.openxmlformats.org/officeDocument/2006/math">
                      <m:r>
                        <a:rPr lang="es-MX" i="1">
                          <a:solidFill>
                            <a:prstClr val="black">
                              <a:lumMod val="85000"/>
                              <a:lumOff val="15000"/>
                            </a:prstClr>
                          </a:solidFill>
                          <a:latin typeface="Cambria Math"/>
                        </a:rPr>
                        <m:t>4</m:t>
                      </m:r>
                      <m:d>
                        <m:dPr>
                          <m:ctrlPr>
                            <a:rPr lang="es-MX" i="1">
                              <a:solidFill>
                                <a:prstClr val="black">
                                  <a:lumMod val="85000"/>
                                  <a:lumOff val="15000"/>
                                </a:prstClr>
                              </a:solidFill>
                              <a:latin typeface="Cambria Math"/>
                            </a:rPr>
                          </m:ctrlPr>
                        </m:dPr>
                        <m:e>
                          <m:f>
                            <m:fPr>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m:t>
                              </m:r>
                              <m:r>
                                <a:rPr lang="es-MX" i="1">
                                  <a:solidFill>
                                    <a:prstClr val="black">
                                      <a:lumMod val="85000"/>
                                      <a:lumOff val="15000"/>
                                    </a:prstClr>
                                  </a:solidFill>
                                  <a:latin typeface="Cambria Math"/>
                                </a:rPr>
                                <m:t>.</m:t>
                              </m:r>
                              <m:r>
                                <a:rPr lang="es-MX" i="1">
                                  <a:solidFill>
                                    <a:prstClr val="black">
                                      <a:lumMod val="85000"/>
                                      <a:lumOff val="15000"/>
                                    </a:prstClr>
                                  </a:solidFill>
                                  <a:latin typeface="Cambria Math"/>
                                </a:rPr>
                                <m:t>𝐴</m:t>
                              </m:r>
                              <m:r>
                                <a:rPr lang="es-MX" i="1">
                                  <a:solidFill>
                                    <a:prstClr val="black">
                                      <a:lumMod val="85000"/>
                                      <a:lumOff val="15000"/>
                                    </a:prstClr>
                                  </a:solidFill>
                                  <a:latin typeface="Cambria Math"/>
                                </a:rPr>
                                <m:t>.</m:t>
                              </m:r>
                            </m:num>
                            <m:den>
                              <m:r>
                                <a:rPr lang="es-MX" i="1">
                                  <a:solidFill>
                                    <a:prstClr val="black">
                                      <a:lumMod val="85000"/>
                                      <a:lumOff val="15000"/>
                                    </a:prstClr>
                                  </a:solidFill>
                                  <a:latin typeface="Cambria Math"/>
                                </a:rPr>
                                <m:t>𝑐𝑜𝑠𝑡𝑜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𝑙𝑎</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𝑚𝑎𝑛𝑜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𝑜𝑏𝑟𝑎</m:t>
                              </m:r>
                            </m:den>
                          </m:f>
                        </m:e>
                      </m:d>
                      <m:r>
                        <a:rPr lang="es-MX" i="1">
                          <a:solidFill>
                            <a:prstClr val="black">
                              <a:lumMod val="85000"/>
                              <a:lumOff val="15000"/>
                            </a:prstClr>
                          </a:solidFill>
                          <a:latin typeface="Cambria Math"/>
                        </a:rPr>
                        <m:t>= </m:t>
                      </m:r>
                      <m:f>
                        <m:fPr>
                          <m:type m:val="skw"/>
                          <m:ctrlPr>
                            <a:rPr lang="es-MX" i="1">
                              <a:solidFill>
                                <a:prstClr val="black">
                                  <a:lumMod val="85000"/>
                                  <a:lumOff val="15000"/>
                                </a:prstClr>
                              </a:solidFill>
                              <a:latin typeface="Cambria Math"/>
                            </a:rPr>
                          </m:ctrlPr>
                        </m:fPr>
                        <m:num>
                          <m:r>
                            <a:rPr lang="es-MX" i="1">
                              <a:solidFill>
                                <a:prstClr val="black">
                                  <a:lumMod val="85000"/>
                                  <a:lumOff val="15000"/>
                                </a:prstClr>
                              </a:solidFill>
                              <a:latin typeface="Cambria Math"/>
                            </a:rPr>
                            <m:t>𝑉</m:t>
                          </m:r>
                          <m:r>
                            <a:rPr lang="es-MX" i="1">
                              <a:solidFill>
                                <a:prstClr val="black">
                                  <a:lumMod val="85000"/>
                                  <a:lumOff val="15000"/>
                                </a:prstClr>
                              </a:solidFill>
                              <a:latin typeface="Cambria Math"/>
                            </a:rPr>
                            <m:t>.</m:t>
                          </m:r>
                          <m:r>
                            <a:rPr lang="es-MX" i="1">
                              <a:solidFill>
                                <a:prstClr val="black">
                                  <a:lumMod val="85000"/>
                                  <a:lumOff val="15000"/>
                                </a:prstClr>
                              </a:solidFill>
                              <a:latin typeface="Cambria Math"/>
                            </a:rPr>
                            <m:t>𝐴</m:t>
                          </m:r>
                          <m:r>
                            <a:rPr lang="es-MX" i="1">
                              <a:solidFill>
                                <a:prstClr val="black">
                                  <a:lumMod val="85000"/>
                                  <a:lumOff val="15000"/>
                                </a:prstClr>
                              </a:solidFill>
                              <a:latin typeface="Cambria Math"/>
                            </a:rPr>
                            <m:t>.</m:t>
                          </m:r>
                        </m:num>
                        <m:den>
                          <m:r>
                            <a:rPr lang="es-MX" i="1">
                              <a:solidFill>
                                <a:prstClr val="black">
                                  <a:lumMod val="85000"/>
                                  <a:lumOff val="15000"/>
                                </a:prstClr>
                              </a:solidFill>
                              <a:latin typeface="Cambria Math"/>
                            </a:rPr>
                            <m:t>𝑝𝑜𝑟</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𝑐𝑜𝑠𝑡𝑜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𝑙𝑎</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𝑚𝑎𝑛𝑜</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𝑑𝑒</m:t>
                          </m:r>
                          <m:r>
                            <a:rPr lang="es-MX" i="1">
                              <a:solidFill>
                                <a:prstClr val="black">
                                  <a:lumMod val="85000"/>
                                  <a:lumOff val="15000"/>
                                </a:prstClr>
                              </a:solidFill>
                              <a:latin typeface="Cambria Math"/>
                            </a:rPr>
                            <m:t> </m:t>
                          </m:r>
                          <m:r>
                            <a:rPr lang="es-MX" i="1">
                              <a:solidFill>
                                <a:prstClr val="black">
                                  <a:lumMod val="85000"/>
                                  <a:lumOff val="15000"/>
                                </a:prstClr>
                              </a:solidFill>
                              <a:latin typeface="Cambria Math"/>
                            </a:rPr>
                            <m:t>𝑜𝑏𝑟𝑎</m:t>
                          </m:r>
                          <m:r>
                            <a:rPr lang="es-MX" i="1">
                              <a:solidFill>
                                <a:prstClr val="black">
                                  <a:lumMod val="85000"/>
                                  <a:lumOff val="15000"/>
                                </a:prstClr>
                              </a:solidFill>
                              <a:latin typeface="Cambria Math"/>
                            </a:rPr>
                            <m:t> ($)</m:t>
                          </m:r>
                        </m:den>
                      </m:f>
                    </m:oMath>
                  </m:oMathPara>
                </a14:m>
                <a:endParaRPr lang="es-MX" dirty="0">
                  <a:solidFill>
                    <a:prstClr val="black">
                      <a:lumMod val="85000"/>
                      <a:lumOff val="15000"/>
                    </a:prstClr>
                  </a:solidFill>
                </a:endParaRPr>
              </a:p>
            </p:txBody>
          </p:sp>
        </mc:Choice>
        <mc:Fallback xmlns="">
          <p:sp>
            <p:nvSpPr>
              <p:cNvPr id="3" name="2 Recortar rectángulo de esquina diagonal"/>
              <p:cNvSpPr>
                <a:spLocks noRot="1" noChangeAspect="1" noMove="1" noResize="1" noEditPoints="1" noAdjustHandles="1" noChangeArrowheads="1" noChangeShapeType="1" noTextEdit="1"/>
              </p:cNvSpPr>
              <p:nvPr/>
            </p:nvSpPr>
            <p:spPr>
              <a:xfrm>
                <a:off x="611560" y="1628800"/>
                <a:ext cx="7632848" cy="5229200"/>
              </a:xfrm>
              <a:prstGeom prst="snip2DiagRect">
                <a:avLst/>
              </a:prstGeom>
              <a:blipFill rotWithShape="1">
                <a:blip r:embed="rId2"/>
                <a:stretch>
                  <a:fillRect b="-15099"/>
                </a:stretch>
              </a:blipFill>
              <a:ln>
                <a:solidFill>
                  <a:schemeClr val="bg1"/>
                </a:solidFill>
              </a:ln>
            </p:spPr>
            <p:txBody>
              <a:bodyPr/>
              <a:lstStyle/>
              <a:p>
                <a:r>
                  <a:rPr lang="es-MX">
                    <a:noFill/>
                  </a:rPr>
                  <a:t> </a:t>
                </a:r>
              </a:p>
            </p:txBody>
          </p:sp>
        </mc:Fallback>
      </mc:AlternateContent>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a:xfrm rot="10800000" flipV="1">
            <a:off x="323528" y="6316935"/>
            <a:ext cx="857417" cy="352425"/>
          </a:xfrm>
        </p:spPr>
        <p:txBody>
          <a:bodyPr/>
          <a:lstStyle/>
          <a:p>
            <a:fld id="{A9B78F13-FD2D-4A18-ADF3-ED87A3EA7918}" type="slidenum">
              <a:rPr lang="es-MX" smtClean="0">
                <a:solidFill>
                  <a:srgbClr val="CAF278"/>
                </a:solidFill>
              </a:rPr>
              <a:pPr/>
              <a:t>108</a:t>
            </a:fld>
            <a:endParaRPr lang="es-MX" dirty="0">
              <a:solidFill>
                <a:srgbClr val="CAF278"/>
              </a:solidFill>
            </a:endParaRPr>
          </a:p>
        </p:txBody>
      </p:sp>
    </p:spTree>
    <p:extLst>
      <p:ext uri="{BB962C8B-B14F-4D97-AF65-F5344CB8AC3E}">
        <p14:creationId xmlns:p14="http://schemas.microsoft.com/office/powerpoint/2010/main" val="422715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467544" y="304002"/>
            <a:ext cx="7488832" cy="136815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MX" b="1" dirty="0">
                <a:solidFill>
                  <a:prstClr val="black"/>
                </a:solidFill>
              </a:rPr>
              <a:t>b) SOLUCIÓN </a:t>
            </a:r>
            <a:endParaRPr lang="es-MX" dirty="0">
              <a:solidFill>
                <a:prstClr val="black"/>
              </a:solidFill>
            </a:endParaRPr>
          </a:p>
          <a:p>
            <a:r>
              <a:rPr lang="es-MX" b="1" dirty="0">
                <a:solidFill>
                  <a:prstClr val="black"/>
                </a:solidFill>
              </a:rPr>
              <a:t>COEFICIENTES QUE MIDEN LA INTENSIDAD EN EL USO DE LA MANO DE OBRA </a:t>
            </a:r>
            <a:endParaRPr lang="es-MX" dirty="0">
              <a:solidFill>
                <a:prstClr val="black"/>
              </a:solidFill>
            </a:endParaRPr>
          </a:p>
        </p:txBody>
      </p:sp>
      <mc:AlternateContent xmlns:mc="http://schemas.openxmlformats.org/markup-compatibility/2006" xmlns:a14="http://schemas.microsoft.com/office/drawing/2010/main">
        <mc:Choice Requires="a14">
          <p:sp>
            <p:nvSpPr>
              <p:cNvPr id="16" name="15 Rectángulo redondeado"/>
              <p:cNvSpPr/>
              <p:nvPr/>
            </p:nvSpPr>
            <p:spPr>
              <a:xfrm>
                <a:off x="179512" y="1988840"/>
                <a:ext cx="8712968" cy="46085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MX" sz="2400" b="1" i="1" smtClean="0">
                          <a:solidFill>
                            <a:prstClr val="black">
                              <a:lumMod val="85000"/>
                              <a:lumOff val="15000"/>
                            </a:prstClr>
                          </a:solidFill>
                          <a:latin typeface="Cambria Math"/>
                        </a:rPr>
                        <m:t>𝟏</m:t>
                      </m:r>
                      <m:d>
                        <m:dPr>
                          <m:ctrlPr>
                            <a:rPr lang="es-MX" sz="2400" b="1" i="1">
                              <a:solidFill>
                                <a:prstClr val="black">
                                  <a:lumMod val="85000"/>
                                  <a:lumOff val="15000"/>
                                </a:prstClr>
                              </a:solidFill>
                              <a:latin typeface="Cambria Math"/>
                            </a:rPr>
                          </m:ctrlPr>
                        </m:dPr>
                        <m:e>
                          <m:f>
                            <m:fPr>
                              <m:ctrlPr>
                                <a:rPr lang="es-MX" sz="2400" b="1" i="1">
                                  <a:solidFill>
                                    <a:prstClr val="black">
                                      <a:lumMod val="85000"/>
                                      <a:lumOff val="15000"/>
                                    </a:prstClr>
                                  </a:solidFill>
                                  <a:latin typeface="Cambria Math"/>
                                </a:rPr>
                              </m:ctrlPr>
                            </m:fPr>
                            <m:num>
                              <m:r>
                                <a:rPr lang="es-MX" sz="2400" i="1">
                                  <a:solidFill>
                                    <a:prstClr val="black">
                                      <a:lumMod val="85000"/>
                                      <a:lumOff val="15000"/>
                                    </a:prstClr>
                                  </a:solidFill>
                                  <a:latin typeface="Cambria Math"/>
                                </a:rPr>
                                <m:t>𝑁𝑜</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𝑑𝑒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𝑝𝑒𝑟𝑠𝑜𝑛𝑎𝑠</m:t>
                              </m:r>
                              <m:r>
                                <a:rPr lang="es-MX" sz="2400" i="1">
                                  <a:solidFill>
                                    <a:prstClr val="black">
                                      <a:lumMod val="85000"/>
                                      <a:lumOff val="15000"/>
                                    </a:prstClr>
                                  </a:solidFill>
                                  <a:latin typeface="Cambria Math"/>
                                </a:rPr>
                                <m:t> </m:t>
                              </m:r>
                            </m:num>
                            <m:den>
                              <m:r>
                                <a:rPr lang="es-MX" sz="2400" i="1">
                                  <a:solidFill>
                                    <a:prstClr val="black">
                                      <a:lumMod val="85000"/>
                                      <a:lumOff val="15000"/>
                                    </a:prstClr>
                                  </a:solidFill>
                                  <a:latin typeface="Cambria Math"/>
                                </a:rPr>
                                <m:t>𝑉</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𝐵</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𝑃</m:t>
                              </m:r>
                            </m:den>
                          </m:f>
                        </m:e>
                      </m:d>
                      <m:r>
                        <a:rPr lang="es-MX" sz="2400" b="1" i="1">
                          <a:solidFill>
                            <a:prstClr val="black">
                              <a:lumMod val="85000"/>
                              <a:lumOff val="15000"/>
                            </a:prstClr>
                          </a:solidFill>
                          <a:latin typeface="Cambria Math"/>
                        </a:rPr>
                        <m:t>=</m:t>
                      </m:r>
                      <m:r>
                        <a:rPr lang="es-MX" sz="2400" i="1">
                          <a:solidFill>
                            <a:prstClr val="black">
                              <a:lumMod val="85000"/>
                              <a:lumOff val="15000"/>
                            </a:prstClr>
                          </a:solidFill>
                          <a:latin typeface="Cambria Math"/>
                        </a:rPr>
                        <m:t>𝑎</m:t>
                      </m:r>
                      <m:r>
                        <a:rPr lang="es-MX" sz="2400" i="1">
                          <a:solidFill>
                            <a:prstClr val="black">
                              <a:lumMod val="85000"/>
                              <a:lumOff val="15000"/>
                            </a:prstClr>
                          </a:solidFill>
                          <a:latin typeface="Cambria Math"/>
                        </a:rPr>
                        <m:t>ñ</m:t>
                      </m:r>
                      <m:r>
                        <a:rPr lang="es-MX" sz="2400" i="1">
                          <a:solidFill>
                            <a:prstClr val="black">
                              <a:lumMod val="85000"/>
                              <a:lumOff val="15000"/>
                            </a:prstClr>
                          </a:solidFill>
                          <a:latin typeface="Cambria Math"/>
                        </a:rPr>
                        <m:t>𝑜𝑠</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h𝑜𝑚𝑏𝑟𝑒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𝑝𝑜𝑟</m:t>
                      </m:r>
                      <m:f>
                        <m:fPr>
                          <m:type m:val="skw"/>
                          <m:ctrlPr>
                            <a:rPr lang="es-MX" sz="2400" i="1">
                              <a:solidFill>
                                <a:prstClr val="black">
                                  <a:lumMod val="85000"/>
                                  <a:lumOff val="15000"/>
                                </a:prstClr>
                              </a:solidFill>
                              <a:latin typeface="Cambria Math"/>
                            </a:rPr>
                          </m:ctrlPr>
                        </m:fPr>
                        <m:num>
                          <m:r>
                            <a:rPr lang="es-MX" sz="2400" i="1">
                              <a:solidFill>
                                <a:prstClr val="black">
                                  <a:lumMod val="85000"/>
                                  <a:lumOff val="15000"/>
                                </a:prstClr>
                              </a:solidFill>
                              <a:latin typeface="Cambria Math"/>
                            </a:rPr>
                            <m:t>𝑐</m:t>
                          </m:r>
                        </m:num>
                        <m:den>
                          <m:r>
                            <a:rPr lang="es-MX" sz="2400" i="1">
                              <a:solidFill>
                                <a:prstClr val="black">
                                  <a:lumMod val="85000"/>
                                  <a:lumOff val="15000"/>
                                </a:prstClr>
                              </a:solidFill>
                              <a:latin typeface="Cambria Math"/>
                            </a:rPr>
                            <m:t>𝑚𝑖𝑙𝑙𝑜𝑛𝑒𝑠</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𝑑𝑒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𝑢</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𝑚</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𝑉𝐵𝑃</m:t>
                          </m:r>
                        </m:den>
                      </m:f>
                    </m:oMath>
                  </m:oMathPara>
                </a14:m>
                <a:endParaRPr lang="es-MX" sz="2400" dirty="0">
                  <a:solidFill>
                    <a:prstClr val="black">
                      <a:lumMod val="85000"/>
                      <a:lumOff val="15000"/>
                    </a:prstClr>
                  </a:solidFill>
                </a:endParaRPr>
              </a:p>
              <a:p>
                <a:r>
                  <a:rPr lang="es-MX" sz="2400" dirty="0">
                    <a:solidFill>
                      <a:prstClr val="black">
                        <a:lumMod val="85000"/>
                        <a:lumOff val="15000"/>
                      </a:prstClr>
                    </a:solidFill>
                  </a:rPr>
                  <a:t> </a:t>
                </a:r>
              </a:p>
              <a:p>
                <a:r>
                  <a:rPr lang="es-MX" sz="2400" dirty="0">
                    <a:solidFill>
                      <a:prstClr val="black">
                        <a:lumMod val="85000"/>
                        <a:lumOff val="15000"/>
                      </a:prstClr>
                    </a:solidFill>
                  </a:rPr>
                  <a:t> </a:t>
                </a:r>
              </a:p>
              <a:p>
                <a:pPr/>
                <a14:m>
                  <m:oMathPara xmlns:m="http://schemas.openxmlformats.org/officeDocument/2006/math">
                    <m:oMathParaPr>
                      <m:jc m:val="centerGroup"/>
                    </m:oMathParaPr>
                    <m:oMath xmlns:m="http://schemas.openxmlformats.org/officeDocument/2006/math">
                      <m:r>
                        <a:rPr lang="es-MX" sz="2400" i="1">
                          <a:solidFill>
                            <a:prstClr val="black">
                              <a:lumMod val="85000"/>
                              <a:lumOff val="15000"/>
                            </a:prstClr>
                          </a:solidFill>
                          <a:latin typeface="Cambria Math"/>
                        </a:rPr>
                        <m:t>2</m:t>
                      </m:r>
                      <m:d>
                        <m:dPr>
                          <m:ctrlPr>
                            <a:rPr lang="es-MX" sz="2400" i="1">
                              <a:solidFill>
                                <a:prstClr val="black">
                                  <a:lumMod val="85000"/>
                                  <a:lumOff val="15000"/>
                                </a:prstClr>
                              </a:solidFill>
                              <a:latin typeface="Cambria Math"/>
                            </a:rPr>
                          </m:ctrlPr>
                        </m:dPr>
                        <m:e>
                          <m:f>
                            <m:fPr>
                              <m:ctrlPr>
                                <a:rPr lang="es-MX" sz="2400" i="1">
                                  <a:solidFill>
                                    <a:prstClr val="black">
                                      <a:lumMod val="85000"/>
                                      <a:lumOff val="15000"/>
                                    </a:prstClr>
                                  </a:solidFill>
                                  <a:latin typeface="Cambria Math"/>
                                </a:rPr>
                              </m:ctrlPr>
                            </m:fPr>
                            <m:num>
                              <m:r>
                                <a:rPr lang="es-MX" sz="2400" i="1">
                                  <a:solidFill>
                                    <a:prstClr val="black">
                                      <a:lumMod val="85000"/>
                                      <a:lumOff val="15000"/>
                                    </a:prstClr>
                                  </a:solidFill>
                                  <a:latin typeface="Cambria Math"/>
                                </a:rPr>
                                <m:t>𝑁𝑜</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𝑑𝑒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𝑝𝑒𝑟𝑠𝑜𝑛𝑎𝑠</m:t>
                              </m:r>
                            </m:num>
                            <m:den>
                              <m:r>
                                <a:rPr lang="es-MX" sz="2400" i="1">
                                  <a:solidFill>
                                    <a:prstClr val="black">
                                      <a:lumMod val="85000"/>
                                      <a:lumOff val="15000"/>
                                    </a:prstClr>
                                  </a:solidFill>
                                  <a:latin typeface="Cambria Math"/>
                                </a:rPr>
                                <m:t>𝑉</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𝐴</m:t>
                              </m:r>
                              <m:r>
                                <a:rPr lang="es-MX" sz="2400" i="1">
                                  <a:solidFill>
                                    <a:prstClr val="black">
                                      <a:lumMod val="85000"/>
                                      <a:lumOff val="15000"/>
                                    </a:prstClr>
                                  </a:solidFill>
                                  <a:latin typeface="Cambria Math"/>
                                </a:rPr>
                                <m:t>.</m:t>
                              </m:r>
                            </m:den>
                          </m:f>
                        </m:e>
                      </m:d>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𝐴</m:t>
                      </m:r>
                      <m:r>
                        <a:rPr lang="es-MX" sz="2400" i="1">
                          <a:solidFill>
                            <a:prstClr val="black">
                              <a:lumMod val="85000"/>
                              <a:lumOff val="15000"/>
                            </a:prstClr>
                          </a:solidFill>
                          <a:latin typeface="Cambria Math"/>
                        </a:rPr>
                        <m:t>ñ</m:t>
                      </m:r>
                      <m:r>
                        <a:rPr lang="es-MX" sz="2400" i="1">
                          <a:solidFill>
                            <a:prstClr val="black">
                              <a:lumMod val="85000"/>
                              <a:lumOff val="15000"/>
                            </a:prstClr>
                          </a:solidFill>
                          <a:latin typeface="Cambria Math"/>
                        </a:rPr>
                        <m:t>𝑜𝑠</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h𝑜𝑚𝑏𝑟𝑒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𝑝𝑜𝑟</m:t>
                      </m:r>
                      <m:r>
                        <a:rPr lang="es-MX" sz="2400" i="1">
                          <a:solidFill>
                            <a:prstClr val="black">
                              <a:lumMod val="85000"/>
                              <a:lumOff val="15000"/>
                            </a:prstClr>
                          </a:solidFill>
                          <a:latin typeface="Cambria Math"/>
                        </a:rPr>
                        <m:t> </m:t>
                      </m:r>
                      <m:f>
                        <m:fPr>
                          <m:type m:val="skw"/>
                          <m:ctrlPr>
                            <a:rPr lang="es-MX" sz="2400" i="1">
                              <a:solidFill>
                                <a:prstClr val="black">
                                  <a:lumMod val="85000"/>
                                  <a:lumOff val="15000"/>
                                </a:prstClr>
                              </a:solidFill>
                              <a:latin typeface="Cambria Math"/>
                            </a:rPr>
                          </m:ctrlPr>
                        </m:fPr>
                        <m:num>
                          <m:r>
                            <a:rPr lang="es-MX" sz="2400" i="1">
                              <a:solidFill>
                                <a:prstClr val="black">
                                  <a:lumMod val="85000"/>
                                  <a:lumOff val="15000"/>
                                </a:prstClr>
                              </a:solidFill>
                              <a:latin typeface="Cambria Math"/>
                            </a:rPr>
                            <m:t>𝐶</m:t>
                          </m:r>
                        </m:num>
                        <m:den>
                          <m:r>
                            <a:rPr lang="es-MX" sz="2400" i="1">
                              <a:solidFill>
                                <a:prstClr val="black">
                                  <a:lumMod val="85000"/>
                                  <a:lumOff val="15000"/>
                                </a:prstClr>
                              </a:solidFill>
                              <a:latin typeface="Cambria Math"/>
                            </a:rPr>
                            <m:t>𝑚𝑖𝑙𝑙𝑜𝑛𝑒𝑠</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𝑑𝑒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𝑢</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𝑚</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𝑑𝑒</m:t>
                          </m:r>
                          <m:r>
                            <a:rPr lang="es-MX" sz="2400" i="1">
                              <a:solidFill>
                                <a:prstClr val="black">
                                  <a:lumMod val="85000"/>
                                  <a:lumOff val="15000"/>
                                </a:prstClr>
                              </a:solidFill>
                              <a:latin typeface="Cambria Math"/>
                            </a:rPr>
                            <m:t> </m:t>
                          </m:r>
                          <m:r>
                            <a:rPr lang="es-MX" sz="2400" i="1">
                              <a:solidFill>
                                <a:prstClr val="black">
                                  <a:lumMod val="85000"/>
                                  <a:lumOff val="15000"/>
                                </a:prstClr>
                              </a:solidFill>
                              <a:latin typeface="Cambria Math"/>
                            </a:rPr>
                            <m:t>𝑉</m:t>
                          </m:r>
                          <m:r>
                            <a:rPr lang="es-MX" sz="2400" i="1">
                              <a:solidFill>
                                <a:prstClr val="black">
                                  <a:lumMod val="85000"/>
                                  <a:lumOff val="15000"/>
                                </a:prstClr>
                              </a:solidFill>
                              <a:latin typeface="Cambria Math"/>
                            </a:rPr>
                            <m:t>.</m:t>
                          </m:r>
                          <m:r>
                            <a:rPr lang="es-MX" sz="2400" i="1">
                              <a:solidFill>
                                <a:prstClr val="black">
                                  <a:lumMod val="85000"/>
                                  <a:lumOff val="15000"/>
                                </a:prstClr>
                              </a:solidFill>
                              <a:latin typeface="Cambria Math"/>
                            </a:rPr>
                            <m:t>𝐴</m:t>
                          </m:r>
                          <m:r>
                            <a:rPr lang="es-MX" sz="2400" i="1">
                              <a:solidFill>
                                <a:prstClr val="black">
                                  <a:lumMod val="85000"/>
                                  <a:lumOff val="15000"/>
                                </a:prstClr>
                              </a:solidFill>
                              <a:latin typeface="Cambria Math"/>
                            </a:rPr>
                            <m:t>.</m:t>
                          </m:r>
                        </m:den>
                      </m:f>
                    </m:oMath>
                  </m:oMathPara>
                </a14:m>
                <a:endParaRPr lang="es-MX" dirty="0">
                  <a:solidFill>
                    <a:prstClr val="black"/>
                  </a:solidFill>
                </a:endParaRPr>
              </a:p>
            </p:txBody>
          </p:sp>
        </mc:Choice>
        <mc:Fallback xmlns="">
          <p:sp>
            <p:nvSpPr>
              <p:cNvPr id="16" name="15 Rectángulo redondeado"/>
              <p:cNvSpPr>
                <a:spLocks noRot="1" noChangeAspect="1" noMove="1" noResize="1" noEditPoints="1" noAdjustHandles="1" noChangeArrowheads="1" noChangeShapeType="1" noTextEdit="1"/>
              </p:cNvSpPr>
              <p:nvPr/>
            </p:nvSpPr>
            <p:spPr>
              <a:xfrm>
                <a:off x="179512" y="1988840"/>
                <a:ext cx="8712968" cy="4608512"/>
              </a:xfrm>
              <a:prstGeom prst="roundRect">
                <a:avLst/>
              </a:prstGeom>
              <a:blipFill rotWithShape="1">
                <a:blip r:embed="rId2"/>
                <a:stretch>
                  <a:fillRect/>
                </a:stretch>
              </a:blipFill>
            </p:spPr>
            <p:txBody>
              <a:bodyPr/>
              <a:lstStyle/>
              <a:p>
                <a:r>
                  <a:rPr lang="es-MX">
                    <a:noFill/>
                  </a:rPr>
                  <a:t> </a:t>
                </a:r>
              </a:p>
            </p:txBody>
          </p:sp>
        </mc:Fallback>
      </mc:AlternateContent>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3" name="2 Marcador de número de diapositiva"/>
          <p:cNvSpPr>
            <a:spLocks noGrp="1"/>
          </p:cNvSpPr>
          <p:nvPr>
            <p:ph type="sldNum" sz="quarter" idx="12"/>
          </p:nvPr>
        </p:nvSpPr>
        <p:spPr>
          <a:xfrm>
            <a:off x="467544" y="6232227"/>
            <a:ext cx="1001433" cy="365125"/>
          </a:xfrm>
        </p:spPr>
        <p:txBody>
          <a:bodyPr/>
          <a:lstStyle/>
          <a:p>
            <a:fld id="{A9B78F13-FD2D-4A18-ADF3-ED87A3EA7918}" type="slidenum">
              <a:rPr lang="es-MX" smtClean="0">
                <a:solidFill>
                  <a:srgbClr val="CAF278"/>
                </a:solidFill>
              </a:rPr>
              <a:pPr/>
              <a:t>109</a:t>
            </a:fld>
            <a:endParaRPr lang="es-MX" dirty="0">
              <a:solidFill>
                <a:srgbClr val="CAF278"/>
              </a:solidFill>
            </a:endParaRPr>
          </a:p>
        </p:txBody>
      </p:sp>
    </p:spTree>
    <p:extLst>
      <p:ext uri="{BB962C8B-B14F-4D97-AF65-F5344CB8AC3E}">
        <p14:creationId xmlns:p14="http://schemas.microsoft.com/office/powerpoint/2010/main" val="1915105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9552" y="476672"/>
            <a:ext cx="6336704" cy="400110"/>
          </a:xfrm>
          <a:prstGeom prst="rect">
            <a:avLst/>
          </a:prstGeom>
        </p:spPr>
        <p:txBody>
          <a:bodyPr wrap="square">
            <a:spAutoFit/>
          </a:bodyPr>
          <a:lstStyle/>
          <a:p>
            <a:r>
              <a:rPr lang="es-MX" sz="2000" b="1" dirty="0"/>
              <a:t>2) Cálculo de la rentabilidad del capital total (KT):</a:t>
            </a:r>
            <a:endParaRPr lang="es-MX" sz="2000" dirty="0"/>
          </a:p>
        </p:txBody>
      </p:sp>
      <mc:AlternateContent xmlns:mc="http://schemas.openxmlformats.org/markup-compatibility/2006" xmlns:a14="http://schemas.microsoft.com/office/drawing/2010/main">
        <mc:Choice Requires="a14">
          <p:sp>
            <p:nvSpPr>
              <p:cNvPr id="7" name="6 Rectángulo"/>
              <p:cNvSpPr/>
              <p:nvPr/>
            </p:nvSpPr>
            <p:spPr>
              <a:xfrm>
                <a:off x="1169296" y="1145742"/>
                <a:ext cx="6264696"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sz="2000" i="1" smtClean="0">
                          <a:latin typeface="Cambria Math"/>
                        </a:rPr>
                        <m:t>𝐶</m:t>
                      </m:r>
                      <m:r>
                        <a:rPr lang="es-MX" sz="2000" b="0" i="1" smtClean="0">
                          <a:latin typeface="Cambria Math"/>
                        </a:rPr>
                        <m:t>𝑎</m:t>
                      </m:r>
                      <m:r>
                        <a:rPr lang="es-MX" sz="2000" i="1">
                          <a:latin typeface="Cambria Math"/>
                        </a:rPr>
                        <m:t>𝑝𝑖𝑡𝑎𝑙</m:t>
                      </m:r>
                      <m:r>
                        <a:rPr lang="es-MX" sz="2000" i="1">
                          <a:latin typeface="Cambria Math"/>
                        </a:rPr>
                        <m:t> </m:t>
                      </m:r>
                      <m:r>
                        <a:rPr lang="es-MX" sz="2000" i="1">
                          <a:latin typeface="Cambria Math"/>
                        </a:rPr>
                        <m:t>𝑡𝑜𝑡𝑎𝑙</m:t>
                      </m:r>
                      <m:r>
                        <a:rPr lang="es-MX" sz="2000" i="1">
                          <a:latin typeface="Cambria Math"/>
                        </a:rPr>
                        <m:t>=</m:t>
                      </m:r>
                      <m:d>
                        <m:dPr>
                          <m:ctrlPr>
                            <a:rPr lang="es-MX" sz="2000" i="1">
                              <a:latin typeface="Cambria Math"/>
                            </a:rPr>
                          </m:ctrlPr>
                        </m:dPr>
                        <m:e>
                          <m:r>
                            <a:rPr lang="es-MX" sz="2000" i="1">
                              <a:latin typeface="Cambria Math"/>
                            </a:rPr>
                            <m:t>𝐶</m:t>
                          </m:r>
                          <m:r>
                            <a:rPr lang="es-MX" sz="2000" i="1">
                              <a:latin typeface="Cambria Math"/>
                            </a:rPr>
                            <m:t>.</m:t>
                          </m:r>
                          <m:r>
                            <a:rPr lang="es-MX" sz="2000" i="1">
                              <a:latin typeface="Cambria Math"/>
                            </a:rPr>
                            <m:t>𝐹</m:t>
                          </m:r>
                          <m:r>
                            <a:rPr lang="es-MX" sz="2000" i="1">
                              <a:latin typeface="Cambria Math"/>
                            </a:rPr>
                            <m:t>.+</m:t>
                          </m:r>
                          <m:r>
                            <a:rPr lang="es-MX" sz="2000" i="1">
                              <a:latin typeface="Cambria Math"/>
                            </a:rPr>
                            <m:t>𝐶</m:t>
                          </m:r>
                          <m:r>
                            <a:rPr lang="es-MX" sz="2000" i="1">
                              <a:latin typeface="Cambria Math"/>
                            </a:rPr>
                            <m:t>.</m:t>
                          </m:r>
                          <m:r>
                            <a:rPr lang="es-MX" sz="2000" i="1">
                              <a:latin typeface="Cambria Math"/>
                            </a:rPr>
                            <m:t>𝐶</m:t>
                          </m:r>
                        </m:e>
                      </m:d>
                      <m:r>
                        <a:rPr lang="es-MX" sz="2000" i="1">
                          <a:latin typeface="Cambria Math"/>
                        </a:rPr>
                        <m:t>=5000+2000=7000</m:t>
                      </m:r>
                    </m:oMath>
                  </m:oMathPara>
                </a14:m>
                <a:endParaRPr lang="es-MX" sz="2000" dirty="0"/>
              </a:p>
            </p:txBody>
          </p:sp>
        </mc:Choice>
        <mc:Fallback xmlns="">
          <p:sp>
            <p:nvSpPr>
              <p:cNvPr id="7" name="6 Rectángulo"/>
              <p:cNvSpPr>
                <a:spLocks noRot="1" noChangeAspect="1" noMove="1" noResize="1" noEditPoints="1" noAdjustHandles="1" noChangeArrowheads="1" noChangeShapeType="1" noTextEdit="1"/>
              </p:cNvSpPr>
              <p:nvPr/>
            </p:nvSpPr>
            <p:spPr>
              <a:xfrm>
                <a:off x="1169296" y="1145742"/>
                <a:ext cx="6264696" cy="400110"/>
              </a:xfrm>
              <a:prstGeom prst="rect">
                <a:avLst/>
              </a:prstGeom>
              <a:blipFill rotWithShape="1">
                <a:blip r:embed="rId2"/>
                <a:stretch>
                  <a:fillRect b="-8333"/>
                </a:stretch>
              </a:blipFill>
            </p:spPr>
            <p:txBody>
              <a:bodyPr/>
              <a:lstStyle/>
              <a:p>
                <a:r>
                  <a:rPr lang="es-MX">
                    <a:noFill/>
                  </a:rPr>
                  <a:t> </a:t>
                </a:r>
              </a:p>
            </p:txBody>
          </p:sp>
        </mc:Fallback>
      </mc:AlternateContent>
      <p:sp>
        <p:nvSpPr>
          <p:cNvPr id="8" name="7 Rectángulo"/>
          <p:cNvSpPr/>
          <p:nvPr/>
        </p:nvSpPr>
        <p:spPr>
          <a:xfrm>
            <a:off x="539552" y="2004826"/>
            <a:ext cx="6183560" cy="400110"/>
          </a:xfrm>
          <a:prstGeom prst="rect">
            <a:avLst/>
          </a:prstGeom>
        </p:spPr>
        <p:txBody>
          <a:bodyPr wrap="square">
            <a:spAutoFit/>
          </a:bodyPr>
          <a:lstStyle/>
          <a:p>
            <a:r>
              <a:rPr lang="es-MX" sz="2000" b="1" dirty="0"/>
              <a:t>2.1) Considerando depreciación lineal, tenemos:</a:t>
            </a:r>
            <a:endParaRPr lang="es-MX" sz="2000" dirty="0"/>
          </a:p>
        </p:txBody>
      </p:sp>
      <mc:AlternateContent xmlns:mc="http://schemas.openxmlformats.org/markup-compatibility/2006" xmlns:a14="http://schemas.microsoft.com/office/drawing/2010/main">
        <mc:Choice Requires="a14">
          <p:sp>
            <p:nvSpPr>
              <p:cNvPr id="9" name="8 Rectángulo"/>
              <p:cNvSpPr/>
              <p:nvPr/>
            </p:nvSpPr>
            <p:spPr>
              <a:xfrm>
                <a:off x="1144216" y="2823302"/>
                <a:ext cx="7128792" cy="6665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𝐼𝑛𝑔𝑟𝑒𝑠𝑜𝑠</m:t>
                          </m:r>
                          <m:r>
                            <a:rPr lang="es-MX" i="1">
                              <a:latin typeface="Cambria Math"/>
                            </a:rPr>
                            <m:t>−(</m:t>
                          </m:r>
                          <m:r>
                            <a:rPr lang="es-MX" i="1">
                              <a:latin typeface="Cambria Math"/>
                            </a:rPr>
                            <m:t>𝑐𝑜𝑠𝑡𝑜𝑠</m:t>
                          </m:r>
                          <m:r>
                            <a:rPr lang="es-MX" i="1">
                              <a:latin typeface="Cambria Math"/>
                            </a:rPr>
                            <m:t> </m:t>
                          </m:r>
                          <m:r>
                            <a:rPr lang="es-MX" i="1">
                              <a:latin typeface="Cambria Math"/>
                            </a:rPr>
                            <m:t>𝑎𝑛𝑢𝑎𝑙𝑒𝑠</m:t>
                          </m:r>
                          <m:r>
                            <a:rPr lang="es-MX" i="1">
                              <a:latin typeface="Cambria Math"/>
                            </a:rPr>
                            <m:t>+</m:t>
                          </m:r>
                          <m:r>
                            <a:rPr lang="es-MX" i="1">
                              <a:latin typeface="Cambria Math"/>
                            </a:rPr>
                            <m:t>𝐷𝑒𝑝𝑟𝑒𝑐𝑖𝑎𝑐𝑖𝑜𝑛𝑒𝑠</m:t>
                          </m:r>
                          <m:r>
                            <a:rPr lang="es-MX" i="1">
                              <a:latin typeface="Cambria Math"/>
                            </a:rPr>
                            <m:t>)</m:t>
                          </m:r>
                        </m:num>
                        <m:den>
                          <m:r>
                            <a:rPr lang="es-MX" i="1">
                              <a:latin typeface="Cambria Math"/>
                            </a:rPr>
                            <m:t>𝑐𝑎𝑝𝑖𝑡𝑎𝑙</m:t>
                          </m:r>
                          <m:r>
                            <a:rPr lang="es-MX" i="1">
                              <a:latin typeface="Cambria Math"/>
                            </a:rPr>
                            <m:t> </m:t>
                          </m:r>
                          <m:r>
                            <a:rPr lang="es-MX" i="1">
                              <a:latin typeface="Cambria Math"/>
                            </a:rPr>
                            <m:t>𝑒𝑚𝑝𝑙𝑒𝑎𝑑𝑜</m:t>
                          </m:r>
                        </m:den>
                      </m:f>
                    </m:oMath>
                  </m:oMathPara>
                </a14:m>
                <a:endParaRPr lang="es-MX" dirty="0"/>
              </a:p>
            </p:txBody>
          </p:sp>
        </mc:Choice>
        <mc:Fallback xmlns="">
          <p:sp>
            <p:nvSpPr>
              <p:cNvPr id="9" name="8 Rectángulo"/>
              <p:cNvSpPr>
                <a:spLocks noRot="1" noChangeAspect="1" noMove="1" noResize="1" noEditPoints="1" noAdjustHandles="1" noChangeArrowheads="1" noChangeShapeType="1" noTextEdit="1"/>
              </p:cNvSpPr>
              <p:nvPr/>
            </p:nvSpPr>
            <p:spPr>
              <a:xfrm>
                <a:off x="1144216" y="2823302"/>
                <a:ext cx="7128792" cy="666593"/>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323528" y="3983139"/>
                <a:ext cx="8496944" cy="6199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left"/>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7000−(6000+500)</m:t>
                          </m:r>
                        </m:num>
                        <m:den>
                          <m:r>
                            <a:rPr lang="es-MX" i="1">
                              <a:latin typeface="Cambria Math"/>
                            </a:rPr>
                            <m:t>7000</m:t>
                          </m:r>
                        </m:den>
                      </m:f>
                      <m:r>
                        <a:rPr lang="es-MX" i="1">
                          <a:latin typeface="Cambria Math"/>
                        </a:rPr>
                        <m:t>=</m:t>
                      </m:r>
                      <m:f>
                        <m:fPr>
                          <m:ctrlPr>
                            <a:rPr lang="es-MX" i="1">
                              <a:latin typeface="Cambria Math"/>
                            </a:rPr>
                          </m:ctrlPr>
                        </m:fPr>
                        <m:num>
                          <m:r>
                            <a:rPr lang="es-MX" i="1">
                              <a:latin typeface="Cambria Math"/>
                            </a:rPr>
                            <m:t>7000−6500</m:t>
                          </m:r>
                        </m:num>
                        <m:den>
                          <m:r>
                            <a:rPr lang="es-MX" i="1">
                              <a:latin typeface="Cambria Math"/>
                            </a:rPr>
                            <m:t>7000</m:t>
                          </m:r>
                        </m:den>
                      </m:f>
                      <m:r>
                        <a:rPr lang="es-MX" i="1">
                          <a:latin typeface="Cambria Math"/>
                        </a:rPr>
                        <m:t>=</m:t>
                      </m:r>
                      <m:f>
                        <m:fPr>
                          <m:ctrlPr>
                            <a:rPr lang="es-MX" i="1">
                              <a:latin typeface="Cambria Math"/>
                            </a:rPr>
                          </m:ctrlPr>
                        </m:fPr>
                        <m:num>
                          <m:r>
                            <a:rPr lang="es-MX" i="1">
                              <a:latin typeface="Cambria Math"/>
                            </a:rPr>
                            <m:t>500</m:t>
                          </m:r>
                        </m:num>
                        <m:den>
                          <m:r>
                            <a:rPr lang="es-MX" i="1">
                              <a:latin typeface="Cambria Math"/>
                            </a:rPr>
                            <m:t>7000</m:t>
                          </m:r>
                        </m:den>
                      </m:f>
                      <m:r>
                        <a:rPr lang="es-MX" i="1">
                          <a:latin typeface="Cambria Math"/>
                        </a:rPr>
                        <m:t>=0.0714∗</m:t>
                      </m:r>
                      <m:d>
                        <m:dPr>
                          <m:ctrlPr>
                            <a:rPr lang="es-MX" i="1">
                              <a:latin typeface="Cambria Math"/>
                            </a:rPr>
                          </m:ctrlPr>
                        </m:dPr>
                        <m:e>
                          <m:r>
                            <a:rPr lang="es-MX" i="1">
                              <a:latin typeface="Cambria Math"/>
                            </a:rPr>
                            <m:t>100</m:t>
                          </m:r>
                        </m:e>
                      </m:d>
                      <m:r>
                        <a:rPr lang="es-MX" i="1">
                          <a:latin typeface="Cambria Math"/>
                        </a:rPr>
                        <m:t>=</m:t>
                      </m:r>
                    </m:oMath>
                  </m:oMathPara>
                </a14:m>
                <a:endParaRPr lang="es-MX" dirty="0"/>
              </a:p>
            </p:txBody>
          </p:sp>
        </mc:Choice>
        <mc:Fallback xmlns="">
          <p:sp>
            <p:nvSpPr>
              <p:cNvPr id="10" name="9 Rectángulo"/>
              <p:cNvSpPr>
                <a:spLocks noRot="1" noChangeAspect="1" noMove="1" noResize="1" noEditPoints="1" noAdjustHandles="1" noChangeArrowheads="1" noChangeShapeType="1" noTextEdit="1"/>
              </p:cNvSpPr>
              <p:nvPr/>
            </p:nvSpPr>
            <p:spPr>
              <a:xfrm>
                <a:off x="323528" y="3983139"/>
                <a:ext cx="8496944" cy="619913"/>
              </a:xfrm>
              <a:prstGeom prst="rect">
                <a:avLst/>
              </a:prstGeom>
              <a:blipFill rotWithShape="1">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3299986" y="5314031"/>
                <a:ext cx="3045321"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a:latin typeface="Cambria Math"/>
                        </a:rPr>
                        <m:t>𝑹𝒆𝒏𝒕𝒂𝒃𝒊𝒍𝒊𝒅𝒂𝒅</m:t>
                      </m:r>
                      <m:r>
                        <a:rPr lang="es-MX" sz="2000" b="1" i="1">
                          <a:latin typeface="Cambria Math"/>
                        </a:rPr>
                        <m:t>=</m:t>
                      </m:r>
                      <m:r>
                        <a:rPr lang="es-MX" sz="2000" b="1" i="1">
                          <a:latin typeface="Cambria Math"/>
                        </a:rPr>
                        <m:t>𝟕</m:t>
                      </m:r>
                      <m:r>
                        <a:rPr lang="es-MX" sz="2000" b="1" i="1">
                          <a:latin typeface="Cambria Math"/>
                        </a:rPr>
                        <m:t>.</m:t>
                      </m:r>
                      <m:r>
                        <a:rPr lang="es-MX" sz="2000" b="1" i="1">
                          <a:latin typeface="Cambria Math"/>
                        </a:rPr>
                        <m:t>𝟏𝟒</m:t>
                      </m:r>
                      <m:r>
                        <a:rPr lang="es-MX" sz="2000" b="1" i="1">
                          <a:latin typeface="Cambria Math"/>
                        </a:rPr>
                        <m:t>%</m:t>
                      </m:r>
                    </m:oMath>
                  </m:oMathPara>
                </a14:m>
                <a:endParaRPr lang="es-MX" sz="2000" b="1" dirty="0"/>
              </a:p>
            </p:txBody>
          </p:sp>
        </mc:Choice>
        <mc:Fallback xmlns="">
          <p:sp>
            <p:nvSpPr>
              <p:cNvPr id="11" name="10 Rectángulo"/>
              <p:cNvSpPr>
                <a:spLocks noRot="1" noChangeAspect="1" noMove="1" noResize="1" noEditPoints="1" noAdjustHandles="1" noChangeArrowheads="1" noChangeShapeType="1" noTextEdit="1"/>
              </p:cNvSpPr>
              <p:nvPr/>
            </p:nvSpPr>
            <p:spPr>
              <a:xfrm>
                <a:off x="3299986" y="5314031"/>
                <a:ext cx="3045321" cy="400110"/>
              </a:xfrm>
              <a:prstGeom prst="rect">
                <a:avLst/>
              </a:prstGeom>
              <a:blipFill rotWithShape="1">
                <a:blip r:embed="rId5"/>
                <a:stretch>
                  <a:fillRect/>
                </a:stretch>
              </a:blipFill>
            </p:spPr>
            <p:txBody>
              <a:bodyPr/>
              <a:lstStyle/>
              <a:p>
                <a:r>
                  <a:rPr lang="es-MX">
                    <a:noFill/>
                  </a:rPr>
                  <a:t> </a:t>
                </a:r>
              </a:p>
            </p:txBody>
          </p:sp>
        </mc:Fallback>
      </mc:AlternateContent>
      <p:sp>
        <p:nvSpPr>
          <p:cNvPr id="12" name="11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10242" name="Picture 2" descr="C:\Users\Sidhary\Pictures\LUIS\barras.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5042719"/>
            <a:ext cx="1235714" cy="1235714"/>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11</a:t>
            </a:fld>
            <a:endParaRPr lang="es-MX"/>
          </a:p>
        </p:txBody>
      </p:sp>
    </p:spTree>
    <p:extLst>
      <p:ext uri="{BB962C8B-B14F-4D97-AF65-F5344CB8AC3E}">
        <p14:creationId xmlns:p14="http://schemas.microsoft.com/office/powerpoint/2010/main" val="33416234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79512" y="457200"/>
            <a:ext cx="8532948" cy="57606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s-MX" dirty="0">
              <a:solidFill>
                <a:prstClr val="black"/>
              </a:solidFill>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solidFill>
                <a:prstClr val="white"/>
              </a:solidFill>
            </a:endParaRPr>
          </a:p>
        </p:txBody>
      </p:sp>
      <p:cxnSp>
        <p:nvCxnSpPr>
          <p:cNvPr id="7" name="Straight Arrow Connector 25"/>
          <p:cNvCxnSpPr/>
          <p:nvPr/>
        </p:nvCxnSpPr>
        <p:spPr>
          <a:xfrm flipH="1" flipV="1">
            <a:off x="1708819" y="1268602"/>
            <a:ext cx="1206997" cy="108027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ight Brace 26"/>
          <p:cNvSpPr/>
          <p:nvPr/>
        </p:nvSpPr>
        <p:spPr>
          <a:xfrm>
            <a:off x="3268768" y="1268602"/>
            <a:ext cx="123825" cy="1457161"/>
          </a:xfrm>
          <a:prstGeom prst="rightBrace">
            <a:avLst/>
          </a:prstGeom>
          <a:ln/>
        </p:spPr>
        <p:style>
          <a:lnRef idx="2">
            <a:schemeClr val="dk1"/>
          </a:lnRef>
          <a:fillRef idx="0">
            <a:schemeClr val="dk1"/>
          </a:fillRef>
          <a:effectRef idx="1">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solidFill>
                <a:prstClr val="white"/>
              </a:solidFill>
            </a:endParaRPr>
          </a:p>
        </p:txBody>
      </p:sp>
      <p:sp>
        <p:nvSpPr>
          <p:cNvPr id="9"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solidFill>
                <a:prstClr val="white"/>
              </a:solidFill>
            </a:endParaRPr>
          </a:p>
        </p:txBody>
      </p:sp>
      <p:sp>
        <p:nvSpPr>
          <p:cNvPr id="10" name="Rectangle 8"/>
          <p:cNvSpPr>
            <a:spLocks noChangeArrowheads="1"/>
          </p:cNvSpPr>
          <p:nvPr/>
        </p:nvSpPr>
        <p:spPr bwMode="auto">
          <a:xfrm>
            <a:off x="611559" y="1156103"/>
            <a:ext cx="288032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3. V.B.P --------------100%</a:t>
            </a:r>
            <a:endParaRPr lang="es-MX" altLang="es-MX" sz="2400" dirty="0" smtClean="0">
              <a:solidFill>
                <a:prstClr val="black">
                  <a:lumMod val="85000"/>
                  <a:lumOff val="15000"/>
                </a:prstClr>
              </a:solidFill>
              <a:latin typeface="Arial" pitchFamily="34" charset="0"/>
              <a:cs typeface="Arial" pitchFamily="34" charset="0"/>
            </a:endParaRPr>
          </a:p>
          <a:p>
            <a:pPr eaLnBrk="0" fontAlgn="base" hangingPunct="0">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Costo mano</a:t>
            </a:r>
            <a:endParaRPr lang="es-MX" altLang="es-MX" sz="2400" dirty="0" smtClean="0">
              <a:solidFill>
                <a:prstClr val="black">
                  <a:lumMod val="85000"/>
                  <a:lumOff val="15000"/>
                </a:prstClr>
              </a:solidFill>
              <a:latin typeface="Arial" pitchFamily="34" charset="0"/>
              <a:cs typeface="Arial" pitchFamily="34" charset="0"/>
            </a:endParaRPr>
          </a:p>
          <a:p>
            <a:pPr eaLnBrk="0" fontAlgn="base" hangingPunct="0">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De obra-------------X%</a:t>
            </a:r>
            <a:endParaRPr lang="es-MX" altLang="es-MX" sz="4000" dirty="0" smtClean="0">
              <a:solidFill>
                <a:prstClr val="black">
                  <a:lumMod val="85000"/>
                  <a:lumOff val="15000"/>
                </a:prstClr>
              </a:solidFill>
              <a:latin typeface="Arial" pitchFamily="34" charset="0"/>
              <a:cs typeface="Arial" pitchFamily="34" charset="0"/>
            </a:endParaRPr>
          </a:p>
        </p:txBody>
      </p:sp>
      <p:sp>
        <p:nvSpPr>
          <p:cNvPr id="11" name="Rectangle 28"/>
          <p:cNvSpPr/>
          <p:nvPr/>
        </p:nvSpPr>
        <p:spPr>
          <a:xfrm>
            <a:off x="3443563" y="1248436"/>
            <a:ext cx="3240360" cy="1384994"/>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dirty="0">
                <a:solidFill>
                  <a:prstClr val="black"/>
                </a:solidFill>
                <a:ea typeface="Calibri"/>
                <a:cs typeface="Times New Roman"/>
              </a:rPr>
              <a:t>Porcentaje que el costo de la mano de obra representa en el V.B.P </a:t>
            </a:r>
            <a:r>
              <a:rPr lang="es-MX" dirty="0" smtClean="0">
                <a:solidFill>
                  <a:prstClr val="black"/>
                </a:solidFill>
                <a:ea typeface="Calibri"/>
                <a:cs typeface="Times New Roman"/>
              </a:rPr>
              <a:t>(%)</a:t>
            </a:r>
            <a:endParaRPr lang="es-MX" dirty="0">
              <a:solidFill>
                <a:prstClr val="black"/>
              </a:solidFill>
              <a:ea typeface="Calibri"/>
              <a:cs typeface="Times New Roman"/>
            </a:endParaRPr>
          </a:p>
        </p:txBody>
      </p:sp>
      <mc:AlternateContent xmlns:mc="http://schemas.openxmlformats.org/markup-compatibility/2006" xmlns:a14="http://schemas.microsoft.com/office/drawing/2010/main">
        <mc:Choice Requires="a14">
          <p:sp>
            <p:nvSpPr>
              <p:cNvPr id="12" name="Rectangle 29"/>
              <p:cNvSpPr/>
              <p:nvPr/>
            </p:nvSpPr>
            <p:spPr>
              <a:xfrm>
                <a:off x="6876256" y="1248436"/>
                <a:ext cx="1701924" cy="1292661"/>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i="1">
                          <a:solidFill>
                            <a:prstClr val="black"/>
                          </a:solidFill>
                          <a:latin typeface="Cambria Math"/>
                          <a:ea typeface="Calibri"/>
                          <a:cs typeface="Times New Roman"/>
                        </a:rPr>
                        <m:t>=</m:t>
                      </m:r>
                      <m:f>
                        <m:fPr>
                          <m:ctrlPr>
                            <a:rPr lang="es-MX" i="1">
                              <a:solidFill>
                                <a:prstClr val="black"/>
                              </a:solidFill>
                              <a:latin typeface="Cambria Math"/>
                              <a:ea typeface="Calibri"/>
                              <a:cs typeface="Times New Roman"/>
                            </a:rPr>
                          </m:ctrlPr>
                        </m:fPr>
                        <m:num>
                          <m:r>
                            <a:rPr lang="es-MX" i="1">
                              <a:solidFill>
                                <a:prstClr val="black"/>
                              </a:solidFill>
                              <a:latin typeface="Cambria Math"/>
                              <a:ea typeface="Calibri"/>
                              <a:cs typeface="Times New Roman"/>
                            </a:rPr>
                            <m:t>100%∗</m:t>
                          </m:r>
                          <m:sSub>
                            <m:sSubPr>
                              <m:ctrlPr>
                                <a:rPr lang="es-MX" i="1">
                                  <a:solidFill>
                                    <a:prstClr val="black"/>
                                  </a:solidFill>
                                  <a:latin typeface="Cambria Math"/>
                                  <a:ea typeface="Calibri"/>
                                  <a:cs typeface="Times New Roman"/>
                                </a:rPr>
                              </m:ctrlPr>
                            </m:sSubPr>
                            <m:e>
                              <m:r>
                                <a:rPr lang="es-MX" i="1">
                                  <a:solidFill>
                                    <a:prstClr val="black"/>
                                  </a:solidFill>
                                  <a:latin typeface="Cambria Math"/>
                                  <a:ea typeface="Calibri"/>
                                  <a:cs typeface="Times New Roman"/>
                                </a:rPr>
                                <m:t>𝐶</m:t>
                              </m:r>
                            </m:e>
                            <m:sub>
                              <m:r>
                                <a:rPr lang="es-MX" i="1">
                                  <a:solidFill>
                                    <a:prstClr val="black"/>
                                  </a:solidFill>
                                  <a:latin typeface="Cambria Math"/>
                                  <a:ea typeface="Calibri"/>
                                  <a:cs typeface="Times New Roman"/>
                                </a:rPr>
                                <m:t>𝑚𝑜</m:t>
                              </m:r>
                              <m:r>
                                <a:rPr lang="es-MX" i="1">
                                  <a:solidFill>
                                    <a:prstClr val="black"/>
                                  </a:solidFill>
                                  <a:latin typeface="Cambria Math"/>
                                  <a:ea typeface="Calibri"/>
                                  <a:cs typeface="Times New Roman"/>
                                </a:rPr>
                                <m:t>$</m:t>
                              </m:r>
                            </m:sub>
                          </m:sSub>
                        </m:num>
                        <m:den>
                          <m:r>
                            <a:rPr lang="es-MX" i="1">
                              <a:solidFill>
                                <a:prstClr val="black"/>
                              </a:solidFill>
                              <a:latin typeface="Cambria Math"/>
                              <a:ea typeface="Calibri"/>
                              <a:cs typeface="Times New Roman"/>
                            </a:rPr>
                            <m:t>𝑉𝐵𝑃</m:t>
                          </m:r>
                        </m:den>
                      </m:f>
                    </m:oMath>
                  </m:oMathPara>
                </a14:m>
                <a:endParaRPr lang="es-MX" sz="1100" dirty="0">
                  <a:solidFill>
                    <a:prstClr val="black"/>
                  </a:solidFill>
                  <a:ea typeface="Calibri"/>
                  <a:cs typeface="Times New Roman"/>
                </a:endParaRPr>
              </a:p>
            </p:txBody>
          </p:sp>
        </mc:Choice>
        <mc:Fallback xmlns="">
          <p:sp>
            <p:nvSpPr>
              <p:cNvPr id="12" name="Rectangle 29"/>
              <p:cNvSpPr>
                <a:spLocks noRot="1" noChangeAspect="1" noMove="1" noResize="1" noEditPoints="1" noAdjustHandles="1" noChangeArrowheads="1" noChangeShapeType="1" noTextEdit="1"/>
              </p:cNvSpPr>
              <p:nvPr/>
            </p:nvSpPr>
            <p:spPr>
              <a:xfrm>
                <a:off x="6876256" y="1248436"/>
                <a:ext cx="1701924" cy="1292661"/>
              </a:xfrm>
              <a:prstGeom prst="rect">
                <a:avLst/>
              </a:prstGeom>
              <a:blipFill rotWithShape="1">
                <a:blip r:embed="rId3"/>
                <a:stretch>
                  <a:fillRect/>
                </a:stretch>
              </a:blipFill>
              <a:ln>
                <a:noFill/>
              </a:ln>
            </p:spPr>
            <p:txBody>
              <a:bodyPr/>
              <a:lstStyle/>
              <a:p>
                <a:r>
                  <a:rPr lang="es-MX">
                    <a:noFill/>
                  </a:rPr>
                  <a:t> </a:t>
                </a:r>
              </a:p>
            </p:txBody>
          </p:sp>
        </mc:Fallback>
      </mc:AlternateContent>
      <p:cxnSp>
        <p:nvCxnSpPr>
          <p:cNvPr id="14" name="Straight Arrow Connector 30"/>
          <p:cNvCxnSpPr/>
          <p:nvPr/>
        </p:nvCxnSpPr>
        <p:spPr>
          <a:xfrm flipH="1" flipV="1">
            <a:off x="1689018" y="3654343"/>
            <a:ext cx="1226798" cy="87141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Right Brace 31"/>
          <p:cNvSpPr/>
          <p:nvPr/>
        </p:nvSpPr>
        <p:spPr>
          <a:xfrm>
            <a:off x="3392593" y="3654342"/>
            <a:ext cx="247650" cy="1142810"/>
          </a:xfrm>
          <a:prstGeom prst="rightBrace">
            <a:avLst/>
          </a:prstGeom>
        </p:spPr>
        <p:style>
          <a:lnRef idx="2">
            <a:schemeClr val="dk1"/>
          </a:lnRef>
          <a:fillRef idx="0">
            <a:schemeClr val="dk1"/>
          </a:fillRef>
          <a:effectRef idx="1">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solidFill>
                <a:prstClr val="white"/>
              </a:solidFill>
            </a:endParaRPr>
          </a:p>
        </p:txBody>
      </p:sp>
      <p:sp>
        <p:nvSpPr>
          <p:cNvPr id="16"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solidFill>
                <a:prstClr val="white"/>
              </a:solidFill>
            </a:endParaRPr>
          </a:p>
        </p:txBody>
      </p:sp>
      <p:sp>
        <p:nvSpPr>
          <p:cNvPr id="17" name="Rectangle 12"/>
          <p:cNvSpPr>
            <a:spLocks noChangeArrowheads="1"/>
          </p:cNvSpPr>
          <p:nvPr/>
        </p:nvSpPr>
        <p:spPr bwMode="auto">
          <a:xfrm>
            <a:off x="445626" y="3617813"/>
            <a:ext cx="29979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4. VA ---------------100%</a:t>
            </a:r>
            <a:endParaRPr lang="es-MX" altLang="es-MX" sz="2400" dirty="0" smtClean="0">
              <a:solidFill>
                <a:prstClr val="black">
                  <a:lumMod val="85000"/>
                  <a:lumOff val="15000"/>
                </a:prstClr>
              </a:solidFill>
              <a:latin typeface="Arial" pitchFamily="34" charset="0"/>
              <a:cs typeface="Arial" pitchFamily="34" charset="0"/>
            </a:endParaRPr>
          </a:p>
          <a:p>
            <a:pPr eaLnBrk="0" fontAlgn="base" hangingPunct="0">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Costo mano </a:t>
            </a:r>
            <a:endParaRPr lang="es-MX" altLang="es-MX" sz="2400" dirty="0" smtClean="0">
              <a:solidFill>
                <a:prstClr val="black">
                  <a:lumMod val="85000"/>
                  <a:lumOff val="15000"/>
                </a:prstClr>
              </a:solidFill>
              <a:latin typeface="Arial" pitchFamily="34" charset="0"/>
              <a:cs typeface="Arial" pitchFamily="34" charset="0"/>
            </a:endParaRPr>
          </a:p>
          <a:p>
            <a:pPr eaLnBrk="0" fontAlgn="base" hangingPunct="0">
              <a:spcBef>
                <a:spcPct val="0"/>
              </a:spcBef>
              <a:spcAft>
                <a:spcPct val="0"/>
              </a:spcAft>
            </a:pPr>
            <a:r>
              <a:rPr lang="es-MX" altLang="es-MX" sz="2400" dirty="0" smtClean="0">
                <a:solidFill>
                  <a:prstClr val="black">
                    <a:lumMod val="85000"/>
                    <a:lumOff val="15000"/>
                  </a:prstClr>
                </a:solidFill>
                <a:latin typeface="Calibri" pitchFamily="34" charset="0"/>
                <a:ea typeface="Times New Roman" pitchFamily="18" charset="0"/>
                <a:cs typeface="Times New Roman" pitchFamily="18" charset="0"/>
              </a:rPr>
              <a:t>De obra -------------X%</a:t>
            </a:r>
            <a:endParaRPr lang="es-MX" altLang="es-MX" sz="2400" dirty="0" smtClean="0">
              <a:solidFill>
                <a:prstClr val="black">
                  <a:lumMod val="85000"/>
                  <a:lumOff val="15000"/>
                </a:prstClr>
              </a:solidFill>
              <a:latin typeface="Arial" pitchFamily="34" charset="0"/>
              <a:cs typeface="Arial" pitchFamily="34" charset="0"/>
            </a:endParaRPr>
          </a:p>
          <a:p>
            <a:pPr eaLnBrk="0" fontAlgn="base" hangingPunct="0">
              <a:spcBef>
                <a:spcPct val="0"/>
              </a:spcBef>
              <a:spcAft>
                <a:spcPct val="0"/>
              </a:spcAft>
            </a:pPr>
            <a:endParaRPr lang="es-MX" altLang="es-MX" sz="4000" dirty="0" smtClean="0">
              <a:solidFill>
                <a:prstClr val="black">
                  <a:lumMod val="85000"/>
                  <a:lumOff val="15000"/>
                </a:prstClr>
              </a:solidFill>
              <a:latin typeface="Arial" pitchFamily="34" charset="0"/>
              <a:cs typeface="Arial" pitchFamily="34" charset="0"/>
            </a:endParaRPr>
          </a:p>
        </p:txBody>
      </p:sp>
      <p:sp>
        <p:nvSpPr>
          <p:cNvPr id="19" name="Rectangle 32"/>
          <p:cNvSpPr/>
          <p:nvPr/>
        </p:nvSpPr>
        <p:spPr>
          <a:xfrm>
            <a:off x="3640243" y="3337520"/>
            <a:ext cx="3043679" cy="1459632"/>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MX" dirty="0">
                <a:solidFill>
                  <a:prstClr val="black"/>
                </a:solidFill>
                <a:ea typeface="Calibri"/>
                <a:cs typeface="Times New Roman"/>
              </a:rPr>
              <a:t>Porcentaje que el costo de la mano de obra representa en el valor Agregado total (%)</a:t>
            </a:r>
          </a:p>
        </p:txBody>
      </p:sp>
      <mc:AlternateContent xmlns:mc="http://schemas.openxmlformats.org/markup-compatibility/2006" xmlns:a14="http://schemas.microsoft.com/office/drawing/2010/main">
        <mc:Choice Requires="a14">
          <p:sp>
            <p:nvSpPr>
              <p:cNvPr id="20" name="Rectangle 33"/>
              <p:cNvSpPr/>
              <p:nvPr/>
            </p:nvSpPr>
            <p:spPr>
              <a:xfrm>
                <a:off x="6876256" y="3337520"/>
                <a:ext cx="1701924" cy="1459631"/>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MX" i="1">
                          <a:solidFill>
                            <a:prstClr val="black"/>
                          </a:solidFill>
                          <a:latin typeface="Cambria Math"/>
                          <a:ea typeface="Calibri"/>
                          <a:cs typeface="Times New Roman"/>
                        </a:rPr>
                        <m:t>= </m:t>
                      </m:r>
                      <m:f>
                        <m:fPr>
                          <m:ctrlPr>
                            <a:rPr lang="es-MX" i="1">
                              <a:solidFill>
                                <a:prstClr val="black"/>
                              </a:solidFill>
                              <a:latin typeface="Cambria Math"/>
                              <a:ea typeface="Calibri"/>
                              <a:cs typeface="Times New Roman"/>
                            </a:rPr>
                          </m:ctrlPr>
                        </m:fPr>
                        <m:num>
                          <m:r>
                            <a:rPr lang="es-MX" i="1">
                              <a:solidFill>
                                <a:prstClr val="black"/>
                              </a:solidFill>
                              <a:latin typeface="Cambria Math"/>
                              <a:ea typeface="Calibri"/>
                              <a:cs typeface="Times New Roman"/>
                            </a:rPr>
                            <m:t>100%∗ </m:t>
                          </m:r>
                          <m:sSub>
                            <m:sSubPr>
                              <m:ctrlPr>
                                <a:rPr lang="es-MX" i="1">
                                  <a:solidFill>
                                    <a:prstClr val="black"/>
                                  </a:solidFill>
                                  <a:latin typeface="Cambria Math"/>
                                  <a:ea typeface="Calibri"/>
                                  <a:cs typeface="Times New Roman"/>
                                </a:rPr>
                              </m:ctrlPr>
                            </m:sSubPr>
                            <m:e>
                              <m:r>
                                <a:rPr lang="es-MX" i="1">
                                  <a:solidFill>
                                    <a:prstClr val="black"/>
                                  </a:solidFill>
                                  <a:latin typeface="Cambria Math"/>
                                  <a:ea typeface="Calibri"/>
                                  <a:cs typeface="Times New Roman"/>
                                </a:rPr>
                                <m:t>𝐶</m:t>
                              </m:r>
                            </m:e>
                            <m:sub>
                              <m:r>
                                <a:rPr lang="es-MX" i="1">
                                  <a:solidFill>
                                    <a:prstClr val="black"/>
                                  </a:solidFill>
                                  <a:latin typeface="Cambria Math"/>
                                  <a:ea typeface="Calibri"/>
                                  <a:cs typeface="Times New Roman"/>
                                </a:rPr>
                                <m:t>𝑚𝑜</m:t>
                              </m:r>
                              <m:r>
                                <a:rPr lang="es-MX" i="1">
                                  <a:solidFill>
                                    <a:prstClr val="black"/>
                                  </a:solidFill>
                                  <a:latin typeface="Cambria Math"/>
                                  <a:ea typeface="Calibri"/>
                                  <a:cs typeface="Times New Roman"/>
                                </a:rPr>
                                <m:t>$</m:t>
                              </m:r>
                            </m:sub>
                          </m:sSub>
                        </m:num>
                        <m:den>
                          <m:r>
                            <a:rPr lang="es-MX" i="1">
                              <a:solidFill>
                                <a:prstClr val="black"/>
                              </a:solidFill>
                              <a:latin typeface="Cambria Math"/>
                              <a:ea typeface="Calibri"/>
                              <a:cs typeface="Times New Roman"/>
                            </a:rPr>
                            <m:t>𝑉𝐴</m:t>
                          </m:r>
                        </m:den>
                      </m:f>
                    </m:oMath>
                  </m:oMathPara>
                </a14:m>
                <a:endParaRPr lang="es-MX" sz="1100" dirty="0">
                  <a:solidFill>
                    <a:prstClr val="black"/>
                  </a:solidFill>
                  <a:ea typeface="Calibri"/>
                  <a:cs typeface="Times New Roman"/>
                </a:endParaRPr>
              </a:p>
            </p:txBody>
          </p:sp>
        </mc:Choice>
        <mc:Fallback xmlns="">
          <p:sp>
            <p:nvSpPr>
              <p:cNvPr id="20" name="Rectangle 33"/>
              <p:cNvSpPr>
                <a:spLocks noRot="1" noChangeAspect="1" noMove="1" noResize="1" noEditPoints="1" noAdjustHandles="1" noChangeArrowheads="1" noChangeShapeType="1" noTextEdit="1"/>
              </p:cNvSpPr>
              <p:nvPr/>
            </p:nvSpPr>
            <p:spPr>
              <a:xfrm>
                <a:off x="6876256" y="3337520"/>
                <a:ext cx="1701924" cy="1459631"/>
              </a:xfrm>
              <a:prstGeom prst="rect">
                <a:avLst/>
              </a:prstGeom>
              <a:blipFill rotWithShape="1">
                <a:blip r:embed="rId4"/>
                <a:stretch>
                  <a:fillRect/>
                </a:stretch>
              </a:blipFill>
              <a:ln>
                <a:noFill/>
              </a:ln>
            </p:spPr>
            <p:txBody>
              <a:bodyPr/>
              <a:lstStyle/>
              <a:p>
                <a:r>
                  <a:rPr lang="es-MX">
                    <a:noFill/>
                  </a:rPr>
                  <a:t> </a:t>
                </a:r>
              </a:p>
            </p:txBody>
          </p:sp>
        </mc:Fallback>
      </mc:AlternateContent>
      <p:sp>
        <p:nvSpPr>
          <p:cNvPr id="18" name="17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3" name="2 Marcador de número de diapositiva"/>
          <p:cNvSpPr>
            <a:spLocks noGrp="1"/>
          </p:cNvSpPr>
          <p:nvPr>
            <p:ph type="sldNum" sz="quarter" idx="12"/>
          </p:nvPr>
        </p:nvSpPr>
        <p:spPr>
          <a:xfrm>
            <a:off x="323528" y="6217840"/>
            <a:ext cx="857417" cy="365125"/>
          </a:xfrm>
        </p:spPr>
        <p:txBody>
          <a:bodyPr/>
          <a:lstStyle/>
          <a:p>
            <a:fld id="{A9B78F13-FD2D-4A18-ADF3-ED87A3EA7918}" type="slidenum">
              <a:rPr lang="es-MX" smtClean="0">
                <a:solidFill>
                  <a:srgbClr val="CAF278"/>
                </a:solidFill>
              </a:rPr>
              <a:pPr/>
              <a:t>110</a:t>
            </a:fld>
            <a:endParaRPr lang="es-MX">
              <a:solidFill>
                <a:srgbClr val="CAF278"/>
              </a:solidFill>
            </a:endParaRPr>
          </a:p>
        </p:txBody>
      </p:sp>
    </p:spTree>
    <p:extLst>
      <p:ext uri="{BB962C8B-B14F-4D97-AF65-F5344CB8AC3E}">
        <p14:creationId xmlns:p14="http://schemas.microsoft.com/office/powerpoint/2010/main" val="1348527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laca"/>
          <p:cNvSpPr/>
          <p:nvPr/>
        </p:nvSpPr>
        <p:spPr>
          <a:xfrm>
            <a:off x="1043608" y="476672"/>
            <a:ext cx="6912768" cy="1872208"/>
          </a:xfrm>
          <a:prstGeom prst="plaqu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white"/>
                </a:solidFill>
              </a:rPr>
              <a:t>Sustituyendo los datos de ambas alternativas en las formulas anteriores propuestas se obtienen los resultados siguientes.</a:t>
            </a:r>
          </a:p>
        </p:txBody>
      </p:sp>
      <p:sp>
        <p:nvSpPr>
          <p:cNvPr id="3" name="2 Nube"/>
          <p:cNvSpPr/>
          <p:nvPr/>
        </p:nvSpPr>
        <p:spPr>
          <a:xfrm>
            <a:off x="1403648" y="3068960"/>
            <a:ext cx="6264696" cy="3096344"/>
          </a:xfrm>
          <a:prstGeom prst="cloud">
            <a:avLst/>
          </a:prstGeom>
          <a:blipFill>
            <a:blip r:embed="rId2"/>
            <a:tile tx="0" ty="0" sx="100000" sy="100000" flip="none" algn="tl"/>
          </a:blipFill>
        </p:spPr>
        <p:style>
          <a:lnRef idx="0">
            <a:schemeClr val="accent1"/>
          </a:lnRef>
          <a:fillRef idx="3">
            <a:schemeClr val="accent1"/>
          </a:fillRef>
          <a:effectRef idx="3">
            <a:schemeClr val="accent1"/>
          </a:effectRef>
          <a:fontRef idx="minor">
            <a:schemeClr val="lt1"/>
          </a:fontRef>
        </p:style>
        <p:txBody>
          <a:bodyPr rtlCol="0" anchor="ctr"/>
          <a:lstStyle/>
          <a:p>
            <a:r>
              <a:rPr lang="es-MX" b="1" dirty="0">
                <a:solidFill>
                  <a:prstClr val="black">
                    <a:lumMod val="85000"/>
                    <a:lumOff val="15000"/>
                  </a:prstClr>
                </a:solidFill>
              </a:rPr>
              <a:t>RESULTADO</a:t>
            </a:r>
            <a:endParaRPr lang="es-MX" dirty="0">
              <a:solidFill>
                <a:prstClr val="black">
                  <a:lumMod val="85000"/>
                  <a:lumOff val="15000"/>
                </a:prstClr>
              </a:solidFill>
            </a:endParaRPr>
          </a:p>
          <a:p>
            <a:r>
              <a:rPr lang="es-MX" b="1" dirty="0">
                <a:solidFill>
                  <a:prstClr val="black">
                    <a:lumMod val="85000"/>
                    <a:lumOff val="15000"/>
                  </a:prstClr>
                </a:solidFill>
              </a:rPr>
              <a:t> </a:t>
            </a:r>
            <a:endParaRPr lang="es-MX" dirty="0">
              <a:solidFill>
                <a:prstClr val="black">
                  <a:lumMod val="85000"/>
                  <a:lumOff val="15000"/>
                </a:prstClr>
              </a:solidFill>
            </a:endParaRPr>
          </a:p>
          <a:p>
            <a:r>
              <a:rPr lang="es-MX" b="1" dirty="0">
                <a:solidFill>
                  <a:prstClr val="black">
                    <a:lumMod val="85000"/>
                    <a:lumOff val="15000"/>
                  </a:prstClr>
                </a:solidFill>
              </a:rPr>
              <a:t>Coeficiente que mide la productividad de la mano de obra </a:t>
            </a:r>
            <a:endParaRPr lang="es-MX" dirty="0">
              <a:solidFill>
                <a:prstClr val="black">
                  <a:lumMod val="85000"/>
                  <a:lumOff val="15000"/>
                </a:prstClr>
              </a:solidFill>
            </a:endParaRP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a:xfrm>
            <a:off x="572658" y="5951810"/>
            <a:ext cx="830990" cy="365125"/>
          </a:xfrm>
        </p:spPr>
        <p:txBody>
          <a:bodyPr/>
          <a:lstStyle/>
          <a:p>
            <a:fld id="{A9B78F13-FD2D-4A18-ADF3-ED87A3EA7918}" type="slidenum">
              <a:rPr lang="es-MX" smtClean="0">
                <a:solidFill>
                  <a:srgbClr val="CAF278"/>
                </a:solidFill>
              </a:rPr>
              <a:pPr/>
              <a:t>111</a:t>
            </a:fld>
            <a:endParaRPr lang="es-MX" dirty="0">
              <a:solidFill>
                <a:srgbClr val="CAF278"/>
              </a:solidFill>
            </a:endParaRPr>
          </a:p>
        </p:txBody>
      </p:sp>
      <p:pic>
        <p:nvPicPr>
          <p:cNvPr id="25602" name="Picture 2" descr="F:\formulación y evaluación de proyectos II\Trabajo final\Imágenes\libr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3172" y="5601597"/>
            <a:ext cx="1703264" cy="125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813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51720" y="260648"/>
            <a:ext cx="4572000" cy="707886"/>
          </a:xfrm>
          <a:prstGeom prst="rect">
            <a:avLst/>
          </a:prstGeom>
        </p:spPr>
        <p:txBody>
          <a:bodyPr>
            <a:spAutoFit/>
          </a:bodyPr>
          <a:lstStyle/>
          <a:p>
            <a:pPr algn="ctr"/>
            <a:r>
              <a:rPr lang="es-MX" sz="2000" b="1" dirty="0">
                <a:solidFill>
                  <a:prstClr val="white"/>
                </a:solidFill>
              </a:rPr>
              <a:t>Cuadro 9.27</a:t>
            </a:r>
            <a:endParaRPr lang="es-MX" sz="2000" dirty="0">
              <a:solidFill>
                <a:prstClr val="white"/>
              </a:solidFill>
            </a:endParaRPr>
          </a:p>
          <a:p>
            <a:pPr algn="ctr"/>
            <a:r>
              <a:rPr lang="es-MX" sz="2000" b="1" dirty="0">
                <a:solidFill>
                  <a:prstClr val="white"/>
                </a:solidFill>
              </a:rPr>
              <a:t>UNIDADES MONETARIAS</a:t>
            </a:r>
            <a:endParaRPr lang="es-MX" sz="2000"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1719522743"/>
              </p:ext>
            </p:extLst>
          </p:nvPr>
        </p:nvGraphicFramePr>
        <p:xfrm>
          <a:off x="467542" y="1484786"/>
          <a:ext cx="8136905" cy="4915712"/>
        </p:xfrm>
        <a:graphic>
          <a:graphicData uri="http://schemas.openxmlformats.org/drawingml/2006/table">
            <a:tbl>
              <a:tblPr firstRow="1" firstCol="1" bandRow="1">
                <a:tableStyleId>{5C22544A-7EE6-4342-B048-85BDC9FD1C3A}</a:tableStyleId>
              </a:tblPr>
              <a:tblGrid>
                <a:gridCol w="559077"/>
                <a:gridCol w="3186884"/>
                <a:gridCol w="2195472"/>
                <a:gridCol w="2195472"/>
              </a:tblGrid>
              <a:tr h="539758">
                <a:tc>
                  <a:txBody>
                    <a:bodyPr/>
                    <a:lstStyle/>
                    <a:p>
                      <a:pPr algn="ctr">
                        <a:lnSpc>
                          <a:spcPct val="115000"/>
                        </a:lnSpc>
                        <a:spcAft>
                          <a:spcPts val="0"/>
                        </a:spcAft>
                      </a:pPr>
                      <a:r>
                        <a:rPr lang="es-MX" sz="1800" dirty="0">
                          <a:effectLst/>
                        </a:rPr>
                        <a:t> </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FORMAS DE EXPRESIÓN</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ALTERNATIVA (A)</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ALTERNATIVA (B)</a:t>
                      </a:r>
                      <a:endParaRPr lang="es-MX" sz="1800">
                        <a:effectLst/>
                        <a:latin typeface="Calibri"/>
                        <a:ea typeface="Calibri"/>
                        <a:cs typeface="Times New Roman"/>
                      </a:endParaRPr>
                    </a:p>
                  </a:txBody>
                  <a:tcPr marL="68580" marR="68580" marT="0" marB="0"/>
                </a:tc>
              </a:tr>
              <a:tr h="539758">
                <a:tc>
                  <a:txBody>
                    <a:bodyPr/>
                    <a:lstStyle/>
                    <a:p>
                      <a:pPr algn="ctr">
                        <a:lnSpc>
                          <a:spcPct val="115000"/>
                        </a:lnSpc>
                        <a:spcAft>
                          <a:spcPts val="0"/>
                        </a:spcAft>
                      </a:pPr>
                      <a:r>
                        <a:rPr lang="es-MX" sz="1800">
                          <a:effectLst/>
                        </a:rPr>
                        <a:t>I</a:t>
                      </a:r>
                      <a:endParaRPr lang="es-MX" sz="1800">
                        <a:effectLst/>
                        <a:latin typeface="Calibri"/>
                        <a:ea typeface="Calibri"/>
                        <a:cs typeface="Times New Roman"/>
                      </a:endParaRPr>
                    </a:p>
                  </a:txBody>
                  <a:tcPr marL="68580" marR="68580" marT="0" marB="0"/>
                </a:tc>
                <a:tc>
                  <a:txBody>
                    <a:bodyPr/>
                    <a:lstStyle/>
                    <a:p>
                      <a:pPr algn="l">
                        <a:lnSpc>
                          <a:spcPct val="115000"/>
                        </a:lnSpc>
                        <a:spcAft>
                          <a:spcPts val="0"/>
                        </a:spcAft>
                      </a:pPr>
                      <a:r>
                        <a:rPr lang="es-MX" sz="1800" dirty="0">
                          <a:effectLst/>
                        </a:rPr>
                        <a:t>V.B.P anual por persona</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100,000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166,600</a:t>
                      </a:r>
                      <a:endParaRPr lang="es-MX" sz="1800">
                        <a:effectLst/>
                        <a:latin typeface="Calibri"/>
                        <a:ea typeface="Calibri"/>
                        <a:cs typeface="Times New Roman"/>
                      </a:endParaRPr>
                    </a:p>
                  </a:txBody>
                  <a:tcPr marL="68580" marR="68580" marT="0" marB="0"/>
                </a:tc>
              </a:tr>
              <a:tr h="819019">
                <a:tc>
                  <a:txBody>
                    <a:bodyPr/>
                    <a:lstStyle/>
                    <a:p>
                      <a:pPr algn="ctr">
                        <a:lnSpc>
                          <a:spcPct val="115000"/>
                        </a:lnSpc>
                        <a:spcAft>
                          <a:spcPts val="0"/>
                        </a:spcAft>
                      </a:pPr>
                      <a:r>
                        <a:rPr lang="es-MX" sz="1800">
                          <a:effectLst/>
                        </a:rPr>
                        <a:t>II</a:t>
                      </a:r>
                      <a:endParaRPr lang="es-MX" sz="1800">
                        <a:effectLst/>
                        <a:latin typeface="Calibri"/>
                        <a:ea typeface="Calibri"/>
                        <a:cs typeface="Times New Roman"/>
                      </a:endParaRPr>
                    </a:p>
                  </a:txBody>
                  <a:tcPr marL="68580" marR="68580" marT="0" marB="0"/>
                </a:tc>
                <a:tc>
                  <a:txBody>
                    <a:bodyPr/>
                    <a:lstStyle/>
                    <a:p>
                      <a:pPr algn="l">
                        <a:lnSpc>
                          <a:spcPct val="115000"/>
                        </a:lnSpc>
                        <a:spcAft>
                          <a:spcPts val="0"/>
                        </a:spcAft>
                      </a:pPr>
                      <a:r>
                        <a:rPr lang="es-MX" sz="1800" dirty="0">
                          <a:effectLst/>
                        </a:rPr>
                        <a:t>V.A. neto de la producción anual por persona</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55,000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83,300</a:t>
                      </a:r>
                      <a:endParaRPr lang="es-MX" sz="1800">
                        <a:effectLst/>
                        <a:latin typeface="Calibri"/>
                        <a:ea typeface="Calibri"/>
                        <a:cs typeface="Times New Roman"/>
                      </a:endParaRPr>
                    </a:p>
                  </a:txBody>
                  <a:tcPr marL="68580" marR="68580" marT="0" marB="0"/>
                </a:tc>
              </a:tr>
              <a:tr h="819019">
                <a:tc>
                  <a:txBody>
                    <a:bodyPr/>
                    <a:lstStyle/>
                    <a:p>
                      <a:pPr algn="ctr">
                        <a:lnSpc>
                          <a:spcPct val="115000"/>
                        </a:lnSpc>
                        <a:spcAft>
                          <a:spcPts val="0"/>
                        </a:spcAft>
                      </a:pPr>
                      <a:r>
                        <a:rPr lang="es-MX" sz="1800">
                          <a:effectLst/>
                        </a:rPr>
                        <a:t>III</a:t>
                      </a:r>
                      <a:endParaRPr lang="es-MX" sz="1800">
                        <a:effectLst/>
                        <a:latin typeface="Calibri"/>
                        <a:ea typeface="Calibri"/>
                        <a:cs typeface="Times New Roman"/>
                      </a:endParaRPr>
                    </a:p>
                  </a:txBody>
                  <a:tcPr marL="68580" marR="68580" marT="0" marB="0"/>
                </a:tc>
                <a:tc>
                  <a:txBody>
                    <a:bodyPr/>
                    <a:lstStyle/>
                    <a:p>
                      <a:pPr algn="l">
                        <a:lnSpc>
                          <a:spcPct val="115000"/>
                        </a:lnSpc>
                        <a:spcAft>
                          <a:spcPts val="0"/>
                        </a:spcAft>
                      </a:pPr>
                      <a:r>
                        <a:rPr lang="es-MX" sz="1800" dirty="0">
                          <a:effectLst/>
                        </a:rPr>
                        <a:t>V.B.P por unidad de costo de la mano de obra ($)</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3.3</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5</a:t>
                      </a:r>
                      <a:endParaRPr lang="es-MX" sz="1800">
                        <a:effectLst/>
                        <a:latin typeface="Calibri"/>
                        <a:ea typeface="Calibri"/>
                        <a:cs typeface="Times New Roman"/>
                      </a:endParaRPr>
                    </a:p>
                  </a:txBody>
                  <a:tcPr marL="68580" marR="68580" marT="0" marB="0"/>
                </a:tc>
              </a:tr>
              <a:tr h="2106980">
                <a:tc>
                  <a:txBody>
                    <a:bodyPr/>
                    <a:lstStyle/>
                    <a:p>
                      <a:pPr algn="ctr">
                        <a:lnSpc>
                          <a:spcPct val="115000"/>
                        </a:lnSpc>
                        <a:spcAft>
                          <a:spcPts val="0"/>
                        </a:spcAft>
                      </a:pPr>
                      <a:r>
                        <a:rPr lang="es-MX" sz="1800">
                          <a:effectLst/>
                        </a:rPr>
                        <a:t>IV</a:t>
                      </a:r>
                      <a:endParaRPr lang="es-MX" sz="1800">
                        <a:effectLst/>
                        <a:latin typeface="Calibri"/>
                        <a:ea typeface="Calibri"/>
                        <a:cs typeface="Times New Roman"/>
                      </a:endParaRPr>
                    </a:p>
                  </a:txBody>
                  <a:tcPr marL="68580" marR="68580" marT="0" marB="0"/>
                </a:tc>
                <a:tc>
                  <a:txBody>
                    <a:bodyPr/>
                    <a:lstStyle/>
                    <a:p>
                      <a:pPr algn="l">
                        <a:lnSpc>
                          <a:spcPct val="115000"/>
                        </a:lnSpc>
                        <a:spcAft>
                          <a:spcPts val="0"/>
                        </a:spcAft>
                      </a:pPr>
                      <a:r>
                        <a:rPr lang="es-MX" sz="1800">
                          <a:effectLst/>
                        </a:rPr>
                        <a:t>V.A. por unidad de costo de la mano de obra ($)</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1.83</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2.5</a:t>
                      </a:r>
                      <a:endParaRPr lang="es-MX" sz="1800" dirty="0">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a:xfrm>
            <a:off x="107504" y="6460666"/>
            <a:ext cx="929425" cy="365125"/>
          </a:xfrm>
        </p:spPr>
        <p:txBody>
          <a:bodyPr/>
          <a:lstStyle/>
          <a:p>
            <a:fld id="{A9B78F13-FD2D-4A18-ADF3-ED87A3EA7918}" type="slidenum">
              <a:rPr lang="es-MX" smtClean="0">
                <a:solidFill>
                  <a:srgbClr val="CAF278"/>
                </a:solidFill>
              </a:rPr>
              <a:pPr/>
              <a:t>112</a:t>
            </a:fld>
            <a:endParaRPr lang="es-MX" dirty="0">
              <a:solidFill>
                <a:srgbClr val="CAF278"/>
              </a:solidFill>
            </a:endParaRPr>
          </a:p>
        </p:txBody>
      </p:sp>
    </p:spTree>
    <p:extLst>
      <p:ext uri="{BB962C8B-B14F-4D97-AF65-F5344CB8AC3E}">
        <p14:creationId xmlns:p14="http://schemas.microsoft.com/office/powerpoint/2010/main" val="23930128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688299438"/>
              </p:ext>
            </p:extLst>
          </p:nvPr>
        </p:nvGraphicFramePr>
        <p:xfrm>
          <a:off x="1619672" y="404665"/>
          <a:ext cx="5400599" cy="3960439"/>
        </p:xfrm>
        <a:graphic>
          <a:graphicData uri="http://schemas.openxmlformats.org/drawingml/2006/table">
            <a:tbl>
              <a:tblPr firstRow="1" firstCol="1" bandRow="1">
                <a:tableStyleId>{BC89EF96-8CEA-46FF-86C4-4CE0E7609802}</a:tableStyleId>
              </a:tblPr>
              <a:tblGrid>
                <a:gridCol w="2844315"/>
                <a:gridCol w="2556284"/>
              </a:tblGrid>
              <a:tr h="1089195">
                <a:tc>
                  <a:txBody>
                    <a:bodyPr/>
                    <a:lstStyle/>
                    <a:p>
                      <a:pPr algn="l">
                        <a:lnSpc>
                          <a:spcPct val="115000"/>
                        </a:lnSpc>
                        <a:spcAft>
                          <a:spcPts val="0"/>
                        </a:spcAft>
                      </a:pPr>
                      <a:r>
                        <a:rPr lang="es-MX" sz="1600" dirty="0">
                          <a:solidFill>
                            <a:sysClr val="windowText" lastClr="000000"/>
                          </a:solidFill>
                          <a:effectLst/>
                        </a:rPr>
                        <a:t>I= 100 * 105</a:t>
                      </a:r>
                    </a:p>
                    <a:p>
                      <a:pPr algn="l">
                        <a:lnSpc>
                          <a:spcPct val="115000"/>
                        </a:lnSpc>
                        <a:spcAft>
                          <a:spcPts val="0"/>
                        </a:spcAft>
                      </a:pPr>
                      <a:r>
                        <a:rPr lang="es-MX" sz="1600" dirty="0">
                          <a:solidFill>
                            <a:sysClr val="windowText" lastClr="000000"/>
                          </a:solidFill>
                          <a:effectLst/>
                        </a:rPr>
                        <a:t>       100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c>
                  <a:txBody>
                    <a:bodyPr/>
                    <a:lstStyle/>
                    <a:p>
                      <a:pPr algn="l">
                        <a:lnSpc>
                          <a:spcPct val="115000"/>
                        </a:lnSpc>
                        <a:spcAft>
                          <a:spcPts val="0"/>
                        </a:spcAft>
                      </a:pPr>
                      <a:r>
                        <a:rPr lang="es-MX" sz="1600">
                          <a:solidFill>
                            <a:sysClr val="windowText" lastClr="000000"/>
                          </a:solidFill>
                          <a:effectLst/>
                        </a:rPr>
                        <a:t>I= 100 * 105</a:t>
                      </a:r>
                    </a:p>
                    <a:p>
                      <a:pPr algn="l">
                        <a:lnSpc>
                          <a:spcPct val="115000"/>
                        </a:lnSpc>
                        <a:spcAft>
                          <a:spcPts val="0"/>
                        </a:spcAft>
                      </a:pPr>
                      <a:r>
                        <a:rPr lang="es-MX" sz="1600">
                          <a:solidFill>
                            <a:sysClr val="windowText" lastClr="000000"/>
                          </a:solidFill>
                          <a:effectLst/>
                        </a:rPr>
                        <a:t>       000</a:t>
                      </a:r>
                      <a:endParaRPr lang="es-MX" sz="160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717811">
                <a:tc>
                  <a:txBody>
                    <a:bodyPr/>
                    <a:lstStyle/>
                    <a:p>
                      <a:pPr algn="l">
                        <a:lnSpc>
                          <a:spcPct val="115000"/>
                        </a:lnSpc>
                        <a:spcAft>
                          <a:spcPts val="0"/>
                        </a:spcAft>
                      </a:pPr>
                      <a:r>
                        <a:rPr lang="es-MX" sz="1600" dirty="0">
                          <a:solidFill>
                            <a:sysClr val="windowText" lastClr="000000"/>
                          </a:solidFill>
                          <a:effectLst/>
                        </a:rPr>
                        <a:t>II= 55* 105</a:t>
                      </a:r>
                    </a:p>
                    <a:p>
                      <a:pPr algn="l">
                        <a:lnSpc>
                          <a:spcPct val="115000"/>
                        </a:lnSpc>
                        <a:spcAft>
                          <a:spcPts val="0"/>
                        </a:spcAft>
                      </a:pPr>
                      <a:r>
                        <a:rPr lang="es-MX" sz="1600" dirty="0">
                          <a:solidFill>
                            <a:sysClr val="windowText" lastClr="000000"/>
                          </a:solidFill>
                          <a:effectLst/>
                        </a:rPr>
                        <a:t>        100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c>
                  <a:txBody>
                    <a:bodyPr/>
                    <a:lstStyle/>
                    <a:p>
                      <a:pPr algn="l">
                        <a:lnSpc>
                          <a:spcPct val="115000"/>
                        </a:lnSpc>
                        <a:spcAft>
                          <a:spcPts val="0"/>
                        </a:spcAft>
                      </a:pPr>
                      <a:r>
                        <a:rPr lang="es-MX" sz="1600" dirty="0">
                          <a:solidFill>
                            <a:sysClr val="windowText" lastClr="000000"/>
                          </a:solidFill>
                          <a:effectLst/>
                        </a:rPr>
                        <a:t>II= 50* 105</a:t>
                      </a:r>
                    </a:p>
                    <a:p>
                      <a:pPr algn="l">
                        <a:lnSpc>
                          <a:spcPct val="115000"/>
                        </a:lnSpc>
                        <a:spcAft>
                          <a:spcPts val="0"/>
                        </a:spcAft>
                      </a:pPr>
                      <a:r>
                        <a:rPr lang="es-MX" sz="1600" dirty="0">
                          <a:solidFill>
                            <a:sysClr val="windowText" lastClr="000000"/>
                          </a:solidFill>
                          <a:effectLst/>
                        </a:rPr>
                        <a:t>      600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717811">
                <a:tc>
                  <a:txBody>
                    <a:bodyPr/>
                    <a:lstStyle/>
                    <a:p>
                      <a:pPr algn="l">
                        <a:lnSpc>
                          <a:spcPct val="115000"/>
                        </a:lnSpc>
                        <a:spcAft>
                          <a:spcPts val="0"/>
                        </a:spcAft>
                      </a:pPr>
                      <a:r>
                        <a:rPr lang="es-MX" sz="1600" dirty="0">
                          <a:solidFill>
                            <a:sysClr val="windowText" lastClr="000000"/>
                          </a:solidFill>
                          <a:effectLst/>
                        </a:rPr>
                        <a:t>III= 100</a:t>
                      </a:r>
                    </a:p>
                    <a:p>
                      <a:pPr algn="l">
                        <a:lnSpc>
                          <a:spcPct val="115000"/>
                        </a:lnSpc>
                        <a:spcAft>
                          <a:spcPts val="0"/>
                        </a:spcAft>
                      </a:pPr>
                      <a:r>
                        <a:rPr lang="es-MX" sz="1600" dirty="0">
                          <a:solidFill>
                            <a:sysClr val="windowText" lastClr="000000"/>
                          </a:solidFill>
                          <a:effectLst/>
                        </a:rPr>
                        <a:t>       30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c>
                  <a:txBody>
                    <a:bodyPr/>
                    <a:lstStyle/>
                    <a:p>
                      <a:pPr algn="l">
                        <a:lnSpc>
                          <a:spcPct val="115000"/>
                        </a:lnSpc>
                        <a:spcAft>
                          <a:spcPts val="0"/>
                        </a:spcAft>
                      </a:pPr>
                      <a:r>
                        <a:rPr lang="es-MX" sz="1600" dirty="0">
                          <a:solidFill>
                            <a:sysClr val="windowText" lastClr="000000"/>
                          </a:solidFill>
                          <a:effectLst/>
                        </a:rPr>
                        <a:t>III = 100</a:t>
                      </a:r>
                    </a:p>
                    <a:p>
                      <a:pPr algn="l">
                        <a:lnSpc>
                          <a:spcPct val="115000"/>
                        </a:lnSpc>
                        <a:spcAft>
                          <a:spcPts val="0"/>
                        </a:spcAft>
                      </a:pPr>
                      <a:r>
                        <a:rPr lang="es-MX" sz="1600" dirty="0">
                          <a:solidFill>
                            <a:sysClr val="windowText" lastClr="000000"/>
                          </a:solidFill>
                          <a:effectLst/>
                        </a:rPr>
                        <a:t>        20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717811">
                <a:tc>
                  <a:txBody>
                    <a:bodyPr/>
                    <a:lstStyle/>
                    <a:p>
                      <a:pPr algn="l">
                        <a:lnSpc>
                          <a:spcPct val="115000"/>
                        </a:lnSpc>
                        <a:spcAft>
                          <a:spcPts val="0"/>
                        </a:spcAft>
                      </a:pPr>
                      <a:r>
                        <a:rPr lang="es-MX" sz="1600">
                          <a:solidFill>
                            <a:sysClr val="windowText" lastClr="000000"/>
                          </a:solidFill>
                          <a:effectLst/>
                        </a:rPr>
                        <a:t>IV= 55</a:t>
                      </a:r>
                    </a:p>
                    <a:p>
                      <a:pPr algn="l">
                        <a:lnSpc>
                          <a:spcPct val="115000"/>
                        </a:lnSpc>
                        <a:spcAft>
                          <a:spcPts val="0"/>
                        </a:spcAft>
                      </a:pPr>
                      <a:r>
                        <a:rPr lang="es-MX" sz="1600">
                          <a:solidFill>
                            <a:sysClr val="windowText" lastClr="000000"/>
                          </a:solidFill>
                          <a:effectLst/>
                        </a:rPr>
                        <a:t>       30</a:t>
                      </a:r>
                      <a:endParaRPr lang="es-MX" sz="160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c>
                  <a:txBody>
                    <a:bodyPr/>
                    <a:lstStyle/>
                    <a:p>
                      <a:pPr algn="l">
                        <a:lnSpc>
                          <a:spcPct val="115000"/>
                        </a:lnSpc>
                        <a:spcAft>
                          <a:spcPts val="0"/>
                        </a:spcAft>
                      </a:pPr>
                      <a:r>
                        <a:rPr lang="es-MX" sz="1600" dirty="0">
                          <a:solidFill>
                            <a:sysClr val="windowText" lastClr="000000"/>
                          </a:solidFill>
                          <a:effectLst/>
                        </a:rPr>
                        <a:t>IV= 50</a:t>
                      </a:r>
                    </a:p>
                    <a:p>
                      <a:pPr algn="l">
                        <a:lnSpc>
                          <a:spcPct val="115000"/>
                        </a:lnSpc>
                        <a:spcAft>
                          <a:spcPts val="0"/>
                        </a:spcAft>
                      </a:pPr>
                      <a:r>
                        <a:rPr lang="es-MX" sz="1600" dirty="0">
                          <a:solidFill>
                            <a:sysClr val="windowText" lastClr="000000"/>
                          </a:solidFill>
                          <a:effectLst/>
                        </a:rPr>
                        <a:t>       20</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717811">
                <a:tc>
                  <a:txBody>
                    <a:bodyPr/>
                    <a:lstStyle/>
                    <a:p>
                      <a:pPr algn="l">
                        <a:lnSpc>
                          <a:spcPct val="115000"/>
                        </a:lnSpc>
                        <a:spcAft>
                          <a:spcPts val="0"/>
                        </a:spcAft>
                      </a:pPr>
                      <a:r>
                        <a:rPr lang="es-MX" sz="1600" dirty="0">
                          <a:solidFill>
                            <a:sysClr val="windowText" lastClr="000000"/>
                          </a:solidFill>
                          <a:effectLst/>
                        </a:rPr>
                        <a:t>ALTERNATIVA A</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c>
                  <a:txBody>
                    <a:bodyPr/>
                    <a:lstStyle/>
                    <a:p>
                      <a:pPr algn="l">
                        <a:lnSpc>
                          <a:spcPct val="115000"/>
                        </a:lnSpc>
                        <a:spcAft>
                          <a:spcPts val="0"/>
                        </a:spcAft>
                      </a:pPr>
                      <a:r>
                        <a:rPr lang="es-MX" sz="1600" dirty="0">
                          <a:solidFill>
                            <a:sysClr val="windowText" lastClr="000000"/>
                          </a:solidFill>
                          <a:effectLst/>
                        </a:rPr>
                        <a:t>ALTERNATIVA B</a:t>
                      </a:r>
                      <a:endParaRPr lang="es-MX" sz="16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bl>
          </a:graphicData>
        </a:graphic>
      </p:graphicFrame>
      <p:sp>
        <p:nvSpPr>
          <p:cNvPr id="3" name="2 Recortar rectángulo de esquina del mismo lado"/>
          <p:cNvSpPr/>
          <p:nvPr/>
        </p:nvSpPr>
        <p:spPr>
          <a:xfrm>
            <a:off x="827584" y="4941168"/>
            <a:ext cx="7776864" cy="1728192"/>
          </a:xfrm>
          <a:prstGeom prst="snip2Same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b="1" dirty="0">
                <a:solidFill>
                  <a:prstClr val="white"/>
                </a:solidFill>
              </a:rPr>
              <a:t>RESULTADOS</a:t>
            </a:r>
            <a:endParaRPr lang="es-MX" sz="2000" dirty="0">
              <a:solidFill>
                <a:prstClr val="white"/>
              </a:solidFill>
            </a:endParaRPr>
          </a:p>
          <a:p>
            <a:r>
              <a:rPr lang="es-MX" sz="2000" b="1" dirty="0">
                <a:solidFill>
                  <a:prstClr val="white"/>
                </a:solidFill>
              </a:rPr>
              <a:t> </a:t>
            </a:r>
            <a:endParaRPr lang="es-MX" sz="2000" dirty="0">
              <a:solidFill>
                <a:prstClr val="white"/>
              </a:solidFill>
            </a:endParaRPr>
          </a:p>
          <a:p>
            <a:r>
              <a:rPr lang="es-MX" sz="2000" dirty="0">
                <a:solidFill>
                  <a:prstClr val="white"/>
                </a:solidFill>
              </a:rPr>
              <a:t>Coeficiente que miden la intensidad en el uso de la mano de obra.</a:t>
            </a:r>
          </a:p>
          <a:p>
            <a:r>
              <a:rPr lang="es-MX" dirty="0">
                <a:solidFill>
                  <a:prstClr val="white"/>
                </a:solidFill>
              </a:rPr>
              <a:t> </a:t>
            </a: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a:xfrm>
            <a:off x="42175" y="6304235"/>
            <a:ext cx="785409" cy="365125"/>
          </a:xfrm>
        </p:spPr>
        <p:txBody>
          <a:bodyPr/>
          <a:lstStyle/>
          <a:p>
            <a:fld id="{A9B78F13-FD2D-4A18-ADF3-ED87A3EA7918}" type="slidenum">
              <a:rPr lang="es-MX" smtClean="0">
                <a:solidFill>
                  <a:srgbClr val="CAF278"/>
                </a:solidFill>
              </a:rPr>
              <a:pPr/>
              <a:t>113</a:t>
            </a:fld>
            <a:endParaRPr lang="es-MX" dirty="0">
              <a:solidFill>
                <a:srgbClr val="CAF278"/>
              </a:solidFill>
            </a:endParaRPr>
          </a:p>
        </p:txBody>
      </p:sp>
      <p:pic>
        <p:nvPicPr>
          <p:cNvPr id="26626" name="Picture 2" descr="F:\formulación y evaluación de proyectos II\Trabajo final\Imágenes\libros-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95514" y="3381276"/>
            <a:ext cx="1485651" cy="1247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609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5816" y="289374"/>
            <a:ext cx="2816505" cy="461665"/>
          </a:xfrm>
          <a:prstGeom prst="rect">
            <a:avLst/>
          </a:prstGeom>
        </p:spPr>
        <p:txBody>
          <a:bodyPr wrap="square">
            <a:spAutoFit/>
          </a:bodyPr>
          <a:lstStyle/>
          <a:p>
            <a:r>
              <a:rPr lang="es-MX" sz="2400" b="1" dirty="0">
                <a:solidFill>
                  <a:prstClr val="white"/>
                </a:solidFill>
              </a:rPr>
              <a:t>Cuadro 9.28</a:t>
            </a:r>
            <a:endParaRPr lang="es-MX" sz="2400"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956216573"/>
              </p:ext>
            </p:extLst>
          </p:nvPr>
        </p:nvGraphicFramePr>
        <p:xfrm>
          <a:off x="467544" y="1340769"/>
          <a:ext cx="8280920" cy="4680519"/>
        </p:xfrm>
        <a:graphic>
          <a:graphicData uri="http://schemas.openxmlformats.org/drawingml/2006/table">
            <a:tbl>
              <a:tblPr firstRow="1" firstCol="1" bandRow="1">
                <a:tableStyleId>{5C22544A-7EE6-4342-B048-85BDC9FD1C3A}</a:tableStyleId>
              </a:tblPr>
              <a:tblGrid>
                <a:gridCol w="5343694"/>
                <a:gridCol w="1529993"/>
                <a:gridCol w="1407233"/>
              </a:tblGrid>
              <a:tr h="1237175">
                <a:tc>
                  <a:txBody>
                    <a:bodyPr/>
                    <a:lstStyle/>
                    <a:p>
                      <a:pPr algn="ctr">
                        <a:lnSpc>
                          <a:spcPct val="115000"/>
                        </a:lnSpc>
                        <a:spcAft>
                          <a:spcPts val="0"/>
                        </a:spcAft>
                      </a:pPr>
                      <a:r>
                        <a:rPr lang="es-MX" sz="1800" dirty="0">
                          <a:solidFill>
                            <a:schemeClr val="bg1">
                              <a:lumMod val="85000"/>
                              <a:lumOff val="15000"/>
                            </a:schemeClr>
                          </a:solidFill>
                          <a:effectLst/>
                        </a:rPr>
                        <a:t>FORMA DE EXPRESIÓN</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dirty="0">
                          <a:solidFill>
                            <a:schemeClr val="bg1">
                              <a:lumMod val="85000"/>
                              <a:lumOff val="15000"/>
                            </a:schemeClr>
                          </a:solidFill>
                          <a:effectLst/>
                        </a:rPr>
                        <a:t>ALTERNATIVA (A)</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dirty="0">
                          <a:solidFill>
                            <a:schemeClr val="bg1">
                              <a:lumMod val="85000"/>
                              <a:lumOff val="15000"/>
                            </a:schemeClr>
                          </a:solidFill>
                          <a:effectLst/>
                        </a:rPr>
                        <a:t>ALTERNATIVA (B)</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r>
              <a:tr h="597081">
                <a:tc>
                  <a:txBody>
                    <a:bodyPr/>
                    <a:lstStyle/>
                    <a:p>
                      <a:pPr>
                        <a:lnSpc>
                          <a:spcPct val="115000"/>
                        </a:lnSpc>
                        <a:spcAft>
                          <a:spcPts val="0"/>
                        </a:spcAft>
                      </a:pPr>
                      <a:r>
                        <a:rPr lang="es-MX" sz="1400" dirty="0">
                          <a:solidFill>
                            <a:schemeClr val="bg1">
                              <a:lumMod val="85000"/>
                              <a:lumOff val="15000"/>
                            </a:schemeClr>
                          </a:solidFill>
                          <a:effectLst/>
                        </a:rPr>
                        <a:t>I) Años- hombre por C/millón de </a:t>
                      </a:r>
                      <a:r>
                        <a:rPr lang="es-MX" sz="1400" dirty="0" err="1">
                          <a:solidFill>
                            <a:schemeClr val="bg1">
                              <a:lumMod val="85000"/>
                              <a:lumOff val="15000"/>
                            </a:schemeClr>
                          </a:solidFill>
                          <a:effectLst/>
                        </a:rPr>
                        <a:t>um</a:t>
                      </a:r>
                      <a:r>
                        <a:rPr lang="es-MX" sz="1400" dirty="0">
                          <a:solidFill>
                            <a:schemeClr val="bg1">
                              <a:lumMod val="85000"/>
                              <a:lumOff val="15000"/>
                            </a:schemeClr>
                          </a:solidFill>
                          <a:effectLst/>
                        </a:rPr>
                        <a:t>. De VBP</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a:effectLst/>
                        </a:rPr>
                        <a:t>10</a:t>
                      </a:r>
                      <a:endParaRPr lang="es-MX" sz="1800">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a:effectLst/>
                        </a:rPr>
                        <a:t>6</a:t>
                      </a:r>
                      <a:endParaRPr lang="es-MX" sz="1800">
                        <a:effectLst/>
                        <a:latin typeface="Calibri"/>
                        <a:ea typeface="Calibri"/>
                        <a:cs typeface="Times New Roman"/>
                      </a:endParaRPr>
                    </a:p>
                  </a:txBody>
                  <a:tcPr marL="68580" marR="68580" marT="0" marB="0">
                    <a:solidFill>
                      <a:schemeClr val="tx1">
                        <a:lumMod val="95000"/>
                      </a:schemeClr>
                    </a:solidFill>
                  </a:tcPr>
                </a:tc>
              </a:tr>
              <a:tr h="597081">
                <a:tc>
                  <a:txBody>
                    <a:bodyPr/>
                    <a:lstStyle/>
                    <a:p>
                      <a:pPr>
                        <a:lnSpc>
                          <a:spcPct val="115000"/>
                        </a:lnSpc>
                        <a:spcAft>
                          <a:spcPts val="0"/>
                        </a:spcAft>
                      </a:pPr>
                      <a:r>
                        <a:rPr lang="es-MX" sz="1400" dirty="0">
                          <a:solidFill>
                            <a:schemeClr val="bg1">
                              <a:lumMod val="85000"/>
                              <a:lumOff val="15000"/>
                            </a:schemeClr>
                          </a:solidFill>
                          <a:effectLst/>
                        </a:rPr>
                        <a:t>II) Años- hombre por c/millón de </a:t>
                      </a:r>
                      <a:r>
                        <a:rPr lang="es-MX" sz="1400" dirty="0" err="1">
                          <a:solidFill>
                            <a:schemeClr val="bg1">
                              <a:lumMod val="85000"/>
                              <a:lumOff val="15000"/>
                            </a:schemeClr>
                          </a:solidFill>
                          <a:effectLst/>
                        </a:rPr>
                        <a:t>um</a:t>
                      </a:r>
                      <a:r>
                        <a:rPr lang="es-MX" sz="1400" dirty="0">
                          <a:solidFill>
                            <a:schemeClr val="bg1">
                              <a:lumMod val="85000"/>
                              <a:lumOff val="15000"/>
                            </a:schemeClr>
                          </a:solidFill>
                          <a:effectLst/>
                        </a:rPr>
                        <a:t>. De VA</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a:effectLst/>
                        </a:rPr>
                        <a:t>18</a:t>
                      </a:r>
                      <a:endParaRPr lang="es-MX" sz="1800">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a:effectLst/>
                        </a:rPr>
                        <a:t>12</a:t>
                      </a:r>
                      <a:endParaRPr lang="es-MX" sz="1800">
                        <a:effectLst/>
                        <a:latin typeface="Calibri"/>
                        <a:ea typeface="Calibri"/>
                        <a:cs typeface="Times New Roman"/>
                      </a:endParaRPr>
                    </a:p>
                  </a:txBody>
                  <a:tcPr marL="68580" marR="68580" marT="0" marB="0">
                    <a:solidFill>
                      <a:schemeClr val="tx1">
                        <a:lumMod val="95000"/>
                      </a:schemeClr>
                    </a:solidFill>
                  </a:tcPr>
                </a:tc>
              </a:tr>
              <a:tr h="1124591">
                <a:tc>
                  <a:txBody>
                    <a:bodyPr/>
                    <a:lstStyle/>
                    <a:p>
                      <a:pPr>
                        <a:lnSpc>
                          <a:spcPct val="115000"/>
                        </a:lnSpc>
                        <a:spcAft>
                          <a:spcPts val="0"/>
                        </a:spcAft>
                      </a:pPr>
                      <a:r>
                        <a:rPr lang="es-MX" sz="1400" dirty="0">
                          <a:solidFill>
                            <a:schemeClr val="bg1">
                              <a:lumMod val="85000"/>
                              <a:lumOff val="15000"/>
                            </a:schemeClr>
                          </a:solidFill>
                          <a:effectLst/>
                        </a:rPr>
                        <a:t>III) Porcentaje que el costo de la mano de obra representa en el VBP</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dirty="0">
                          <a:effectLst/>
                        </a:rPr>
                        <a:t>30%</a:t>
                      </a:r>
                      <a:endParaRPr lang="es-MX" sz="1800" dirty="0">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a:effectLst/>
                        </a:rPr>
                        <a:t>20%</a:t>
                      </a:r>
                      <a:endParaRPr lang="es-MX" sz="1800">
                        <a:effectLst/>
                        <a:latin typeface="Calibri"/>
                        <a:ea typeface="Calibri"/>
                        <a:cs typeface="Times New Roman"/>
                      </a:endParaRPr>
                    </a:p>
                  </a:txBody>
                  <a:tcPr marL="68580" marR="68580" marT="0" marB="0">
                    <a:solidFill>
                      <a:schemeClr val="tx1">
                        <a:lumMod val="95000"/>
                      </a:schemeClr>
                    </a:solidFill>
                  </a:tcPr>
                </a:tc>
              </a:tr>
              <a:tr h="1124591">
                <a:tc>
                  <a:txBody>
                    <a:bodyPr/>
                    <a:lstStyle/>
                    <a:p>
                      <a:pPr>
                        <a:lnSpc>
                          <a:spcPct val="115000"/>
                        </a:lnSpc>
                        <a:spcAft>
                          <a:spcPts val="0"/>
                        </a:spcAft>
                      </a:pPr>
                      <a:r>
                        <a:rPr lang="es-MX" sz="1400" dirty="0">
                          <a:solidFill>
                            <a:schemeClr val="bg1">
                              <a:lumMod val="85000"/>
                              <a:lumOff val="15000"/>
                            </a:schemeClr>
                          </a:solidFill>
                          <a:effectLst/>
                        </a:rPr>
                        <a:t>IV) Porcentaje que el costo de la mano de obra representa en él VA total</a:t>
                      </a:r>
                      <a:endParaRPr lang="es-MX" sz="1800" dirty="0">
                        <a:solidFill>
                          <a:schemeClr val="bg1">
                            <a:lumMod val="85000"/>
                            <a:lumOff val="15000"/>
                          </a:schemeClr>
                        </a:solidFill>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dirty="0">
                          <a:effectLst/>
                        </a:rPr>
                        <a:t>54.50%</a:t>
                      </a:r>
                      <a:endParaRPr lang="es-MX" sz="1800" dirty="0">
                        <a:effectLst/>
                        <a:latin typeface="Calibri"/>
                        <a:ea typeface="Calibri"/>
                        <a:cs typeface="Times New Roman"/>
                      </a:endParaRPr>
                    </a:p>
                  </a:txBody>
                  <a:tcPr marL="68580" marR="68580" marT="0" marB="0">
                    <a:solidFill>
                      <a:schemeClr val="tx1">
                        <a:lumMod val="95000"/>
                      </a:schemeClr>
                    </a:solidFill>
                  </a:tcPr>
                </a:tc>
                <a:tc>
                  <a:txBody>
                    <a:bodyPr/>
                    <a:lstStyle/>
                    <a:p>
                      <a:pPr algn="ctr">
                        <a:lnSpc>
                          <a:spcPct val="115000"/>
                        </a:lnSpc>
                        <a:spcAft>
                          <a:spcPts val="0"/>
                        </a:spcAft>
                      </a:pPr>
                      <a:r>
                        <a:rPr lang="es-MX" sz="1800" dirty="0">
                          <a:effectLst/>
                        </a:rPr>
                        <a:t>40.00%</a:t>
                      </a:r>
                      <a:endParaRPr lang="es-MX" sz="1800" dirty="0">
                        <a:effectLst/>
                        <a:latin typeface="Calibri"/>
                        <a:ea typeface="Calibri"/>
                        <a:cs typeface="Times New Roman"/>
                      </a:endParaRPr>
                    </a:p>
                  </a:txBody>
                  <a:tcPr marL="68580" marR="68580" marT="0" marB="0">
                    <a:solidFill>
                      <a:schemeClr val="tx1">
                        <a:lumMod val="95000"/>
                      </a:schemeClr>
                    </a:solidFill>
                  </a:tcPr>
                </a:tc>
              </a:tr>
            </a:tbl>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a:xfrm>
            <a:off x="323528" y="6237312"/>
            <a:ext cx="713401" cy="365125"/>
          </a:xfrm>
        </p:spPr>
        <p:txBody>
          <a:bodyPr/>
          <a:lstStyle/>
          <a:p>
            <a:fld id="{A9B78F13-FD2D-4A18-ADF3-ED87A3EA7918}" type="slidenum">
              <a:rPr lang="es-MX" smtClean="0">
                <a:solidFill>
                  <a:srgbClr val="CAF278"/>
                </a:solidFill>
              </a:rPr>
              <a:pPr/>
              <a:t>114</a:t>
            </a:fld>
            <a:endParaRPr lang="es-MX" dirty="0">
              <a:solidFill>
                <a:srgbClr val="CAF278"/>
              </a:solidFill>
            </a:endParaRPr>
          </a:p>
        </p:txBody>
      </p:sp>
    </p:spTree>
    <p:extLst>
      <p:ext uri="{BB962C8B-B14F-4D97-AF65-F5344CB8AC3E}">
        <p14:creationId xmlns:p14="http://schemas.microsoft.com/office/powerpoint/2010/main" val="38266431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effectLst/>
              </a:rPr>
              <a:t>PROBLEMA </a:t>
            </a:r>
            <a:r>
              <a:rPr lang="es-MX" b="1" dirty="0" smtClean="0">
                <a:effectLst/>
              </a:rPr>
              <a:t>10</a:t>
            </a:r>
            <a:endParaRPr lang="es-MX" dirty="0"/>
          </a:p>
        </p:txBody>
      </p:sp>
      <p:sp>
        <p:nvSpPr>
          <p:cNvPr id="3" name="2 Marcador de contenido"/>
          <p:cNvSpPr>
            <a:spLocks noGrp="1"/>
          </p:cNvSpPr>
          <p:nvPr>
            <p:ph idx="1"/>
          </p:nvPr>
        </p:nvSpPr>
        <p:spPr/>
        <p:txBody>
          <a:bodyPr>
            <a:normAutofit/>
          </a:bodyPr>
          <a:lstStyle/>
          <a:p>
            <a:pPr marL="0" indent="0">
              <a:buNone/>
            </a:pPr>
            <a:r>
              <a:rPr lang="es-MX" sz="2400" b="1" dirty="0">
                <a:effectLst/>
              </a:rPr>
              <a:t>“EL FACTOR DIVISAS. COEFICIENTES DE EVALUACIÓN EN UN PROYECTO DE LA INDUSTRIA SIDERÚRGICA CHILENA, EN CUANTO A DIVISAS. EFECTOS SOBRE EL BALANCE PAGOS.”</a:t>
            </a:r>
            <a:endParaRPr lang="es-MX" sz="2400" dirty="0"/>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prstClr val="white">
                    <a:tint val="75000"/>
                  </a:prstClr>
                </a:solidFill>
              </a:rPr>
              <a:pPr/>
              <a:t>115</a:t>
            </a:fld>
            <a:endParaRPr lang="es-MX">
              <a:solidFill>
                <a:prstClr val="white">
                  <a:tint val="75000"/>
                </a:prstClr>
              </a:solidFill>
            </a:endParaRPr>
          </a:p>
        </p:txBody>
      </p:sp>
    </p:spTree>
    <p:extLst>
      <p:ext uri="{BB962C8B-B14F-4D97-AF65-F5344CB8AC3E}">
        <p14:creationId xmlns:p14="http://schemas.microsoft.com/office/powerpoint/2010/main" val="49386208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318302"/>
            <a:ext cx="1152880"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s-MX" b="1" dirty="0">
                <a:solidFill>
                  <a:prstClr val="black"/>
                </a:solidFill>
              </a:rPr>
              <a:t>Sinopsis:</a:t>
            </a:r>
            <a:endParaRPr lang="es-MX" dirty="0">
              <a:solidFill>
                <a:prstClr val="black"/>
              </a:solidFill>
            </a:endParaRPr>
          </a:p>
        </p:txBody>
      </p:sp>
      <p:sp>
        <p:nvSpPr>
          <p:cNvPr id="5" name="4 Rectángulo"/>
          <p:cNvSpPr/>
          <p:nvPr/>
        </p:nvSpPr>
        <p:spPr>
          <a:xfrm>
            <a:off x="1128746" y="980728"/>
            <a:ext cx="6912768"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MX" dirty="0">
                <a:solidFill>
                  <a:prstClr val="black"/>
                </a:solidFill>
              </a:rPr>
              <a:t>Un proyecto puede ser consumidor o productor neto de divisas según el balance final de divisas insumidas y divisas liberadas por sustitución de importaciones o incremento de las exportaciones de un saldo negativo o positivo.</a:t>
            </a:r>
          </a:p>
        </p:txBody>
      </p:sp>
      <p:sp>
        <p:nvSpPr>
          <p:cNvPr id="6" name="5 Rectángulo"/>
          <p:cNvSpPr/>
          <p:nvPr/>
        </p:nvSpPr>
        <p:spPr>
          <a:xfrm>
            <a:off x="552682" y="2717001"/>
            <a:ext cx="8064896" cy="369332"/>
          </a:xfrm>
          <a:prstGeom prst="rect">
            <a:avLst/>
          </a:prstGeom>
        </p:spPr>
        <p:txBody>
          <a:bodyPr wrap="square">
            <a:spAutoFit/>
          </a:bodyPr>
          <a:lstStyle/>
          <a:p>
            <a:r>
              <a:rPr lang="es-MX" b="1" dirty="0">
                <a:solidFill>
                  <a:prstClr val="black"/>
                </a:solidFill>
              </a:rPr>
              <a:t>a) Efectos positivos y negativos de un proyecto sobre el balance de pagos</a:t>
            </a:r>
            <a:endParaRPr lang="es-MX" dirty="0">
              <a:solidFill>
                <a:prstClr val="black"/>
              </a:solidFill>
            </a:endParaRPr>
          </a:p>
        </p:txBody>
      </p:sp>
      <p:sp>
        <p:nvSpPr>
          <p:cNvPr id="7" name="6 Llamada de flecha hacia abajo"/>
          <p:cNvSpPr/>
          <p:nvPr/>
        </p:nvSpPr>
        <p:spPr>
          <a:xfrm>
            <a:off x="3389625" y="3244334"/>
            <a:ext cx="2364750" cy="56578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MX" dirty="0">
                <a:solidFill>
                  <a:prstClr val="white"/>
                </a:solidFill>
              </a:rPr>
              <a:t>1.- Efecto positivo (+)</a:t>
            </a:r>
          </a:p>
        </p:txBody>
      </p:sp>
      <p:sp>
        <p:nvSpPr>
          <p:cNvPr id="8" name="7 Marco"/>
          <p:cNvSpPr/>
          <p:nvPr/>
        </p:nvSpPr>
        <p:spPr>
          <a:xfrm>
            <a:off x="1655676" y="4221088"/>
            <a:ext cx="5832648" cy="1963103"/>
          </a:xfrm>
          <a:prstGeom prst="frame">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s-MX" dirty="0">
                <a:solidFill>
                  <a:sysClr val="windowText" lastClr="000000"/>
                </a:solidFill>
              </a:rPr>
              <a:t>Convencionalmente y sólo para facilitar la exposición, se llamará efecto positivo de divisas a la cuantía de moneda extranjera que el proyecto permite liberar por sustitución de importaciones o por mayores exportaciones.</a:t>
            </a:r>
          </a:p>
        </p:txBody>
      </p:sp>
      <p:sp>
        <p:nvSpPr>
          <p:cNvPr id="9" name="8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116</a:t>
            </a:fld>
            <a:endParaRPr lang="es-MX">
              <a:solidFill>
                <a:srgbClr val="895D1D"/>
              </a:solidFill>
            </a:endParaRPr>
          </a:p>
        </p:txBody>
      </p:sp>
    </p:spTree>
    <p:extLst>
      <p:ext uri="{BB962C8B-B14F-4D97-AF65-F5344CB8AC3E}">
        <p14:creationId xmlns:p14="http://schemas.microsoft.com/office/powerpoint/2010/main" val="153312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de flecha hacia abajo"/>
          <p:cNvSpPr/>
          <p:nvPr/>
        </p:nvSpPr>
        <p:spPr>
          <a:xfrm>
            <a:off x="899592" y="332656"/>
            <a:ext cx="7344816" cy="1414463"/>
          </a:xfrm>
          <a:prstGeom prst="downArrowCallout">
            <a:avLst/>
          </a:prstGeom>
          <a:solidFill>
            <a:schemeClr val="accent3">
              <a:lumMod val="60000"/>
              <a:lumOff val="40000"/>
            </a:schemeClr>
          </a:solidFill>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s-MX" dirty="0">
                <a:solidFill>
                  <a:prstClr val="black"/>
                </a:solidFill>
              </a:rPr>
              <a:t>Este efecto positivo se refiere al total de la sustitución de importaciones o de aumento de exportaciones sin descontar las divisas que puedan insumirse para lograrlas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08" y="1916832"/>
            <a:ext cx="4566261" cy="1466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09274" y="3717032"/>
            <a:ext cx="241765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MX" dirty="0">
                <a:solidFill>
                  <a:prstClr val="white"/>
                </a:solidFill>
              </a:rPr>
              <a:t>2.- Efecto Negativo (-)</a:t>
            </a:r>
          </a:p>
        </p:txBody>
      </p:sp>
      <p:sp>
        <p:nvSpPr>
          <p:cNvPr id="4" name="3 Rectángulo"/>
          <p:cNvSpPr/>
          <p:nvPr/>
        </p:nvSpPr>
        <p:spPr>
          <a:xfrm>
            <a:off x="509274" y="4653136"/>
            <a:ext cx="312662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a:solidFill>
                  <a:prstClr val="black"/>
                </a:solidFill>
              </a:rPr>
              <a:t>El efecto negativo del proyecto estará representado por la cuantía de las divisas requeridas para su instalación, operación y mantenimiento.</a:t>
            </a:r>
          </a:p>
        </p:txBody>
      </p:sp>
      <p:sp>
        <p:nvSpPr>
          <p:cNvPr id="5" name="4 Rectángulo"/>
          <p:cNvSpPr/>
          <p:nvPr/>
        </p:nvSpPr>
        <p:spPr>
          <a:xfrm>
            <a:off x="5292080" y="3717032"/>
            <a:ext cx="29523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dirty="0">
                <a:solidFill>
                  <a:prstClr val="white"/>
                </a:solidFill>
              </a:rPr>
              <a:t>3.- Efecto Neto = (</a:t>
            </a:r>
            <a:r>
              <a:rPr lang="es-MX" dirty="0" err="1">
                <a:solidFill>
                  <a:prstClr val="white"/>
                </a:solidFill>
              </a:rPr>
              <a:t>E</a:t>
            </a:r>
            <a:r>
              <a:rPr lang="es-MX" baseline="-25000" dirty="0" err="1">
                <a:solidFill>
                  <a:prstClr val="white"/>
                </a:solidFill>
              </a:rPr>
              <a:t>p</a:t>
            </a:r>
            <a:r>
              <a:rPr lang="es-MX" dirty="0">
                <a:solidFill>
                  <a:prstClr val="white"/>
                </a:solidFill>
              </a:rPr>
              <a:t> – E</a:t>
            </a:r>
            <a:r>
              <a:rPr lang="es-MX" baseline="-25000" dirty="0">
                <a:solidFill>
                  <a:prstClr val="white"/>
                </a:solidFill>
              </a:rPr>
              <a:t>n</a:t>
            </a:r>
            <a:r>
              <a:rPr lang="es-MX" dirty="0" smtClean="0">
                <a:solidFill>
                  <a:prstClr val="white"/>
                </a:solidFill>
              </a:rPr>
              <a:t>)</a:t>
            </a:r>
            <a:endParaRPr lang="es-MX" dirty="0">
              <a:solidFill>
                <a:prstClr val="white"/>
              </a:solidFill>
            </a:endParaRPr>
          </a:p>
        </p:txBody>
      </p:sp>
      <p:sp>
        <p:nvSpPr>
          <p:cNvPr id="6" name="5 Elipse"/>
          <p:cNvSpPr/>
          <p:nvPr/>
        </p:nvSpPr>
        <p:spPr>
          <a:xfrm>
            <a:off x="5004048" y="4686354"/>
            <a:ext cx="3240360" cy="1687890"/>
          </a:xfrm>
          <a:prstGeom prst="ellipse">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a:solidFill>
                  <a:prstClr val="black"/>
                </a:solidFill>
              </a:rPr>
              <a:t>El efecto neto será la diferencia entre los efectos positivo y negativo</a:t>
            </a:r>
          </a:p>
        </p:txBody>
      </p:sp>
      <p:sp>
        <p:nvSpPr>
          <p:cNvPr id="8" name="7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117</a:t>
            </a:fld>
            <a:endParaRPr lang="es-MX">
              <a:solidFill>
                <a:srgbClr val="895D1D"/>
              </a:solidFill>
            </a:endParaRPr>
          </a:p>
        </p:txBody>
      </p:sp>
      <p:pic>
        <p:nvPicPr>
          <p:cNvPr id="27650" name="Picture 2" descr="F:\formulación y evaluación de proyectos II\Trabajo final\Imágenes\moneda-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5024438"/>
            <a:ext cx="762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8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332656"/>
            <a:ext cx="3757760"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sz="2000" b="1" dirty="0">
                <a:solidFill>
                  <a:srgbClr val="972109">
                    <a:lumMod val="75000"/>
                  </a:srgbClr>
                </a:solidFill>
              </a:rPr>
              <a:t>B) Efectos directos e indirectos</a:t>
            </a:r>
            <a:endParaRPr lang="es-MX" sz="2000" dirty="0">
              <a:solidFill>
                <a:srgbClr val="972109">
                  <a:lumMod val="75000"/>
                </a:srgbClr>
              </a:solidFill>
            </a:endParaRPr>
          </a:p>
        </p:txBody>
      </p:sp>
      <p:graphicFrame>
        <p:nvGraphicFramePr>
          <p:cNvPr id="3" name="2 Diagrama"/>
          <p:cNvGraphicFramePr/>
          <p:nvPr>
            <p:extLst>
              <p:ext uri="{D42A27DB-BD31-4B8C-83A1-F6EECF244321}">
                <p14:modId xmlns:p14="http://schemas.microsoft.com/office/powerpoint/2010/main" val="3926991803"/>
              </p:ext>
            </p:extLst>
          </p:nvPr>
        </p:nvGraphicFramePr>
        <p:xfrm>
          <a:off x="395536" y="980728"/>
          <a:ext cx="799288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118</a:t>
            </a:fld>
            <a:endParaRPr lang="es-MX">
              <a:solidFill>
                <a:srgbClr val="895D1D"/>
              </a:solidFill>
            </a:endParaRPr>
          </a:p>
        </p:txBody>
      </p:sp>
      <p:pic>
        <p:nvPicPr>
          <p:cNvPr id="28674" name="Picture 2" descr="F:\formulación y evaluación de proyectos II\Trabajo final\Imágenes\n-baum-1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4869160"/>
            <a:ext cx="1428750" cy="178879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F:\formulación y evaluación de proyectos II\Trabajo final\Imágenes\gifs-animados-imagenes-movimiento-4.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600" y="5805264"/>
            <a:ext cx="1670074" cy="113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925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45180" y="260648"/>
            <a:ext cx="6552728" cy="646331"/>
          </a:xfrm>
          <a:prstGeom prst="rect">
            <a:avLst/>
          </a:prstGeom>
        </p:spPr>
        <p:txBody>
          <a:bodyPr wrap="square">
            <a:spAutoFit/>
          </a:bodyPr>
          <a:lstStyle/>
          <a:p>
            <a:r>
              <a:rPr lang="es-MX" b="1" dirty="0">
                <a:solidFill>
                  <a:srgbClr val="972109">
                    <a:lumMod val="50000"/>
                  </a:srgbClr>
                </a:solidFill>
              </a:rPr>
              <a:t>Aplicación real:</a:t>
            </a:r>
          </a:p>
          <a:p>
            <a:r>
              <a:rPr lang="es-MX" b="1" dirty="0">
                <a:solidFill>
                  <a:srgbClr val="972109">
                    <a:lumMod val="50000"/>
                  </a:srgbClr>
                </a:solidFill>
              </a:rPr>
              <a:t>Ejemplo de un proyecto de la Industria Siderúrgica Chilena:</a:t>
            </a:r>
          </a:p>
        </p:txBody>
      </p:sp>
      <p:sp>
        <p:nvSpPr>
          <p:cNvPr id="3" name="2 Redondear rectángulo de esquina diagonal"/>
          <p:cNvSpPr/>
          <p:nvPr/>
        </p:nvSpPr>
        <p:spPr>
          <a:xfrm>
            <a:off x="558916" y="1124744"/>
            <a:ext cx="7992888" cy="1021556"/>
          </a:xfrm>
          <a:prstGeom prst="round2DiagRect">
            <a:avLst/>
          </a:prstGeom>
          <a:ln>
            <a:solidFill>
              <a:schemeClr val="accent1">
                <a:lumMod val="75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r>
              <a:rPr lang="es-MX" dirty="0">
                <a:solidFill>
                  <a:sysClr val="windowText" lastClr="000000"/>
                </a:solidFill>
              </a:rPr>
              <a:t>Supóngase, por ejemplo que se trata de un proyecto de industria siderúrgica para el que se cuenta con dos materias primas básicas nacionales: carbón y mineral de hierro.</a:t>
            </a:r>
          </a:p>
        </p:txBody>
      </p:sp>
      <p:graphicFrame>
        <p:nvGraphicFramePr>
          <p:cNvPr id="4" name="3 Diagrama"/>
          <p:cNvGraphicFramePr/>
          <p:nvPr>
            <p:extLst>
              <p:ext uri="{D42A27DB-BD31-4B8C-83A1-F6EECF244321}">
                <p14:modId xmlns:p14="http://schemas.microsoft.com/office/powerpoint/2010/main" val="3247447058"/>
              </p:ext>
            </p:extLst>
          </p:nvPr>
        </p:nvGraphicFramePr>
        <p:xfrm>
          <a:off x="715813" y="2564904"/>
          <a:ext cx="7835991" cy="3847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119</a:t>
            </a:fld>
            <a:endParaRPr lang="es-MX">
              <a:solidFill>
                <a:srgbClr val="895D1D"/>
              </a:solidFill>
            </a:endParaRPr>
          </a:p>
        </p:txBody>
      </p:sp>
    </p:spTree>
    <p:extLst>
      <p:ext uri="{BB962C8B-B14F-4D97-AF65-F5344CB8AC3E}">
        <p14:creationId xmlns:p14="http://schemas.microsoft.com/office/powerpoint/2010/main" val="1467813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7176" y="548680"/>
            <a:ext cx="8064896" cy="707886"/>
          </a:xfrm>
          <a:prstGeom prst="rect">
            <a:avLst/>
          </a:prstGeom>
        </p:spPr>
        <p:txBody>
          <a:bodyPr wrap="square">
            <a:spAutoFit/>
          </a:bodyPr>
          <a:lstStyle/>
          <a:p>
            <a:r>
              <a:rPr lang="es-MX" sz="2000" b="1" dirty="0"/>
              <a:t>2.2) Considerando depreciación por fondo de amortización (FFA) tenemos:</a:t>
            </a:r>
          </a:p>
        </p:txBody>
      </p:sp>
      <mc:AlternateContent xmlns:mc="http://schemas.openxmlformats.org/markup-compatibility/2006" xmlns:a14="http://schemas.microsoft.com/office/drawing/2010/main">
        <mc:Choice Requires="a14">
          <p:sp>
            <p:nvSpPr>
              <p:cNvPr id="3" name="2 Rectángulo"/>
              <p:cNvSpPr/>
              <p:nvPr/>
            </p:nvSpPr>
            <p:spPr>
              <a:xfrm>
                <a:off x="611560" y="1392537"/>
                <a:ext cx="7790512" cy="7303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sz="2000" i="1">
                          <a:latin typeface="Cambria Math"/>
                        </a:rPr>
                        <m:t>𝑅𝑒𝑛𝑡𝑎𝑏𝑖𝑙𝑖𝑑𝑎𝑑</m:t>
                      </m:r>
                      <m:r>
                        <a:rPr lang="es-MX" sz="2000" i="1">
                          <a:latin typeface="Cambria Math"/>
                        </a:rPr>
                        <m:t>=</m:t>
                      </m:r>
                      <m:f>
                        <m:fPr>
                          <m:ctrlPr>
                            <a:rPr lang="es-MX" sz="2000" i="1">
                              <a:latin typeface="Cambria Math"/>
                            </a:rPr>
                          </m:ctrlPr>
                        </m:fPr>
                        <m:num>
                          <m:r>
                            <a:rPr lang="es-MX" sz="2000" i="1">
                              <a:latin typeface="Cambria Math"/>
                            </a:rPr>
                            <m:t>𝐼𝑛𝑔𝑟𝑒𝑠𝑜𝑠</m:t>
                          </m:r>
                          <m:r>
                            <a:rPr lang="es-MX" sz="2000" i="1">
                              <a:latin typeface="Cambria Math"/>
                            </a:rPr>
                            <m:t>−(</m:t>
                          </m:r>
                          <m:r>
                            <a:rPr lang="es-MX" sz="2000" i="1">
                              <a:latin typeface="Cambria Math"/>
                            </a:rPr>
                            <m:t>𝑐𝑜𝑠𝑡𝑜𝑠</m:t>
                          </m:r>
                          <m:r>
                            <a:rPr lang="es-MX" sz="2000" i="1">
                              <a:latin typeface="Cambria Math"/>
                            </a:rPr>
                            <m:t> </m:t>
                          </m:r>
                          <m:r>
                            <a:rPr lang="es-MX" sz="2000" i="1">
                              <a:latin typeface="Cambria Math"/>
                            </a:rPr>
                            <m:t>𝑎𝑛𝑢𝑎𝑙𝑒𝑠</m:t>
                          </m:r>
                          <m:r>
                            <a:rPr lang="es-MX" sz="2000" i="1">
                              <a:latin typeface="Cambria Math"/>
                            </a:rPr>
                            <m:t>+</m:t>
                          </m:r>
                          <m:r>
                            <a:rPr lang="es-MX" sz="2000" i="1">
                              <a:latin typeface="Cambria Math"/>
                            </a:rPr>
                            <m:t>𝐷𝑒𝑝𝑟𝑒𝑐𝑖𝑎𝑐𝑖𝑜𝑛</m:t>
                          </m:r>
                          <m:r>
                            <a:rPr lang="es-MX" sz="2000" i="1">
                              <a:latin typeface="Cambria Math"/>
                            </a:rPr>
                            <m:t>(</m:t>
                          </m:r>
                          <m:r>
                            <a:rPr lang="es-MX" sz="2000" i="1">
                              <a:latin typeface="Cambria Math"/>
                            </a:rPr>
                            <m:t>𝐹𝐹𝐴</m:t>
                          </m:r>
                          <m:r>
                            <a:rPr lang="es-MX" sz="2000" i="1">
                              <a:latin typeface="Cambria Math"/>
                            </a:rPr>
                            <m:t>))</m:t>
                          </m:r>
                        </m:num>
                        <m:den>
                          <m:r>
                            <a:rPr lang="es-MX" sz="2000" i="1">
                              <a:latin typeface="Cambria Math"/>
                            </a:rPr>
                            <m:t>𝑐𝑎𝑝𝑖𝑡𝑎𝑙</m:t>
                          </m:r>
                          <m:r>
                            <a:rPr lang="es-MX" sz="2000" i="1">
                              <a:latin typeface="Cambria Math"/>
                            </a:rPr>
                            <m:t> </m:t>
                          </m:r>
                          <m:r>
                            <a:rPr lang="es-MX" sz="2000" i="1">
                              <a:latin typeface="Cambria Math"/>
                            </a:rPr>
                            <m:t>𝑒𝑚𝑝𝑙𝑒𝑎𝑑𝑜</m:t>
                          </m:r>
                        </m:den>
                      </m:f>
                    </m:oMath>
                  </m:oMathPara>
                </a14:m>
                <a:endParaRPr lang="es-MX" sz="2000" dirty="0"/>
              </a:p>
            </p:txBody>
          </p:sp>
        </mc:Choice>
        <mc:Fallback xmlns="">
          <p:sp>
            <p:nvSpPr>
              <p:cNvPr id="3" name="2 Rectángulo"/>
              <p:cNvSpPr>
                <a:spLocks noRot="1" noChangeAspect="1" noMove="1" noResize="1" noEditPoints="1" noAdjustHandles="1" noChangeArrowheads="1" noChangeShapeType="1" noTextEdit="1"/>
              </p:cNvSpPr>
              <p:nvPr/>
            </p:nvSpPr>
            <p:spPr>
              <a:xfrm>
                <a:off x="611560" y="1392537"/>
                <a:ext cx="7790512" cy="730393"/>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0" y="2705558"/>
                <a:ext cx="9144000" cy="6199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7000−(6000+416)</m:t>
                          </m:r>
                        </m:num>
                        <m:den>
                          <m:r>
                            <a:rPr lang="es-MX" i="1">
                              <a:latin typeface="Cambria Math"/>
                            </a:rPr>
                            <m:t>7000</m:t>
                          </m:r>
                        </m:den>
                      </m:f>
                      <m:r>
                        <a:rPr lang="es-MX" i="1">
                          <a:latin typeface="Cambria Math"/>
                        </a:rPr>
                        <m:t>=</m:t>
                      </m:r>
                      <m:f>
                        <m:fPr>
                          <m:ctrlPr>
                            <a:rPr lang="es-MX" i="1">
                              <a:latin typeface="Cambria Math"/>
                            </a:rPr>
                          </m:ctrlPr>
                        </m:fPr>
                        <m:num>
                          <m:r>
                            <a:rPr lang="es-MX" i="1">
                              <a:latin typeface="Cambria Math"/>
                            </a:rPr>
                            <m:t>7000−6416</m:t>
                          </m:r>
                        </m:num>
                        <m:den>
                          <m:r>
                            <a:rPr lang="es-MX" i="1">
                              <a:latin typeface="Cambria Math"/>
                            </a:rPr>
                            <m:t>7000</m:t>
                          </m:r>
                        </m:den>
                      </m:f>
                      <m:r>
                        <a:rPr lang="es-MX" i="1">
                          <a:latin typeface="Cambria Math"/>
                        </a:rPr>
                        <m:t>=</m:t>
                      </m:r>
                      <m:f>
                        <m:fPr>
                          <m:ctrlPr>
                            <a:rPr lang="es-MX" i="1">
                              <a:latin typeface="Cambria Math"/>
                            </a:rPr>
                          </m:ctrlPr>
                        </m:fPr>
                        <m:num>
                          <m:r>
                            <a:rPr lang="es-MX" i="1">
                              <a:latin typeface="Cambria Math"/>
                            </a:rPr>
                            <m:t>584</m:t>
                          </m:r>
                        </m:num>
                        <m:den>
                          <m:r>
                            <a:rPr lang="es-MX" i="1">
                              <a:latin typeface="Cambria Math"/>
                            </a:rPr>
                            <m:t>7000</m:t>
                          </m:r>
                        </m:den>
                      </m:f>
                      <m:r>
                        <a:rPr lang="es-MX" i="1">
                          <a:latin typeface="Cambria Math"/>
                        </a:rPr>
                        <m:t>=0.0834∗</m:t>
                      </m:r>
                      <m:d>
                        <m:dPr>
                          <m:ctrlPr>
                            <a:rPr lang="es-MX" i="1">
                              <a:latin typeface="Cambria Math"/>
                            </a:rPr>
                          </m:ctrlPr>
                        </m:dPr>
                        <m:e>
                          <m:r>
                            <a:rPr lang="es-MX" i="1">
                              <a:latin typeface="Cambria Math"/>
                            </a:rPr>
                            <m:t>100</m:t>
                          </m:r>
                        </m:e>
                      </m:d>
                      <m:r>
                        <a:rPr lang="es-MX" i="1">
                          <a:latin typeface="Cambria Math"/>
                        </a:rPr>
                        <m:t>=</m:t>
                      </m:r>
                    </m:oMath>
                  </m:oMathPara>
                </a14:m>
                <a:endParaRPr lang="es-MX" dirty="0"/>
              </a:p>
            </p:txBody>
          </p:sp>
        </mc:Choice>
        <mc:Fallback xmlns="">
          <p:sp>
            <p:nvSpPr>
              <p:cNvPr id="4" name="3 Rectángulo"/>
              <p:cNvSpPr>
                <a:spLocks noRot="1" noChangeAspect="1" noMove="1" noResize="1" noEditPoints="1" noAdjustHandles="1" noChangeArrowheads="1" noChangeShapeType="1" noTextEdit="1"/>
              </p:cNvSpPr>
              <p:nvPr/>
            </p:nvSpPr>
            <p:spPr>
              <a:xfrm>
                <a:off x="0" y="2705558"/>
                <a:ext cx="9144000" cy="619913"/>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2954680" y="3861048"/>
                <a:ext cx="3619324"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𝑹𝒆𝒏𝒕𝒂𝒃𝒊𝒍𝒊𝒅𝒂𝒅</m:t>
                      </m:r>
                      <m:r>
                        <a:rPr lang="es-MX" sz="2400" b="1" i="1">
                          <a:latin typeface="Cambria Math"/>
                        </a:rPr>
                        <m:t>=</m:t>
                      </m:r>
                      <m:r>
                        <a:rPr lang="es-MX" sz="2400" b="1" i="1">
                          <a:latin typeface="Cambria Math"/>
                        </a:rPr>
                        <m:t>𝟖</m:t>
                      </m:r>
                      <m:r>
                        <a:rPr lang="es-MX" sz="2400" b="1" i="1">
                          <a:latin typeface="Cambria Math"/>
                        </a:rPr>
                        <m:t>.</m:t>
                      </m:r>
                      <m:r>
                        <a:rPr lang="es-MX" sz="2400" b="1" i="1">
                          <a:latin typeface="Cambria Math"/>
                        </a:rPr>
                        <m:t>𝟑𝟒</m:t>
                      </m:r>
                      <m:r>
                        <a:rPr lang="es-MX" sz="2400" b="1" i="1">
                          <a:latin typeface="Cambria Math"/>
                        </a:rPr>
                        <m:t>%</m:t>
                      </m:r>
                    </m:oMath>
                  </m:oMathPara>
                </a14:m>
                <a:endParaRPr lang="es-MX" sz="2400" b="1" dirty="0"/>
              </a:p>
            </p:txBody>
          </p:sp>
        </mc:Choice>
        <mc:Fallback xmlns="">
          <p:sp>
            <p:nvSpPr>
              <p:cNvPr id="5" name="4 Rectángulo"/>
              <p:cNvSpPr>
                <a:spLocks noRot="1" noChangeAspect="1" noMove="1" noResize="1" noEditPoints="1" noAdjustHandles="1" noChangeArrowheads="1" noChangeShapeType="1" noTextEdit="1"/>
              </p:cNvSpPr>
              <p:nvPr/>
            </p:nvSpPr>
            <p:spPr>
              <a:xfrm>
                <a:off x="2954680" y="3861048"/>
                <a:ext cx="3619324" cy="461665"/>
              </a:xfrm>
              <a:prstGeom prst="rect">
                <a:avLst/>
              </a:prstGeom>
              <a:blipFill rotWithShape="1">
                <a:blip r:embed="rId4"/>
                <a:stretch>
                  <a:fillRect/>
                </a:stretch>
              </a:blipFill>
            </p:spPr>
            <p:txBody>
              <a:bodyPr/>
              <a:lstStyle/>
              <a:p>
                <a:r>
                  <a:rPr lang="es-MX">
                    <a:noFill/>
                  </a:rPr>
                  <a:t> </a:t>
                </a:r>
              </a:p>
            </p:txBody>
          </p:sp>
        </mc:Fallback>
      </mc:AlternateContent>
      <p:sp>
        <p:nvSpPr>
          <p:cNvPr id="6" name="5 CuadroTexto"/>
          <p:cNvSpPr txBox="1"/>
          <p:nvPr/>
        </p:nvSpPr>
        <p:spPr>
          <a:xfrm>
            <a:off x="7308304" y="59306"/>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7826" name="Picture 2" descr="C:\Users\Sidhary\Pictures\LUIS\graph.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26525" y="4091880"/>
            <a:ext cx="809871" cy="838795"/>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12</a:t>
            </a:fld>
            <a:endParaRPr lang="es-MX"/>
          </a:p>
        </p:txBody>
      </p:sp>
    </p:spTree>
    <p:extLst>
      <p:ext uri="{BB962C8B-B14F-4D97-AF65-F5344CB8AC3E}">
        <p14:creationId xmlns:p14="http://schemas.microsoft.com/office/powerpoint/2010/main" val="34076693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60648"/>
            <a:ext cx="357020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MX" b="1" dirty="0">
                <a:solidFill>
                  <a:prstClr val="white"/>
                </a:solidFill>
              </a:rPr>
              <a:t>Cálculo de los efectos indirectos</a:t>
            </a:r>
            <a:endParaRPr lang="es-MX" dirty="0">
              <a:solidFill>
                <a:prstClr val="white"/>
              </a:solidFill>
            </a:endParaRPr>
          </a:p>
        </p:txBody>
      </p:sp>
      <p:graphicFrame>
        <p:nvGraphicFramePr>
          <p:cNvPr id="3" name="2 Diagrama"/>
          <p:cNvGraphicFramePr/>
          <p:nvPr>
            <p:extLst>
              <p:ext uri="{D42A27DB-BD31-4B8C-83A1-F6EECF244321}">
                <p14:modId xmlns:p14="http://schemas.microsoft.com/office/powerpoint/2010/main" val="593407218"/>
              </p:ext>
            </p:extLst>
          </p:nvPr>
        </p:nvGraphicFramePr>
        <p:xfrm>
          <a:off x="251520" y="836712"/>
          <a:ext cx="864096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120</a:t>
            </a:fld>
            <a:endParaRPr lang="es-MX">
              <a:solidFill>
                <a:srgbClr val="895D1D"/>
              </a:solidFill>
            </a:endParaRPr>
          </a:p>
        </p:txBody>
      </p:sp>
      <p:pic>
        <p:nvPicPr>
          <p:cNvPr id="29698" name="Picture 2" descr="F:\formulación y evaluación de proyectos II\Trabajo final\Imágenes\gif móvil sexy (7).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6376" y="4077072"/>
            <a:ext cx="977371" cy="1466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229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332656"/>
            <a:ext cx="6840760" cy="369332"/>
          </a:xfrm>
          <a:prstGeom prst="rect">
            <a:avLst/>
          </a:prstGeom>
        </p:spPr>
        <p:txBody>
          <a:bodyPr wrap="square">
            <a:spAutoFit/>
          </a:bodyPr>
          <a:lstStyle/>
          <a:p>
            <a:r>
              <a:rPr lang="es-MX" b="1" dirty="0">
                <a:solidFill>
                  <a:srgbClr val="972109">
                    <a:lumMod val="50000"/>
                  </a:srgbClr>
                </a:solidFill>
              </a:rPr>
              <a:t>¿Qué es y qué representa una industria siderúrgica en un país?</a:t>
            </a:r>
            <a:endParaRPr lang="es-MX" dirty="0">
              <a:solidFill>
                <a:srgbClr val="972109">
                  <a:lumMod val="50000"/>
                </a:srgbClr>
              </a:solidFill>
            </a:endParaRPr>
          </a:p>
        </p:txBody>
      </p:sp>
      <p:sp>
        <p:nvSpPr>
          <p:cNvPr id="3" name="2 Rectángulo"/>
          <p:cNvSpPr/>
          <p:nvPr/>
        </p:nvSpPr>
        <p:spPr>
          <a:xfrm>
            <a:off x="460461" y="930336"/>
            <a:ext cx="78630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b="1" dirty="0">
                <a:solidFill>
                  <a:prstClr val="white"/>
                </a:solidFill>
              </a:rPr>
              <a:t>Análisis descriptivo de los efectos indirectos sobre el Balance de Pagos…</a:t>
            </a:r>
            <a:endParaRPr lang="es-MX" dirty="0">
              <a:solidFill>
                <a:prstClr val="white"/>
              </a:solidFill>
            </a:endParaRPr>
          </a:p>
        </p:txBody>
      </p:sp>
      <p:graphicFrame>
        <p:nvGraphicFramePr>
          <p:cNvPr id="4" name="3 Diagrama"/>
          <p:cNvGraphicFramePr/>
          <p:nvPr>
            <p:extLst>
              <p:ext uri="{D42A27DB-BD31-4B8C-83A1-F6EECF244321}">
                <p14:modId xmlns:p14="http://schemas.microsoft.com/office/powerpoint/2010/main" val="3475795062"/>
              </p:ext>
            </p:extLst>
          </p:nvPr>
        </p:nvGraphicFramePr>
        <p:xfrm>
          <a:off x="971600" y="1916832"/>
          <a:ext cx="7200800"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121</a:t>
            </a:fld>
            <a:endParaRPr lang="es-MX">
              <a:solidFill>
                <a:srgbClr val="895D1D"/>
              </a:solidFill>
            </a:endParaRPr>
          </a:p>
        </p:txBody>
      </p:sp>
    </p:spTree>
    <p:extLst>
      <p:ext uri="{BB962C8B-B14F-4D97-AF65-F5344CB8AC3E}">
        <p14:creationId xmlns:p14="http://schemas.microsoft.com/office/powerpoint/2010/main" val="5267724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atos almacenados"/>
          <p:cNvSpPr/>
          <p:nvPr/>
        </p:nvSpPr>
        <p:spPr>
          <a:xfrm>
            <a:off x="899592" y="548680"/>
            <a:ext cx="7632848" cy="1754326"/>
          </a:xfrm>
          <a:prstGeom prst="flowChartOnlineStorage">
            <a:avLst/>
          </a:prstGeom>
          <a:solidFill>
            <a:schemeClr val="bg2">
              <a:lumMod val="90000"/>
            </a:schemeClr>
          </a:solidFill>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a:solidFill>
                  <a:prstClr val="black"/>
                </a:solidFill>
              </a:rPr>
              <a:t>Es evidente que la suma algebraica de los efectos directos, en cuanto a divisas, no representa el verdadero efecto final del proyecto sobre el balance de pagos; por consiguiente, será útil investigar los efectos indirectos a fin de no caer en aproximaciones demasiado burdas.</a:t>
            </a:r>
          </a:p>
        </p:txBody>
      </p:sp>
      <p:sp>
        <p:nvSpPr>
          <p:cNvPr id="3" name="2 Pantalla"/>
          <p:cNvSpPr/>
          <p:nvPr/>
        </p:nvSpPr>
        <p:spPr>
          <a:xfrm>
            <a:off x="2132856" y="2780928"/>
            <a:ext cx="5166320" cy="1477328"/>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dirty="0">
                <a:solidFill>
                  <a:prstClr val="white"/>
                </a:solidFill>
              </a:rPr>
              <a:t>Algunas estimaciones sencillas, de uno o dos pasos hacia atrás en el proyecto, pueden permitir una aproximación suficiente en muchos casos.</a:t>
            </a:r>
          </a:p>
        </p:txBody>
      </p:sp>
      <p:sp>
        <p:nvSpPr>
          <p:cNvPr id="4" name="3 Multidocumento"/>
          <p:cNvSpPr/>
          <p:nvPr/>
        </p:nvSpPr>
        <p:spPr>
          <a:xfrm>
            <a:off x="503548" y="4764345"/>
            <a:ext cx="8424936" cy="1502152"/>
          </a:xfrm>
          <a:prstGeom prst="flowChartMultidocumen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MX" dirty="0">
                <a:solidFill>
                  <a:prstClr val="black"/>
                </a:solidFill>
              </a:rPr>
              <a:t>Aunque la investigación de las divisas en el lado de los insumos aumentará necesariamente el efecto negativo, no se puede esperar que el uso de los productos resultantes del proyecto aumente necesariamente el efecto positivo.</a:t>
            </a:r>
          </a:p>
        </p:txBody>
      </p:sp>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122</a:t>
            </a:fld>
            <a:endParaRPr lang="es-MX">
              <a:solidFill>
                <a:srgbClr val="895D1D"/>
              </a:solidFill>
            </a:endParaRPr>
          </a:p>
        </p:txBody>
      </p:sp>
      <p:pic>
        <p:nvPicPr>
          <p:cNvPr id="30722" name="Picture 2" descr="F:\formulación y evaluación de proyectos II\Trabajo final\Imágenes\gel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4622" y="2110829"/>
            <a:ext cx="2535170" cy="152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3242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542570400"/>
              </p:ext>
            </p:extLst>
          </p:nvPr>
        </p:nvGraphicFramePr>
        <p:xfrm>
          <a:off x="0" y="260648"/>
          <a:ext cx="914400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4" name="3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123</a:t>
            </a:fld>
            <a:endParaRPr lang="es-MX">
              <a:solidFill>
                <a:srgbClr val="895D1D"/>
              </a:solidFill>
            </a:endParaRPr>
          </a:p>
        </p:txBody>
      </p:sp>
      <p:pic>
        <p:nvPicPr>
          <p:cNvPr id="31746" name="Picture 2" descr="F:\formulación y evaluación de proyectos II\Trabajo final\Imágenes\flechas-1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3862" y="963612"/>
            <a:ext cx="1143863" cy="95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143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35696" y="620688"/>
            <a:ext cx="5688632" cy="923330"/>
          </a:xfrm>
          <a:prstGeom prst="rect">
            <a:avLst/>
          </a:prstGeom>
          <a:solidFill>
            <a:schemeClr val="bg1">
              <a:lumMod val="85000"/>
            </a:schemeClr>
          </a:solidFill>
          <a:ln w="28575"/>
          <a:effectLst>
            <a:glow rad="1016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s-MX" b="1" dirty="0">
                <a:solidFill>
                  <a:prstClr val="black"/>
                </a:solidFill>
              </a:rPr>
              <a:t>¿Cuál es la importancia de la industria siderúrgica?</a:t>
            </a:r>
            <a:endParaRPr lang="es-MX" dirty="0">
              <a:solidFill>
                <a:prstClr val="black"/>
              </a:solidFill>
            </a:endParaRPr>
          </a:p>
          <a:p>
            <a:r>
              <a:rPr lang="es-MX" b="1" dirty="0">
                <a:solidFill>
                  <a:prstClr val="black"/>
                </a:solidFill>
              </a:rPr>
              <a:t>Más vale un pájaro en la mano; que 100 volando</a:t>
            </a:r>
            <a:endParaRPr lang="es-MX" dirty="0">
              <a:solidFill>
                <a:prstClr val="black"/>
              </a:solidFill>
            </a:endParaRPr>
          </a:p>
          <a:p>
            <a:r>
              <a:rPr lang="es-MX" b="1" dirty="0">
                <a:solidFill>
                  <a:prstClr val="black"/>
                </a:solidFill>
              </a:rPr>
              <a:t>La industria siderúrgica chilena o mexicana.</a:t>
            </a:r>
            <a:endParaRPr lang="es-MX" dirty="0">
              <a:solidFill>
                <a:prstClr val="black"/>
              </a:solidFill>
            </a:endParaRPr>
          </a:p>
        </p:txBody>
      </p:sp>
      <p:graphicFrame>
        <p:nvGraphicFramePr>
          <p:cNvPr id="3" name="2 Diagrama"/>
          <p:cNvGraphicFramePr/>
          <p:nvPr>
            <p:extLst>
              <p:ext uri="{D42A27DB-BD31-4B8C-83A1-F6EECF244321}">
                <p14:modId xmlns:p14="http://schemas.microsoft.com/office/powerpoint/2010/main" val="3967020891"/>
              </p:ext>
            </p:extLst>
          </p:nvPr>
        </p:nvGraphicFramePr>
        <p:xfrm>
          <a:off x="251520" y="1705648"/>
          <a:ext cx="8424936"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124</a:t>
            </a:fld>
            <a:endParaRPr lang="es-MX">
              <a:solidFill>
                <a:srgbClr val="895D1D"/>
              </a:solidFill>
            </a:endParaRPr>
          </a:p>
        </p:txBody>
      </p:sp>
      <p:pic>
        <p:nvPicPr>
          <p:cNvPr id="32770" name="Picture 2" descr="F:\formulación y evaluación de proyectos II\Trabajo final\Imágenes\hucha-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504" y="69885"/>
            <a:ext cx="1524001"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7275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322998091"/>
              </p:ext>
            </p:extLst>
          </p:nvPr>
        </p:nvGraphicFramePr>
        <p:xfrm>
          <a:off x="467544" y="548680"/>
          <a:ext cx="828092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125</a:t>
            </a:fld>
            <a:endParaRPr lang="es-MX">
              <a:solidFill>
                <a:srgbClr val="895D1D"/>
              </a:solidFill>
            </a:endParaRPr>
          </a:p>
        </p:txBody>
      </p:sp>
      <p:pic>
        <p:nvPicPr>
          <p:cNvPr id="33794" name="Picture 2" descr="F:\formulación y evaluación de proyectos II\Trabajo final\Imágenes\justicia-9.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1520" y="5448300"/>
            <a:ext cx="1396168" cy="107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761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510800"/>
            <a:ext cx="6912768" cy="369332"/>
          </a:xfrm>
          <a:prstGeom prst="rect">
            <a:avLst/>
          </a:prstGeom>
        </p:spPr>
        <p:txBody>
          <a:bodyPr wrap="square">
            <a:spAutoFit/>
          </a:bodyPr>
          <a:lstStyle/>
          <a:p>
            <a:r>
              <a:rPr lang="es-MX" b="1" dirty="0">
                <a:solidFill>
                  <a:prstClr val="black"/>
                </a:solidFill>
              </a:rPr>
              <a:t>¿Cuáles son las economías indirectas atribuibles al proyecto?</a:t>
            </a:r>
            <a:endParaRPr lang="es-MX" dirty="0">
              <a:solidFill>
                <a:prstClr val="black"/>
              </a:solidFill>
            </a:endParaRPr>
          </a:p>
        </p:txBody>
      </p:sp>
      <p:sp>
        <p:nvSpPr>
          <p:cNvPr id="3" name="2 Marco"/>
          <p:cNvSpPr/>
          <p:nvPr/>
        </p:nvSpPr>
        <p:spPr>
          <a:xfrm>
            <a:off x="550735" y="1124744"/>
            <a:ext cx="7704856" cy="1226939"/>
          </a:xfrm>
          <a:prstGeom prst="frame">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s-MX" dirty="0">
                <a:solidFill>
                  <a:sysClr val="windowText" lastClr="000000"/>
                </a:solidFill>
              </a:rPr>
              <a:t>Los estímulos antes señalados constituyen beneficios intangibles de gran importancia, como instrumento de política económica, pero difícilmente son expresables en términos cuantitativos.</a:t>
            </a:r>
          </a:p>
        </p:txBody>
      </p:sp>
      <p:sp>
        <p:nvSpPr>
          <p:cNvPr id="4" name="3 Almacenamiento interno"/>
          <p:cNvSpPr/>
          <p:nvPr/>
        </p:nvSpPr>
        <p:spPr>
          <a:xfrm>
            <a:off x="2286000" y="3068960"/>
            <a:ext cx="4572000" cy="2935367"/>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s-MX" dirty="0">
                <a:solidFill>
                  <a:prstClr val="white"/>
                </a:solidFill>
              </a:rPr>
              <a:t>Si bien la economía de divisas suele ser directa, puede haber economías indirectas atribuibles al proyecto en aquellos casos en que los bienes producidos por la nueva industria no se puedan importar y permitan aprovechar la capacidad ociosa en actividades productoras de divisas o sustitutivas de importación.</a:t>
            </a:r>
          </a:p>
        </p:txBody>
      </p:sp>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126</a:t>
            </a:fld>
            <a:endParaRPr lang="es-MX">
              <a:solidFill>
                <a:srgbClr val="895D1D"/>
              </a:solidFill>
            </a:endParaRPr>
          </a:p>
        </p:txBody>
      </p:sp>
      <p:pic>
        <p:nvPicPr>
          <p:cNvPr id="34818" name="Picture 2" descr="F:\formulación y evaluación de proyectos II\Trabajo final\Imágenes\leaf-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0973" y="3198671"/>
            <a:ext cx="1517304" cy="267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251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862046341"/>
              </p:ext>
            </p:extLst>
          </p:nvPr>
        </p:nvGraphicFramePr>
        <p:xfrm>
          <a:off x="395536" y="1052736"/>
          <a:ext cx="849694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4" name="3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127</a:t>
            </a:fld>
            <a:endParaRPr lang="es-MX">
              <a:solidFill>
                <a:srgbClr val="895D1D"/>
              </a:solidFill>
            </a:endParaRPr>
          </a:p>
        </p:txBody>
      </p:sp>
      <p:pic>
        <p:nvPicPr>
          <p:cNvPr id="35842" name="Picture 2" descr="F:\formulación y evaluación de proyectos II\Trabajo final\Imágenes\graphmov.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25098" y="4769752"/>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7540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ultidocumento"/>
          <p:cNvSpPr/>
          <p:nvPr/>
        </p:nvSpPr>
        <p:spPr>
          <a:xfrm>
            <a:off x="611560" y="502967"/>
            <a:ext cx="7272808" cy="46220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b="1" dirty="0">
                <a:solidFill>
                  <a:prstClr val="white"/>
                </a:solidFill>
              </a:rPr>
              <a:t>¿Qué son los efectos secundarios Por ejemplo, cuáles </a:t>
            </a:r>
            <a:r>
              <a:rPr lang="es-MX" b="1" dirty="0" smtClean="0">
                <a:solidFill>
                  <a:prstClr val="white"/>
                </a:solidFill>
              </a:rPr>
              <a:t>?…</a:t>
            </a:r>
            <a:endParaRPr lang="es-MX" dirty="0">
              <a:solidFill>
                <a:prstClr val="white"/>
              </a:solidFill>
            </a:endParaRPr>
          </a:p>
        </p:txBody>
      </p:sp>
      <p:graphicFrame>
        <p:nvGraphicFramePr>
          <p:cNvPr id="3" name="2 Diagrama"/>
          <p:cNvGraphicFramePr/>
          <p:nvPr>
            <p:extLst>
              <p:ext uri="{D42A27DB-BD31-4B8C-83A1-F6EECF244321}">
                <p14:modId xmlns:p14="http://schemas.microsoft.com/office/powerpoint/2010/main" val="1223197975"/>
              </p:ext>
            </p:extLst>
          </p:nvPr>
        </p:nvGraphicFramePr>
        <p:xfrm>
          <a:off x="611560" y="1397000"/>
          <a:ext cx="7920880"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128</a:t>
            </a:fld>
            <a:endParaRPr lang="es-MX">
              <a:solidFill>
                <a:srgbClr val="895D1D"/>
              </a:solidFill>
            </a:endParaRPr>
          </a:p>
        </p:txBody>
      </p:sp>
      <p:pic>
        <p:nvPicPr>
          <p:cNvPr id="36866" name="Picture 2" descr="F:\formulación y evaluación de proyectos II\Trabajo final\Imágenes\moneda-1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149080"/>
            <a:ext cx="1180951" cy="118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704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ortar rectángulo de esquina del mismo lado"/>
          <p:cNvSpPr/>
          <p:nvPr/>
        </p:nvSpPr>
        <p:spPr>
          <a:xfrm>
            <a:off x="1043608" y="476672"/>
            <a:ext cx="6840760" cy="1605915"/>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MX" b="1" dirty="0">
                <a:solidFill>
                  <a:prstClr val="white"/>
                </a:solidFill>
              </a:rPr>
              <a:t>Lo que se quería demostrar.</a:t>
            </a:r>
            <a:endParaRPr lang="es-MX" dirty="0">
              <a:solidFill>
                <a:prstClr val="white"/>
              </a:solidFill>
            </a:endParaRPr>
          </a:p>
          <a:p>
            <a:r>
              <a:rPr lang="es-MX" dirty="0">
                <a:solidFill>
                  <a:prstClr val="white"/>
                </a:solidFill>
              </a:rPr>
              <a:t> </a:t>
            </a:r>
          </a:p>
          <a:p>
            <a:r>
              <a:rPr lang="es-MX" dirty="0">
                <a:solidFill>
                  <a:prstClr val="white"/>
                </a:solidFill>
              </a:rPr>
              <a:t>Las breves consideraciones anteriores permiten apreciar la complejidad de la incidencia indirecta de un proyecto sobre el balance de pagos.</a:t>
            </a:r>
          </a:p>
        </p:txBody>
      </p:sp>
      <p:sp>
        <p:nvSpPr>
          <p:cNvPr id="3" name="2 Rectángulo"/>
          <p:cNvSpPr/>
          <p:nvPr/>
        </p:nvSpPr>
        <p:spPr>
          <a:xfrm>
            <a:off x="2567764" y="2636912"/>
            <a:ext cx="4031873" cy="369332"/>
          </a:xfrm>
          <a:prstGeom prst="rect">
            <a:avLst/>
          </a:prstGeom>
        </p:spPr>
        <p:txBody>
          <a:bodyPr wrap="none">
            <a:spAutoFit/>
          </a:bodyPr>
          <a:lstStyle/>
          <a:p>
            <a:r>
              <a:rPr lang="es-MX" b="1" dirty="0">
                <a:solidFill>
                  <a:prstClr val="black"/>
                </a:solidFill>
              </a:rPr>
              <a:t>El coeficiente: evaluación en divisas.</a:t>
            </a:r>
            <a:endParaRPr lang="es-MX" dirty="0">
              <a:solidFill>
                <a:prstClr val="black"/>
              </a:solidFill>
            </a:endParaRPr>
          </a:p>
        </p:txBody>
      </p:sp>
      <p:sp>
        <p:nvSpPr>
          <p:cNvPr id="4" name="3 Llamada de flecha hacia abajo"/>
          <p:cNvSpPr/>
          <p:nvPr/>
        </p:nvSpPr>
        <p:spPr>
          <a:xfrm>
            <a:off x="767276" y="3933056"/>
            <a:ext cx="7632848" cy="2263140"/>
          </a:xfrm>
          <a:prstGeom prst="downArrowCallou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MX" dirty="0">
                <a:solidFill>
                  <a:prstClr val="white"/>
                </a:solidFill>
              </a:rPr>
              <a:t>Desde el punto de vista práctico del cómputo de los coeficientes de evaluación en divisas, que se explican más adelante, en la mayoría de los casos habrá que conformarse con tomar en cuenta los efectos indirectos más inmediatos “hacia atrás” y “hacia adelante” del proyecto, siguiendo líneas de razonamiento como las expuestas.</a:t>
            </a:r>
          </a:p>
        </p:txBody>
      </p:sp>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129</a:t>
            </a:fld>
            <a:endParaRPr lang="es-MX">
              <a:solidFill>
                <a:srgbClr val="895D1D"/>
              </a:solidFill>
            </a:endParaRPr>
          </a:p>
        </p:txBody>
      </p:sp>
      <p:pic>
        <p:nvPicPr>
          <p:cNvPr id="37890" name="Picture 2" descr="F:\formulación y evaluación de proyectos II\Trabajo final\Imágenes\nymphensittiche200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85732" y="2016715"/>
            <a:ext cx="1357313"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71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676727"/>
            <a:ext cx="7560840" cy="400110"/>
          </a:xfrm>
          <a:prstGeom prst="rect">
            <a:avLst/>
          </a:prstGeom>
        </p:spPr>
        <p:txBody>
          <a:bodyPr wrap="square">
            <a:spAutoFit/>
          </a:bodyPr>
          <a:lstStyle/>
          <a:p>
            <a:r>
              <a:rPr lang="es-MX" sz="2000" b="1" dirty="0"/>
              <a:t>3. Cálculo de la rentabilidad considerando sólo capital fijo</a:t>
            </a:r>
            <a:endParaRPr lang="es-MX" sz="2000" dirty="0"/>
          </a:p>
        </p:txBody>
      </p:sp>
      <p:sp>
        <p:nvSpPr>
          <p:cNvPr id="3" name="2 Rectángulo"/>
          <p:cNvSpPr/>
          <p:nvPr/>
        </p:nvSpPr>
        <p:spPr>
          <a:xfrm>
            <a:off x="899592" y="1268760"/>
            <a:ext cx="2304256" cy="400110"/>
          </a:xfrm>
          <a:prstGeom prst="rect">
            <a:avLst/>
          </a:prstGeom>
        </p:spPr>
        <p:txBody>
          <a:bodyPr wrap="square">
            <a:spAutoFit/>
          </a:bodyPr>
          <a:lstStyle/>
          <a:p>
            <a:r>
              <a:rPr lang="es-MX" sz="2000" dirty="0"/>
              <a:t>Capital fijo = 5000</a:t>
            </a:r>
          </a:p>
        </p:txBody>
      </p:sp>
      <p:sp>
        <p:nvSpPr>
          <p:cNvPr id="4" name="3 Rectángulo"/>
          <p:cNvSpPr/>
          <p:nvPr/>
        </p:nvSpPr>
        <p:spPr>
          <a:xfrm>
            <a:off x="476672" y="2060848"/>
            <a:ext cx="5454352" cy="369332"/>
          </a:xfrm>
          <a:prstGeom prst="rect">
            <a:avLst/>
          </a:prstGeom>
        </p:spPr>
        <p:txBody>
          <a:bodyPr wrap="square">
            <a:spAutoFit/>
          </a:bodyPr>
          <a:lstStyle/>
          <a:p>
            <a:r>
              <a:rPr lang="es-MX" b="1" dirty="0"/>
              <a:t>3.1 Considerando depreciación lineal, tenemos:</a:t>
            </a:r>
          </a:p>
        </p:txBody>
      </p:sp>
      <mc:AlternateContent xmlns:mc="http://schemas.openxmlformats.org/markup-compatibility/2006" xmlns:a14="http://schemas.microsoft.com/office/drawing/2010/main">
        <mc:Choice Requires="a14">
          <p:sp>
            <p:nvSpPr>
              <p:cNvPr id="7" name="6 Rectángulo"/>
              <p:cNvSpPr/>
              <p:nvPr/>
            </p:nvSpPr>
            <p:spPr>
              <a:xfrm>
                <a:off x="476672" y="2957334"/>
                <a:ext cx="7920880" cy="73250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sz="2000" i="1">
                          <a:latin typeface="Cambria Math"/>
                        </a:rPr>
                        <m:t>𝑅𝑒𝑛𝑡𝑎𝑏𝑖𝑙𝑖𝑑𝑎𝑑</m:t>
                      </m:r>
                      <m:r>
                        <a:rPr lang="es-MX" sz="2000" i="1">
                          <a:latin typeface="Cambria Math"/>
                        </a:rPr>
                        <m:t>=</m:t>
                      </m:r>
                      <m:f>
                        <m:fPr>
                          <m:ctrlPr>
                            <a:rPr lang="es-MX" sz="2000" i="1">
                              <a:latin typeface="Cambria Math"/>
                            </a:rPr>
                          </m:ctrlPr>
                        </m:fPr>
                        <m:num>
                          <m:r>
                            <a:rPr lang="es-MX" sz="2000" i="1">
                              <a:latin typeface="Cambria Math"/>
                            </a:rPr>
                            <m:t>𝐼𝑛𝑔𝑟𝑒𝑠𝑜𝑠</m:t>
                          </m:r>
                          <m:r>
                            <a:rPr lang="es-MX" sz="2000" i="1">
                              <a:latin typeface="Cambria Math"/>
                            </a:rPr>
                            <m:t>−(</m:t>
                          </m:r>
                          <m:r>
                            <a:rPr lang="es-MX" sz="2000" i="1">
                              <a:latin typeface="Cambria Math"/>
                            </a:rPr>
                            <m:t>𝑐𝑜𝑠𝑡𝑜𝑠</m:t>
                          </m:r>
                          <m:r>
                            <a:rPr lang="es-MX" sz="2000" i="1">
                              <a:latin typeface="Cambria Math"/>
                            </a:rPr>
                            <m:t> </m:t>
                          </m:r>
                          <m:r>
                            <a:rPr lang="es-MX" sz="2000" i="1">
                              <a:latin typeface="Cambria Math"/>
                            </a:rPr>
                            <m:t>𝑎𝑛𝑢𝑎𝑙𝑒𝑠</m:t>
                          </m:r>
                          <m:r>
                            <a:rPr lang="es-MX" sz="2000" i="1">
                              <a:latin typeface="Cambria Math"/>
                            </a:rPr>
                            <m:t>+</m:t>
                          </m:r>
                          <m:r>
                            <a:rPr lang="es-MX" sz="2000" i="1">
                              <a:latin typeface="Cambria Math"/>
                            </a:rPr>
                            <m:t>𝐷𝑒𝑝𝑟𝑒𝑐𝑖𝑎𝑐𝑖𝑜𝑛</m:t>
                          </m:r>
                          <m:r>
                            <a:rPr lang="es-MX" sz="2000" i="1">
                              <a:latin typeface="Cambria Math"/>
                            </a:rPr>
                            <m:t> </m:t>
                          </m:r>
                          <m:r>
                            <a:rPr lang="es-MX" sz="2000" i="1">
                              <a:latin typeface="Cambria Math"/>
                            </a:rPr>
                            <m:t>𝐿𝑖𝑛𝑒𝑎𝑙</m:t>
                          </m:r>
                          <m:r>
                            <a:rPr lang="es-MX" sz="2000" i="1">
                              <a:latin typeface="Cambria Math"/>
                            </a:rPr>
                            <m:t>)</m:t>
                          </m:r>
                        </m:num>
                        <m:den>
                          <m:r>
                            <a:rPr lang="es-MX" sz="2000" i="1">
                              <a:latin typeface="Cambria Math"/>
                            </a:rPr>
                            <m:t>𝐶𝑜𝑠𝑡𝑜</m:t>
                          </m:r>
                          <m:r>
                            <a:rPr lang="es-MX" sz="2000" i="1">
                              <a:latin typeface="Cambria Math"/>
                            </a:rPr>
                            <m:t> </m:t>
                          </m:r>
                          <m:r>
                            <a:rPr lang="es-MX" sz="2000" i="1">
                              <a:latin typeface="Cambria Math"/>
                            </a:rPr>
                            <m:t>𝐹𝑖𝑗𝑜</m:t>
                          </m:r>
                        </m:den>
                      </m:f>
                    </m:oMath>
                  </m:oMathPara>
                </a14:m>
                <a:endParaRPr lang="es-MX" dirty="0"/>
              </a:p>
            </p:txBody>
          </p:sp>
        </mc:Choice>
        <mc:Fallback xmlns="">
          <p:sp>
            <p:nvSpPr>
              <p:cNvPr id="7" name="6 Rectángulo"/>
              <p:cNvSpPr>
                <a:spLocks noRot="1" noChangeAspect="1" noMove="1" noResize="1" noEditPoints="1" noAdjustHandles="1" noChangeArrowheads="1" noChangeShapeType="1" noTextEdit="1"/>
              </p:cNvSpPr>
              <p:nvPr/>
            </p:nvSpPr>
            <p:spPr>
              <a:xfrm>
                <a:off x="476672" y="2957334"/>
                <a:ext cx="7920880" cy="732508"/>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95536" y="4149080"/>
                <a:ext cx="8343800" cy="61997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7000−(6000+500)</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7000−6500</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500</m:t>
                          </m:r>
                        </m:num>
                        <m:den>
                          <m:r>
                            <a:rPr lang="es-MX" i="1">
                              <a:latin typeface="Cambria Math"/>
                            </a:rPr>
                            <m:t>5000</m:t>
                          </m:r>
                        </m:den>
                      </m:f>
                      <m:r>
                        <a:rPr lang="es-MX" i="1">
                          <a:latin typeface="Cambria Math"/>
                        </a:rPr>
                        <m:t>=0.1∗</m:t>
                      </m:r>
                      <m:d>
                        <m:dPr>
                          <m:ctrlPr>
                            <a:rPr lang="es-MX" i="1">
                              <a:latin typeface="Cambria Math"/>
                            </a:rPr>
                          </m:ctrlPr>
                        </m:dPr>
                        <m:e>
                          <m:r>
                            <a:rPr lang="es-MX" i="1">
                              <a:latin typeface="Cambria Math"/>
                            </a:rPr>
                            <m:t>100</m:t>
                          </m:r>
                        </m:e>
                      </m:d>
                      <m:r>
                        <a:rPr lang="es-MX" i="1">
                          <a:latin typeface="Cambria Math"/>
                        </a:rPr>
                        <m:t>=</m:t>
                      </m:r>
                    </m:oMath>
                  </m:oMathPara>
                </a14:m>
                <a:endParaRPr lang="es-MX" sz="1600" dirty="0"/>
              </a:p>
            </p:txBody>
          </p:sp>
        </mc:Choice>
        <mc:Fallback xmlns="">
          <p:sp>
            <p:nvSpPr>
              <p:cNvPr id="8" name="7 Rectángulo"/>
              <p:cNvSpPr>
                <a:spLocks noRot="1" noChangeAspect="1" noMove="1" noResize="1" noEditPoints="1" noAdjustHandles="1" noChangeArrowheads="1" noChangeShapeType="1" noTextEdit="1"/>
              </p:cNvSpPr>
              <p:nvPr/>
            </p:nvSpPr>
            <p:spPr>
              <a:xfrm>
                <a:off x="395536" y="4149080"/>
                <a:ext cx="8343800" cy="619978"/>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2983425" y="5269707"/>
                <a:ext cx="3321166"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𝑹𝒆𝒏𝒕𝒂𝒃𝒊𝒍𝒊𝒅𝒂𝒅</m:t>
                      </m:r>
                      <m:r>
                        <a:rPr lang="es-MX" sz="2400" b="1" i="1">
                          <a:latin typeface="Cambria Math"/>
                        </a:rPr>
                        <m:t>=</m:t>
                      </m:r>
                      <m:r>
                        <a:rPr lang="es-MX" sz="2400" b="1" i="1">
                          <a:latin typeface="Cambria Math"/>
                        </a:rPr>
                        <m:t>𝟏𝟎</m:t>
                      </m:r>
                      <m:r>
                        <a:rPr lang="es-MX" sz="2400" b="1" i="1">
                          <a:latin typeface="Cambria Math"/>
                        </a:rPr>
                        <m:t>%</m:t>
                      </m:r>
                    </m:oMath>
                  </m:oMathPara>
                </a14:m>
                <a:endParaRPr lang="es-MX" sz="2400" b="1" dirty="0"/>
              </a:p>
            </p:txBody>
          </p:sp>
        </mc:Choice>
        <mc:Fallback xmlns="">
          <p:sp>
            <p:nvSpPr>
              <p:cNvPr id="9" name="8 Rectángulo"/>
              <p:cNvSpPr>
                <a:spLocks noRot="1" noChangeAspect="1" noMove="1" noResize="1" noEditPoints="1" noAdjustHandles="1" noChangeArrowheads="1" noChangeShapeType="1" noTextEdit="1"/>
              </p:cNvSpPr>
              <p:nvPr/>
            </p:nvSpPr>
            <p:spPr>
              <a:xfrm>
                <a:off x="2983425" y="5269707"/>
                <a:ext cx="3321166" cy="461665"/>
              </a:xfrm>
              <a:prstGeom prst="rect">
                <a:avLst/>
              </a:prstGeom>
              <a:blipFill rotWithShape="1">
                <a:blip r:embed="rId4"/>
                <a:stretch>
                  <a:fillRect/>
                </a:stretch>
              </a:blipFill>
            </p:spPr>
            <p:txBody>
              <a:bodyPr/>
              <a:lstStyle/>
              <a:p>
                <a:r>
                  <a:rPr lang="es-MX">
                    <a:noFill/>
                  </a:rPr>
                  <a:t> </a:t>
                </a:r>
              </a:p>
            </p:txBody>
          </p:sp>
        </mc:Fallback>
      </mc:AlternateContent>
      <p:sp>
        <p:nvSpPr>
          <p:cNvPr id="10" name="9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78850" name="Picture 2" descr="C:\Users\Sidhary\Pictures\LUIS\grafic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01007" y="1653829"/>
            <a:ext cx="1246642" cy="747985"/>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13</a:t>
            </a:fld>
            <a:endParaRPr lang="es-MX"/>
          </a:p>
        </p:txBody>
      </p:sp>
    </p:spTree>
    <p:extLst>
      <p:ext uri="{BB962C8B-B14F-4D97-AF65-F5344CB8AC3E}">
        <p14:creationId xmlns:p14="http://schemas.microsoft.com/office/powerpoint/2010/main" val="38245648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536097"/>
            <a:ext cx="842493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b="1" dirty="0">
                <a:solidFill>
                  <a:prstClr val="black"/>
                </a:solidFill>
              </a:rPr>
              <a:t>El modelo insumo-producto (MIP) de W. </a:t>
            </a:r>
            <a:r>
              <a:rPr lang="es-MX" b="1" dirty="0" err="1">
                <a:solidFill>
                  <a:prstClr val="black"/>
                </a:solidFill>
              </a:rPr>
              <a:t>Leontief</a:t>
            </a:r>
            <a:r>
              <a:rPr lang="es-MX" b="1" dirty="0">
                <a:solidFill>
                  <a:prstClr val="black"/>
                </a:solidFill>
              </a:rPr>
              <a:t> (Premio Novel de Economía)</a:t>
            </a:r>
          </a:p>
        </p:txBody>
      </p:sp>
      <p:sp>
        <p:nvSpPr>
          <p:cNvPr id="3" name="2 Rectángulo"/>
          <p:cNvSpPr/>
          <p:nvPr/>
        </p:nvSpPr>
        <p:spPr>
          <a:xfrm>
            <a:off x="611560" y="1213009"/>
            <a:ext cx="7992888" cy="1200329"/>
          </a:xfrm>
          <a:prstGeom prst="rect">
            <a:avLst/>
          </a:prstGeom>
          <a:effectLst>
            <a:glow rad="101600">
              <a:schemeClr val="accent1">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MX" dirty="0">
                <a:solidFill>
                  <a:sysClr val="windowText" lastClr="000000"/>
                </a:solidFill>
              </a:rPr>
              <a:t>Habrá casos en que los efectos indirectos del proyecto en cuanto a insumo de divisas se podrían medir mediante el cuadro de relaciones </a:t>
            </a:r>
            <a:r>
              <a:rPr lang="es-MX" dirty="0" err="1">
                <a:solidFill>
                  <a:sysClr val="windowText" lastClr="000000"/>
                </a:solidFill>
              </a:rPr>
              <a:t>interindustriales</a:t>
            </a:r>
            <a:r>
              <a:rPr lang="es-MX" dirty="0">
                <a:solidFill>
                  <a:sysClr val="windowText" lastClr="000000"/>
                </a:solidFill>
              </a:rPr>
              <a:t>. Considerando la sustitución de importaciones como un incremento en la producción nacional de la actividad sustitutivo.</a:t>
            </a:r>
          </a:p>
        </p:txBody>
      </p:sp>
      <p:sp>
        <p:nvSpPr>
          <p:cNvPr id="4" name="3 Recortar rectángulo de esquina diagonal"/>
          <p:cNvSpPr/>
          <p:nvPr/>
        </p:nvSpPr>
        <p:spPr>
          <a:xfrm>
            <a:off x="3161197" y="3005584"/>
            <a:ext cx="3175206" cy="47750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2000" b="1" dirty="0">
                <a:solidFill>
                  <a:prstClr val="white"/>
                </a:solidFill>
              </a:rPr>
              <a:t>Sustitución de M} → ∆P</a:t>
            </a:r>
            <a:r>
              <a:rPr lang="es-MX" sz="2000" b="1" baseline="-25000" dirty="0">
                <a:solidFill>
                  <a:prstClr val="white"/>
                </a:solidFill>
              </a:rPr>
              <a:t>N</a:t>
            </a:r>
            <a:endParaRPr lang="es-MX" sz="2000" dirty="0">
              <a:solidFill>
                <a:prstClr val="white"/>
              </a:solidFill>
            </a:endParaRPr>
          </a:p>
        </p:txBody>
      </p:sp>
      <p:sp>
        <p:nvSpPr>
          <p:cNvPr id="5" name="4 Terminador"/>
          <p:cNvSpPr/>
          <p:nvPr/>
        </p:nvSpPr>
        <p:spPr>
          <a:xfrm>
            <a:off x="755576" y="4149080"/>
            <a:ext cx="7848872" cy="2077403"/>
          </a:xfrm>
          <a:prstGeom prst="flowChartTerminator">
            <a:avLst/>
          </a:prstGeom>
          <a:solidFill>
            <a:schemeClr val="tx2">
              <a:lumMod val="20000"/>
              <a:lumOff val="80000"/>
            </a:schemeClr>
          </a:solidFill>
          <a:ln w="28575"/>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r>
              <a:rPr lang="es-MX" dirty="0">
                <a:solidFill>
                  <a:prstClr val="black"/>
                </a:solidFill>
              </a:rPr>
              <a:t>Y admitiendo que ella está singularizada en el cuadro de insumo producto, se puede determinar el aumento concomitante en las demás actividades, y de ahí, conociendo el componente importado directo de cada actividad, la incidencia sobre el quantum total de importaciones.</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130</a:t>
            </a:fld>
            <a:endParaRPr lang="es-MX">
              <a:solidFill>
                <a:srgbClr val="895D1D"/>
              </a:solidFill>
            </a:endParaRPr>
          </a:p>
        </p:txBody>
      </p:sp>
      <p:pic>
        <p:nvPicPr>
          <p:cNvPr id="38914" name="Picture 2" descr="F:\formulación y evaluación de proyectos II\Trabajo final\Imágenes\ne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6552" y="2992884"/>
            <a:ext cx="1584176" cy="141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74752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404664"/>
            <a:ext cx="805029" cy="369332"/>
          </a:xfrm>
          <a:prstGeom prst="rect">
            <a:avLst/>
          </a:prstGeom>
          <a:ln>
            <a:solidFill>
              <a:schemeClr val="accent5">
                <a:lumMod val="75000"/>
              </a:schemeClr>
            </a:solidFill>
          </a:ln>
        </p:spPr>
        <p:style>
          <a:lnRef idx="3">
            <a:schemeClr val="lt1"/>
          </a:lnRef>
          <a:fillRef idx="1">
            <a:schemeClr val="dk1"/>
          </a:fillRef>
          <a:effectRef idx="1">
            <a:schemeClr val="dk1"/>
          </a:effectRef>
          <a:fontRef idx="minor">
            <a:schemeClr val="lt1"/>
          </a:fontRef>
        </p:style>
        <p:txBody>
          <a:bodyPr wrap="none">
            <a:spAutoFit/>
          </a:bodyPr>
          <a:lstStyle/>
          <a:p>
            <a:r>
              <a:rPr lang="es-MX" dirty="0">
                <a:solidFill>
                  <a:prstClr val="white"/>
                </a:solidFill>
              </a:rPr>
              <a:t>O sea: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7285497" cy="1080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833928" y="2636912"/>
            <a:ext cx="7560840" cy="147732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s-MX" dirty="0">
                <a:solidFill>
                  <a:prstClr val="white"/>
                </a:solidFill>
              </a:rPr>
              <a:t>El punto de vista práctico de Julio </a:t>
            </a:r>
            <a:r>
              <a:rPr lang="es-MX" dirty="0" err="1">
                <a:solidFill>
                  <a:prstClr val="white"/>
                </a:solidFill>
              </a:rPr>
              <a:t>Melnick</a:t>
            </a:r>
            <a:r>
              <a:rPr lang="es-MX" dirty="0">
                <a:solidFill>
                  <a:prstClr val="white"/>
                </a:solidFill>
              </a:rPr>
              <a:t> Z.</a:t>
            </a:r>
          </a:p>
          <a:p>
            <a:r>
              <a:rPr lang="es-MX" dirty="0">
                <a:solidFill>
                  <a:prstClr val="white"/>
                </a:solidFill>
              </a:rPr>
              <a:t> </a:t>
            </a:r>
          </a:p>
          <a:p>
            <a:r>
              <a:rPr lang="es-MX" dirty="0">
                <a:solidFill>
                  <a:prstClr val="white"/>
                </a:solidFill>
              </a:rPr>
              <a:t>El análisis que sigue se limitará a enfocar el problema en términos simples y sin considerar los efectos multiplicadores ni las propensiones a importar y a consumir que se emplean en las fórmulas de </a:t>
            </a:r>
            <a:r>
              <a:rPr lang="es-MX" dirty="0" err="1">
                <a:solidFill>
                  <a:prstClr val="white"/>
                </a:solidFill>
              </a:rPr>
              <a:t>Chenery</a:t>
            </a:r>
            <a:r>
              <a:rPr lang="es-MX" dirty="0">
                <a:solidFill>
                  <a:prstClr val="white"/>
                </a:solidFill>
              </a:rPr>
              <a:t>.</a:t>
            </a:r>
          </a:p>
        </p:txBody>
      </p:sp>
      <p:sp>
        <p:nvSpPr>
          <p:cNvPr id="4" name="3 Conector fuera de página"/>
          <p:cNvSpPr/>
          <p:nvPr/>
        </p:nvSpPr>
        <p:spPr>
          <a:xfrm>
            <a:off x="2328348" y="4941168"/>
            <a:ext cx="4572000" cy="1146572"/>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r>
              <a:rPr lang="es-MX" dirty="0">
                <a:solidFill>
                  <a:sysClr val="windowText" lastClr="000000"/>
                </a:solidFill>
              </a:rPr>
              <a:t>Ello limita la amplitud de la evaluación en términos de divisas pero aumenta las posibilidades prácticas de determinación.</a:t>
            </a: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131</a:t>
            </a:fld>
            <a:endParaRPr lang="es-MX">
              <a:solidFill>
                <a:srgbClr val="895D1D"/>
              </a:solidFill>
            </a:endParaRPr>
          </a:p>
        </p:txBody>
      </p:sp>
    </p:spTree>
    <p:extLst>
      <p:ext uri="{BB962C8B-B14F-4D97-AF65-F5344CB8AC3E}">
        <p14:creationId xmlns:p14="http://schemas.microsoft.com/office/powerpoint/2010/main" val="21343542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404664"/>
            <a:ext cx="77048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b="1" dirty="0">
                <a:solidFill>
                  <a:prstClr val="white"/>
                </a:solidFill>
              </a:rPr>
              <a:t>C) Coeficientes sencillos de evaluación del proyecto en cuanto a divisas</a:t>
            </a:r>
            <a:endParaRPr lang="es-MX" dirty="0">
              <a:solidFill>
                <a:prstClr val="white"/>
              </a:solidFill>
            </a:endParaRPr>
          </a:p>
        </p:txBody>
      </p:sp>
      <p:sp>
        <p:nvSpPr>
          <p:cNvPr id="3" name="2 Llamada de flecha hacia abajo"/>
          <p:cNvSpPr/>
          <p:nvPr/>
        </p:nvSpPr>
        <p:spPr>
          <a:xfrm>
            <a:off x="575556" y="1268760"/>
            <a:ext cx="8064896" cy="1414463"/>
          </a:xfrm>
          <a:prstGeom prst="downArrowCallout">
            <a:avLst/>
          </a:prstGeom>
          <a:solidFill>
            <a:schemeClr val="accent5">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s-MX" dirty="0">
                <a:solidFill>
                  <a:prstClr val="black"/>
                </a:solidFill>
              </a:rPr>
              <a:t>La incidencia de un proyecto sobre el balance de pagos se expresa muy a menudo mediante coeficientes en los que el numerador representa los efectos favorables y el minador los desfavorables.</a:t>
            </a:r>
          </a:p>
        </p:txBody>
      </p:sp>
      <p:sp>
        <p:nvSpPr>
          <p:cNvPr id="4" name="3 Rectángulo"/>
          <p:cNvSpPr/>
          <p:nvPr/>
        </p:nvSpPr>
        <p:spPr>
          <a:xfrm>
            <a:off x="568018" y="2720333"/>
            <a:ext cx="768159" cy="369332"/>
          </a:xfrm>
          <a:prstGeom prst="rect">
            <a:avLst/>
          </a:prstGeom>
        </p:spPr>
        <p:txBody>
          <a:bodyPr wrap="none">
            <a:spAutoFit/>
          </a:bodyPr>
          <a:lstStyle/>
          <a:p>
            <a:r>
              <a:rPr lang="es-MX" b="1" dirty="0">
                <a:solidFill>
                  <a:prstClr val="black"/>
                </a:solidFill>
              </a:rPr>
              <a:t>O sea</a:t>
            </a:r>
          </a:p>
        </p:txBody>
      </p:sp>
      <mc:AlternateContent xmlns:mc="http://schemas.openxmlformats.org/markup-compatibility/2006" xmlns:a14="http://schemas.microsoft.com/office/drawing/2010/main">
        <mc:Choice Requires="a14">
          <p:sp>
            <p:nvSpPr>
              <p:cNvPr id="5" name="4 Rectángulo"/>
              <p:cNvSpPr/>
              <p:nvPr/>
            </p:nvSpPr>
            <p:spPr>
              <a:xfrm>
                <a:off x="1592796" y="3356992"/>
                <a:ext cx="6030416" cy="876650"/>
              </a:xfrm>
              <a:prstGeom prst="rect">
                <a:avLst/>
              </a:prstGeom>
              <a:ln w="28575">
                <a:prstDash val="sysDot"/>
              </a:ln>
              <a:effectLst>
                <a:glow rad="101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s-MX" i="1">
                              <a:solidFill>
                                <a:prstClr val="black"/>
                              </a:solidFill>
                              <a:latin typeface="Cambria Math"/>
                            </a:rPr>
                          </m:ctrlPr>
                        </m:naryPr>
                        <m:sub>
                          <m:r>
                            <a:rPr lang="es-MX" i="1">
                              <a:solidFill>
                                <a:prstClr val="black"/>
                              </a:solidFill>
                              <a:latin typeface="Cambria Math"/>
                            </a:rPr>
                            <m:t>1</m:t>
                          </m:r>
                        </m:sub>
                        <m:sup>
                          <m:r>
                            <a:rPr lang="es-MX" i="1">
                              <a:solidFill>
                                <a:prstClr val="black"/>
                              </a:solidFill>
                              <a:latin typeface="Cambria Math"/>
                            </a:rPr>
                            <m:t>3</m:t>
                          </m:r>
                        </m:sup>
                        <m:e>
                          <m:r>
                            <a:rPr lang="es-MX" i="1">
                              <a:solidFill>
                                <a:prstClr val="black"/>
                              </a:solidFill>
                              <a:latin typeface="Cambria Math"/>
                            </a:rPr>
                            <m:t>𝐶𝑜𝑒𝑓</m:t>
                          </m:r>
                        </m:e>
                      </m:nary>
                      <m:r>
                        <a:rPr lang="es-MX">
                          <a:solidFill>
                            <a:prstClr val="black"/>
                          </a:solidFill>
                          <a:latin typeface="Cambria Math"/>
                        </a:rPr>
                        <m:t>=</m:t>
                      </m:r>
                      <m:f>
                        <m:fPr>
                          <m:ctrlPr>
                            <a:rPr lang="es-MX" i="1">
                              <a:solidFill>
                                <a:prstClr val="black"/>
                              </a:solidFill>
                              <a:latin typeface="Cambria Math"/>
                            </a:rPr>
                          </m:ctrlPr>
                        </m:fPr>
                        <m:num>
                          <m:r>
                            <a:rPr lang="es-MX" i="1">
                              <a:solidFill>
                                <a:prstClr val="black"/>
                              </a:solidFill>
                              <a:latin typeface="Cambria Math"/>
                            </a:rPr>
                            <m:t>[</m:t>
                          </m:r>
                          <m:r>
                            <a:rPr lang="es-MX" i="1">
                              <a:solidFill>
                                <a:prstClr val="black"/>
                              </a:solidFill>
                              <a:latin typeface="Cambria Math"/>
                            </a:rPr>
                            <m:t>𝑙𝑜𝑠</m:t>
                          </m:r>
                          <m:r>
                            <a:rPr lang="es-MX" i="1">
                              <a:solidFill>
                                <a:prstClr val="black"/>
                              </a:solidFill>
                              <a:latin typeface="Cambria Math"/>
                            </a:rPr>
                            <m:t> </m:t>
                          </m:r>
                          <m:r>
                            <a:rPr lang="es-MX" i="1">
                              <a:solidFill>
                                <a:prstClr val="black"/>
                              </a:solidFill>
                              <a:latin typeface="Cambria Math"/>
                            </a:rPr>
                            <m:t>𝑒𝑓𝑒𝑐𝑡𝑜𝑠</m:t>
                          </m:r>
                          <m:r>
                            <a:rPr lang="es-MX" i="1">
                              <a:solidFill>
                                <a:prstClr val="black"/>
                              </a:solidFill>
                              <a:latin typeface="Cambria Math"/>
                            </a:rPr>
                            <m:t> </m:t>
                          </m:r>
                          <m:r>
                            <a:rPr lang="es-MX" i="1">
                              <a:solidFill>
                                <a:prstClr val="black"/>
                              </a:solidFill>
                              <a:latin typeface="Cambria Math"/>
                            </a:rPr>
                            <m:t>𝑓𝑎𝑣𝑜𝑟𝑎𝑏𝑙𝑒𝑠</m:t>
                          </m:r>
                          <m:r>
                            <a:rPr lang="es-MX" i="1">
                              <a:solidFill>
                                <a:prstClr val="black"/>
                              </a:solidFill>
                              <a:latin typeface="Cambria Math"/>
                            </a:rPr>
                            <m:t> </m:t>
                          </m:r>
                          <m:d>
                            <m:dPr>
                              <m:ctrlPr>
                                <a:rPr lang="es-MX" i="1">
                                  <a:solidFill>
                                    <a:prstClr val="black"/>
                                  </a:solidFill>
                                  <a:latin typeface="Cambria Math"/>
                                </a:rPr>
                              </m:ctrlPr>
                            </m:dPr>
                            <m:e>
                              <m:r>
                                <a:rPr lang="es-MX" i="1">
                                  <a:solidFill>
                                    <a:prstClr val="black"/>
                                  </a:solidFill>
                                  <a:latin typeface="Cambria Math"/>
                                </a:rPr>
                                <m:t>+</m:t>
                              </m:r>
                            </m:e>
                          </m:d>
                          <m:r>
                            <a:rPr lang="es-MX" i="1">
                              <a:solidFill>
                                <a:prstClr val="black"/>
                              </a:solidFill>
                              <a:latin typeface="Cambria Math"/>
                            </a:rPr>
                            <m:t>]</m:t>
                          </m:r>
                        </m:num>
                        <m:den>
                          <m:r>
                            <a:rPr lang="es-MX" i="1">
                              <a:solidFill>
                                <a:prstClr val="black"/>
                              </a:solidFill>
                              <a:latin typeface="Cambria Math"/>
                            </a:rPr>
                            <m:t>[</m:t>
                          </m:r>
                          <m:r>
                            <a:rPr lang="es-MX" i="1">
                              <a:solidFill>
                                <a:prstClr val="black"/>
                              </a:solidFill>
                              <a:latin typeface="Cambria Math"/>
                            </a:rPr>
                            <m:t>𝐿𝑜𝑠</m:t>
                          </m:r>
                          <m:r>
                            <a:rPr lang="es-MX" i="1">
                              <a:solidFill>
                                <a:prstClr val="black"/>
                              </a:solidFill>
                              <a:latin typeface="Cambria Math"/>
                            </a:rPr>
                            <m:t> </m:t>
                          </m:r>
                          <m:r>
                            <a:rPr lang="es-MX" i="1">
                              <a:solidFill>
                                <a:prstClr val="black"/>
                              </a:solidFill>
                              <a:latin typeface="Cambria Math"/>
                            </a:rPr>
                            <m:t>𝑒𝑓𝑒𝑐𝑡𝑜𝑠</m:t>
                          </m:r>
                          <m:r>
                            <a:rPr lang="es-MX" i="1">
                              <a:solidFill>
                                <a:prstClr val="black"/>
                              </a:solidFill>
                              <a:latin typeface="Cambria Math"/>
                            </a:rPr>
                            <m:t> </m:t>
                          </m:r>
                          <m:r>
                            <a:rPr lang="es-MX" i="1">
                              <a:solidFill>
                                <a:prstClr val="black"/>
                              </a:solidFill>
                              <a:latin typeface="Cambria Math"/>
                            </a:rPr>
                            <m:t>𝑑𝑒𝑠𝑓𝑎𝑣𝑜𝑟𝑎𝑏𝑙𝑒𝑠</m:t>
                          </m:r>
                          <m:r>
                            <a:rPr lang="es-MX" i="1">
                              <a:solidFill>
                                <a:prstClr val="black"/>
                              </a:solidFill>
                              <a:latin typeface="Cambria Math"/>
                            </a:rPr>
                            <m:t> </m:t>
                          </m:r>
                          <m:d>
                            <m:dPr>
                              <m:ctrlPr>
                                <a:rPr lang="es-MX" i="1">
                                  <a:solidFill>
                                    <a:prstClr val="black"/>
                                  </a:solidFill>
                                  <a:latin typeface="Cambria Math"/>
                                </a:rPr>
                              </m:ctrlPr>
                            </m:dPr>
                            <m:e>
                              <m:r>
                                <a:rPr lang="es-MX" i="1">
                                  <a:solidFill>
                                    <a:prstClr val="black"/>
                                  </a:solidFill>
                                  <a:latin typeface="Cambria Math"/>
                                </a:rPr>
                                <m:t>−</m:t>
                              </m:r>
                            </m:e>
                          </m:d>
                          <m:r>
                            <a:rPr lang="es-MX" i="1">
                              <a:solidFill>
                                <a:prstClr val="black"/>
                              </a:solidFill>
                              <a:latin typeface="Cambria Math"/>
                            </a:rPr>
                            <m:t>]</m:t>
                          </m:r>
                        </m:den>
                      </m:f>
                      <m:r>
                        <a:rPr lang="es-MX" i="1">
                          <a:solidFill>
                            <a:prstClr val="black"/>
                          </a:solidFill>
                          <a:latin typeface="Cambria Math"/>
                        </a:rPr>
                        <m:t>= </m:t>
                      </m:r>
                      <m:f>
                        <m:fPr>
                          <m:ctrlPr>
                            <a:rPr lang="es-MX" i="1">
                              <a:solidFill>
                                <a:prstClr val="black"/>
                              </a:solidFill>
                              <a:latin typeface="Cambria Math"/>
                            </a:rPr>
                          </m:ctrlPr>
                        </m:fPr>
                        <m:num>
                          <m:r>
                            <a:rPr lang="es-MX" i="1">
                              <a:solidFill>
                                <a:prstClr val="black"/>
                              </a:solidFill>
                              <a:latin typeface="Cambria Math"/>
                            </a:rPr>
                            <m:t>∑</m:t>
                          </m:r>
                          <m:r>
                            <a:rPr lang="es-MX" i="1">
                              <a:solidFill>
                                <a:prstClr val="black"/>
                              </a:solidFill>
                              <a:latin typeface="Cambria Math"/>
                            </a:rPr>
                            <m:t>𝐸</m:t>
                          </m:r>
                          <m:r>
                            <a:rPr lang="es-MX" i="1">
                              <a:solidFill>
                                <a:prstClr val="black"/>
                              </a:solidFill>
                              <a:latin typeface="Cambria Math"/>
                            </a:rPr>
                            <m:t>(+)</m:t>
                          </m:r>
                        </m:num>
                        <m:den>
                          <m:nary>
                            <m:naryPr>
                              <m:chr m:val="∑"/>
                              <m:subHide m:val="on"/>
                              <m:supHide m:val="on"/>
                              <m:ctrlPr>
                                <a:rPr lang="es-MX" i="1">
                                  <a:solidFill>
                                    <a:prstClr val="black"/>
                                  </a:solidFill>
                                  <a:latin typeface="Cambria Math"/>
                                </a:rPr>
                              </m:ctrlPr>
                            </m:naryPr>
                            <m:sub/>
                            <m:sup/>
                            <m:e>
                              <m:r>
                                <a:rPr lang="es-MX" i="1">
                                  <a:solidFill>
                                    <a:prstClr val="black"/>
                                  </a:solidFill>
                                  <a:latin typeface="Cambria Math"/>
                                </a:rPr>
                                <m:t>𝐸</m:t>
                              </m:r>
                              <m:r>
                                <a:rPr lang="es-MX" i="1">
                                  <a:solidFill>
                                    <a:prstClr val="black"/>
                                  </a:solidFill>
                                  <a:latin typeface="Cambria Math"/>
                                </a:rPr>
                                <m:t> (−)</m:t>
                              </m:r>
                            </m:e>
                          </m:nary>
                        </m:den>
                      </m:f>
                    </m:oMath>
                  </m:oMathPara>
                </a14:m>
                <a:endParaRPr lang="es-MX" dirty="0">
                  <a:solidFill>
                    <a:prstClr val="black"/>
                  </a:solidFill>
                </a:endParaRPr>
              </a:p>
            </p:txBody>
          </p:sp>
        </mc:Choice>
        <mc:Fallback xmlns="">
          <p:sp>
            <p:nvSpPr>
              <p:cNvPr id="5" name="4 Rectángulo"/>
              <p:cNvSpPr>
                <a:spLocks noRot="1" noChangeAspect="1" noMove="1" noResize="1" noEditPoints="1" noAdjustHandles="1" noChangeArrowheads="1" noChangeShapeType="1" noTextEdit="1"/>
              </p:cNvSpPr>
              <p:nvPr/>
            </p:nvSpPr>
            <p:spPr>
              <a:xfrm>
                <a:off x="1592796" y="3356992"/>
                <a:ext cx="6030416" cy="876650"/>
              </a:xfrm>
              <a:prstGeom prst="rect">
                <a:avLst/>
              </a:prstGeom>
              <a:blipFill rotWithShape="1">
                <a:blip r:embed="rId2"/>
                <a:stretch>
                  <a:fillRect/>
                </a:stretch>
              </a:blipFill>
              <a:ln w="28575">
                <a:prstDash val="sysDot"/>
              </a:ln>
              <a:effectLst>
                <a:glow rad="101600">
                  <a:schemeClr val="accent5">
                    <a:satMod val="175000"/>
                    <a:alpha val="40000"/>
                  </a:schemeClr>
                </a:glow>
              </a:effectLst>
            </p:spPr>
            <p:txBody>
              <a:bodyPr/>
              <a:lstStyle/>
              <a:p>
                <a:r>
                  <a:rPr lang="es-MX">
                    <a:noFill/>
                  </a:rPr>
                  <a:t> </a:t>
                </a:r>
              </a:p>
            </p:txBody>
          </p:sp>
        </mc:Fallback>
      </mc:AlternateContent>
      <p:sp>
        <p:nvSpPr>
          <p:cNvPr id="6" name="5 Rectángulo"/>
          <p:cNvSpPr/>
          <p:nvPr/>
        </p:nvSpPr>
        <p:spPr>
          <a:xfrm>
            <a:off x="575556" y="4941168"/>
            <a:ext cx="7596844" cy="1631216"/>
          </a:xfrm>
          <a:prstGeom prst="rect">
            <a:avLst/>
          </a:prstGeom>
        </p:spPr>
        <p:txBody>
          <a:bodyPr wrap="square">
            <a:spAutoFit/>
          </a:bodyPr>
          <a:lstStyle/>
          <a:p>
            <a:pPr algn="ctr"/>
            <a:r>
              <a:rPr lang="es-MX" sz="2000" dirty="0">
                <a:solidFill>
                  <a:prstClr val="black"/>
                </a:solidFill>
              </a:rPr>
              <a:t>Tres tipos de coeficientes (3):</a:t>
            </a:r>
          </a:p>
          <a:p>
            <a:pPr algn="ctr"/>
            <a:r>
              <a:rPr lang="es-MX" sz="2000" dirty="0">
                <a:solidFill>
                  <a:prstClr val="black"/>
                </a:solidFill>
              </a:rPr>
              <a:t> </a:t>
            </a:r>
          </a:p>
          <a:p>
            <a:pPr algn="ctr"/>
            <a:r>
              <a:rPr lang="es-MX" sz="2000" dirty="0">
                <a:solidFill>
                  <a:prstClr val="black"/>
                </a:solidFill>
              </a:rPr>
              <a:t>Desde este punto de vista, cabe distinguir tres tipos de coeficientes, encada uno de los cuales se podrían computar tanto los efectos directos como los totales.</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132</a:t>
            </a:fld>
            <a:endParaRPr lang="es-MX">
              <a:solidFill>
                <a:srgbClr val="895D1D"/>
              </a:solidFill>
            </a:endParaRPr>
          </a:p>
        </p:txBody>
      </p:sp>
      <p:pic>
        <p:nvPicPr>
          <p:cNvPr id="39938" name="Picture 2" descr="F:\formulación y evaluación de proyectos II\Trabajo final\Imágenes\pin0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34325" y="3603625"/>
            <a:ext cx="1000125"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385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548680"/>
            <a:ext cx="7128792"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MX" dirty="0">
                <a:solidFill>
                  <a:prstClr val="black"/>
                </a:solidFill>
              </a:rPr>
              <a:t>Uno se obtendría dividiendo lo que antes se llamó efecto neto anual en divisas por el componente de divisas de la inversión que requiere el proyecto. El resultado de esta división vendría a ser una especies de relación o módulo producto-capital, pero referida sólo a la moneda extranjera que interese.</a:t>
            </a:r>
          </a:p>
        </p:txBody>
      </p:sp>
      <mc:AlternateContent xmlns:mc="http://schemas.openxmlformats.org/markup-compatibility/2006" xmlns:a14="http://schemas.microsoft.com/office/drawing/2010/main">
        <mc:Choice Requires="a14">
          <p:sp>
            <p:nvSpPr>
              <p:cNvPr id="3" name="2 Rectángulo"/>
              <p:cNvSpPr/>
              <p:nvPr/>
            </p:nvSpPr>
            <p:spPr>
              <a:xfrm>
                <a:off x="899592" y="2755500"/>
                <a:ext cx="7560840" cy="530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14:m>
                  <m:oMath xmlns:m="http://schemas.openxmlformats.org/officeDocument/2006/math">
                    <m:d>
                      <m:dPr>
                        <m:ctrlPr>
                          <a:rPr lang="es-MX" b="1" i="1">
                            <a:solidFill>
                              <a:prstClr val="white"/>
                            </a:solidFill>
                            <a:latin typeface="Cambria Math"/>
                          </a:rPr>
                        </m:ctrlPr>
                      </m:dPr>
                      <m:e>
                        <m:r>
                          <a:rPr lang="es-MX" b="1" i="1">
                            <a:solidFill>
                              <a:prstClr val="white"/>
                            </a:solidFill>
                            <a:latin typeface="Cambria Math"/>
                          </a:rPr>
                          <m:t>𝑹𝒆𝒍</m:t>
                        </m:r>
                      </m:e>
                    </m:d>
                    <m:r>
                      <a:rPr lang="es-MX" b="1" i="1">
                        <a:solidFill>
                          <a:prstClr val="white"/>
                        </a:solidFill>
                        <a:latin typeface="Cambria Math"/>
                      </a:rPr>
                      <m:t>= </m:t>
                    </m:r>
                    <m:f>
                      <m:fPr>
                        <m:ctrlPr>
                          <a:rPr lang="es-MX" b="1" i="1">
                            <a:solidFill>
                              <a:prstClr val="white"/>
                            </a:solidFill>
                            <a:latin typeface="Cambria Math"/>
                          </a:rPr>
                        </m:ctrlPr>
                      </m:fPr>
                      <m:num>
                        <m:r>
                          <a:rPr lang="es-MX" b="1" i="1">
                            <a:solidFill>
                              <a:prstClr val="white"/>
                            </a:solidFill>
                            <a:latin typeface="Cambria Math"/>
                          </a:rPr>
                          <m:t>𝑷𝒓𝒐𝒅𝒖𝒄𝒕𝒐</m:t>
                        </m:r>
                      </m:num>
                      <m:den>
                        <m:r>
                          <a:rPr lang="es-MX" b="1" i="1">
                            <a:solidFill>
                              <a:prstClr val="white"/>
                            </a:solidFill>
                            <a:latin typeface="Cambria Math"/>
                          </a:rPr>
                          <m:t>𝑪𝒂𝒑𝒊𝒕𝒂𝒍</m:t>
                        </m:r>
                      </m:den>
                    </m:f>
                    <m:r>
                      <a:rPr lang="es-MX" b="1" i="1">
                        <a:solidFill>
                          <a:prstClr val="white"/>
                        </a:solidFill>
                        <a:latin typeface="Cambria Math"/>
                      </a:rPr>
                      <m:t>=[</m:t>
                    </m:r>
                    <m:r>
                      <a:rPr lang="es-MX" b="1" i="1">
                        <a:solidFill>
                          <a:prstClr val="white"/>
                        </a:solidFill>
                        <a:latin typeface="Cambria Math"/>
                      </a:rPr>
                      <m:t>𝑹</m:t>
                    </m:r>
                    <m:r>
                      <a:rPr lang="es-MX" b="1" i="1">
                        <a:solidFill>
                          <a:prstClr val="white"/>
                        </a:solidFill>
                        <a:latin typeface="Cambria Math"/>
                      </a:rPr>
                      <m:t> </m:t>
                    </m:r>
                    <m:r>
                      <a:rPr lang="es-MX" b="1" i="1">
                        <a:solidFill>
                          <a:prstClr val="white"/>
                        </a:solidFill>
                        <a:latin typeface="Cambria Math"/>
                      </a:rPr>
                      <m:t>𝑷</m:t>
                    </m:r>
                    <m:r>
                      <m:rPr>
                        <m:nor/>
                      </m:rPr>
                      <a:rPr lang="es-MX" b="1">
                        <a:solidFill>
                          <a:prstClr val="white"/>
                        </a:solidFill>
                      </a:rPr>
                      <m:t>/</m:t>
                    </m:r>
                    <m:r>
                      <m:rPr>
                        <m:nor/>
                      </m:rPr>
                      <a:rPr lang="es-MX" b="1">
                        <a:solidFill>
                          <a:prstClr val="white"/>
                        </a:solidFill>
                      </a:rPr>
                      <m:t>K</m:t>
                    </m:r>
                  </m:oMath>
                </a14:m>
                <a:r>
                  <a:rPr lang="es-MX" b="1" dirty="0">
                    <a:solidFill>
                      <a:prstClr val="white"/>
                    </a:solidFill>
                  </a:rPr>
                  <a:t>]</a:t>
                </a:r>
                <a:r>
                  <a:rPr lang="es-MX" b="1" i="1" baseline="-25000" dirty="0">
                    <a:solidFill>
                      <a:prstClr val="white"/>
                    </a:solidFill>
                  </a:rPr>
                  <a:t>DIVISAS</a:t>
                </a:r>
                <a:r>
                  <a:rPr lang="es-MX" b="1" baseline="-25000" dirty="0">
                    <a:solidFill>
                      <a:prstClr val="white"/>
                    </a:solidFill>
                  </a:rPr>
                  <a:t>	</a:t>
                </a:r>
                <a:r>
                  <a:rPr lang="es-MX" b="1" baseline="-25000" dirty="0" smtClean="0">
                    <a:solidFill>
                      <a:prstClr val="white"/>
                    </a:solidFill>
                  </a:rPr>
                  <a:t>(Mide </a:t>
                </a:r>
                <a:r>
                  <a:rPr lang="es-MX" b="1" baseline="-25000" dirty="0">
                    <a:solidFill>
                      <a:prstClr val="white"/>
                    </a:solidFill>
                  </a:rPr>
                  <a:t>la productividad en divisas de la </a:t>
                </a:r>
                <a:r>
                  <a:rPr lang="es-MX" b="1" baseline="-25000" dirty="0" smtClean="0">
                    <a:solidFill>
                      <a:prstClr val="white"/>
                    </a:solidFill>
                  </a:rPr>
                  <a:t>inversión)</a:t>
                </a:r>
                <a:endParaRPr lang="es-MX" b="1" dirty="0">
                  <a:solidFill>
                    <a:prstClr val="white"/>
                  </a:solidFill>
                </a:endParaRPr>
              </a:p>
            </p:txBody>
          </p:sp>
        </mc:Choice>
        <mc:Fallback xmlns="">
          <p:sp>
            <p:nvSpPr>
              <p:cNvPr id="3" name="2 Rectángulo"/>
              <p:cNvSpPr>
                <a:spLocks noRot="1" noChangeAspect="1" noMove="1" noResize="1" noEditPoints="1" noAdjustHandles="1" noChangeArrowheads="1" noChangeShapeType="1" noTextEdit="1"/>
              </p:cNvSpPr>
              <p:nvPr/>
            </p:nvSpPr>
            <p:spPr>
              <a:xfrm>
                <a:off x="899592" y="2755500"/>
                <a:ext cx="7560840" cy="530466"/>
              </a:xfrm>
              <a:prstGeom prst="rect">
                <a:avLst/>
              </a:prstGeom>
              <a:blipFill rotWithShape="1">
                <a:blip r:embed="rId2"/>
                <a:stretch>
                  <a:fillRect b="-4444"/>
                </a:stretch>
              </a:blipFill>
            </p:spPr>
            <p:txBody>
              <a:bodyPr/>
              <a:lstStyle/>
              <a:p>
                <a:r>
                  <a:rPr lang="es-MX">
                    <a:noFill/>
                  </a:rPr>
                  <a:t> </a:t>
                </a:r>
              </a:p>
            </p:txBody>
          </p:sp>
        </mc:Fallback>
      </mc:AlternateContent>
      <p:sp>
        <p:nvSpPr>
          <p:cNvPr id="4" name="3 Documento"/>
          <p:cNvSpPr/>
          <p:nvPr/>
        </p:nvSpPr>
        <p:spPr>
          <a:xfrm>
            <a:off x="2394012" y="4725144"/>
            <a:ext cx="4572000" cy="1490543"/>
          </a:xfrm>
          <a:prstGeom prst="flowChartDocumen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s-MX" dirty="0">
                <a:solidFill>
                  <a:sysClr val="windowText" lastClr="000000"/>
                </a:solidFill>
              </a:rPr>
              <a:t>Contestaría esencialmente esta pregunta: ¿En cuánto aumentará la disponibilidad anual de divisas por cada unidad de ellas comprometida en la inversión?</a:t>
            </a:r>
          </a:p>
        </p:txBody>
      </p:sp>
      <p:sp>
        <p:nvSpPr>
          <p:cNvPr id="5" name="4 Flecha abajo"/>
          <p:cNvSpPr/>
          <p:nvPr/>
        </p:nvSpPr>
        <p:spPr>
          <a:xfrm>
            <a:off x="4355976" y="3501008"/>
            <a:ext cx="64807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133</a:t>
            </a:fld>
            <a:endParaRPr lang="es-MX">
              <a:solidFill>
                <a:srgbClr val="895D1D"/>
              </a:solidFill>
            </a:endParaRPr>
          </a:p>
        </p:txBody>
      </p:sp>
      <p:pic>
        <p:nvPicPr>
          <p:cNvPr id="40962" name="Picture 2" descr="F:\formulación y evaluación de proyectos II\Trabajo final\Imágenes\rings-purple-wt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36" y="4323171"/>
            <a:ext cx="1354360" cy="13543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8286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de flecha hacia abajo"/>
          <p:cNvSpPr/>
          <p:nvPr/>
        </p:nvSpPr>
        <p:spPr>
          <a:xfrm>
            <a:off x="611560" y="390738"/>
            <a:ext cx="8136904" cy="1414463"/>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MX" dirty="0">
                <a:solidFill>
                  <a:sysClr val="windowText" lastClr="000000"/>
                </a:solidFill>
              </a:rPr>
              <a:t>El otro tipo de coeficiente mide también la cuantía de la mayor disponibilidad de divisas, pero esta vez por unidades, del complejo de insumos que el proyecto requiere en moneda extranjera. (insumos + CEA)</a:t>
            </a:r>
          </a:p>
        </p:txBody>
      </p:sp>
      <p:sp>
        <p:nvSpPr>
          <p:cNvPr id="3" name="2 Rectángulo"/>
          <p:cNvSpPr/>
          <p:nvPr/>
        </p:nvSpPr>
        <p:spPr>
          <a:xfrm>
            <a:off x="1965774" y="1784403"/>
            <a:ext cx="5490356" cy="923330"/>
          </a:xfrm>
          <a:prstGeom prst="rect">
            <a:avLst/>
          </a:prstGeom>
        </p:spPr>
        <p:style>
          <a:lnRef idx="0">
            <a:scrgbClr r="0" g="0" b="0"/>
          </a:lnRef>
          <a:fillRef idx="1001">
            <a:schemeClr val="dk2"/>
          </a:fillRef>
          <a:effectRef idx="0">
            <a:scrgbClr r="0" g="0" b="0"/>
          </a:effectRef>
          <a:fontRef idx="major"/>
        </p:style>
        <p:txBody>
          <a:bodyPr wrap="square">
            <a:spAutoFit/>
          </a:bodyPr>
          <a:lstStyle/>
          <a:p>
            <a:r>
              <a:rPr lang="es-MX" dirty="0">
                <a:solidFill>
                  <a:prstClr val="black"/>
                </a:solidFill>
              </a:rPr>
              <a:t>El coeficiente se calcula dividiendo el efecto positivo por el efecto negativo y considerando todos los años de vida útil del proyecto.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370" y="2852936"/>
            <a:ext cx="3395283" cy="1300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97" y="4192575"/>
            <a:ext cx="7389230" cy="94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91579" y="5450111"/>
            <a:ext cx="7776864" cy="116955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MX" sz="1400" dirty="0">
                <a:solidFill>
                  <a:prstClr val="white"/>
                </a:solidFill>
              </a:rPr>
              <a:t>Este coeficiente podría denominarse de producto insumo total de divisas y responde a la pregunta:</a:t>
            </a:r>
          </a:p>
          <a:p>
            <a:r>
              <a:rPr lang="es-MX" sz="1400" dirty="0">
                <a:solidFill>
                  <a:prstClr val="white"/>
                </a:solidFill>
              </a:rPr>
              <a:t> </a:t>
            </a:r>
          </a:p>
          <a:p>
            <a:r>
              <a:rPr lang="es-MX" sz="1400" dirty="0">
                <a:solidFill>
                  <a:prstClr val="white"/>
                </a:solidFill>
              </a:rPr>
              <a:t>¿En cuánto aumenta la disponibilidad de divisa por cada unidad de ellas requerida por el proyecto cató en inversión como en operación?</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134</a:t>
            </a:fld>
            <a:endParaRPr lang="es-MX">
              <a:solidFill>
                <a:srgbClr val="895D1D"/>
              </a:solidFill>
            </a:endParaRPr>
          </a:p>
        </p:txBody>
      </p:sp>
      <p:pic>
        <p:nvPicPr>
          <p:cNvPr id="41986" name="Picture 2" descr="F:\formulación y evaluación de proyectos II\Trabajo final\Imágenes\ohpk.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578127"/>
            <a:ext cx="2809876"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6427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805880" y="476672"/>
            <a:ext cx="7632848" cy="1021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dirty="0">
                <a:solidFill>
                  <a:prstClr val="white"/>
                </a:solidFill>
              </a:rPr>
              <a:t>El tercer tipo de coeficiente podría ser una especie de rentabilidad del proyecto calculada por equivalencia pero sólo en términos de divisas, según se explica más adelante.</a:t>
            </a:r>
          </a:p>
        </p:txBody>
      </p:sp>
      <p:sp>
        <p:nvSpPr>
          <p:cNvPr id="3" name="2 Rectángulo"/>
          <p:cNvSpPr/>
          <p:nvPr/>
        </p:nvSpPr>
        <p:spPr>
          <a:xfrm>
            <a:off x="1273932" y="2636912"/>
            <a:ext cx="6696744" cy="147732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MX" b="1" dirty="0">
                <a:solidFill>
                  <a:prstClr val="black"/>
                </a:solidFill>
              </a:rPr>
              <a:t>l) Coeficiente Producto insumo de divisas.</a:t>
            </a:r>
            <a:r>
              <a:rPr lang="es-MX" dirty="0">
                <a:solidFill>
                  <a:prstClr val="black"/>
                </a:solidFill>
              </a:rPr>
              <a:t> A fin de considerar toda la vida útil del proyecto en el cálculo del coeficiente producto insumo total de divisas, será necesario las fórmulas de equivalencia, ya sea en términos de valor actualizado o de costo equivalente anual.</a:t>
            </a:r>
          </a:p>
        </p:txBody>
      </p:sp>
      <p:sp>
        <p:nvSpPr>
          <p:cNvPr id="4" name="3 Flecha abajo"/>
          <p:cNvSpPr/>
          <p:nvPr/>
        </p:nvSpPr>
        <p:spPr>
          <a:xfrm>
            <a:off x="4298268" y="1628800"/>
            <a:ext cx="64807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5" name="4 Rectángulo"/>
          <p:cNvSpPr/>
          <p:nvPr/>
        </p:nvSpPr>
        <p:spPr>
          <a:xfrm>
            <a:off x="805880" y="4597832"/>
            <a:ext cx="875561"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2000" dirty="0">
                <a:solidFill>
                  <a:prstClr val="white"/>
                </a:solidFill>
              </a:rPr>
              <a:t>O sea:</a:t>
            </a:r>
          </a:p>
        </p:txBody>
      </p:sp>
      <p:sp>
        <p:nvSpPr>
          <p:cNvPr id="6" name="5 Rectángulo"/>
          <p:cNvSpPr/>
          <p:nvPr/>
        </p:nvSpPr>
        <p:spPr>
          <a:xfrm>
            <a:off x="2860443" y="5229200"/>
            <a:ext cx="3523722" cy="40011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MX" sz="2000" b="1" dirty="0">
                <a:solidFill>
                  <a:prstClr val="black"/>
                </a:solidFill>
              </a:rPr>
              <a:t>FA, FSA, FRC (i%; n = años=</a:t>
            </a:r>
            <a:endParaRPr lang="es-MX" sz="2000" dirty="0">
              <a:solidFill>
                <a:prstClr val="black"/>
              </a:solidFill>
            </a:endParaRPr>
          </a:p>
        </p:txBody>
      </p:sp>
      <p:sp>
        <p:nvSpPr>
          <p:cNvPr id="7" name="6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135</a:t>
            </a:fld>
            <a:endParaRPr lang="es-MX">
              <a:solidFill>
                <a:srgbClr val="895D1D"/>
              </a:solidFill>
            </a:endParaRPr>
          </a:p>
        </p:txBody>
      </p:sp>
      <p:pic>
        <p:nvPicPr>
          <p:cNvPr id="43010" name="Picture 2" descr="F:\formulación y evaluación de proyectos II\Trabajo final\Imágenes\punch_animation_scrap_by_blackeyedfish.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29255"/>
            <a:ext cx="2136777" cy="1201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255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539552" y="404664"/>
            <a:ext cx="8136904" cy="1328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MX" dirty="0">
                <a:solidFill>
                  <a:sysClr val="windowText" lastClr="000000"/>
                </a:solidFill>
              </a:rPr>
              <a:t>Lo más práctico será actualizar los efectos negativos anuales y sumarlos a la inversión, para obtener así los insumos totales de divisa que constituyen el denominador del cociente; la actualización de todos los efectos positivos anuales daría el numerador.</a:t>
            </a:r>
          </a:p>
        </p:txBody>
      </p:sp>
      <p:sp>
        <p:nvSpPr>
          <p:cNvPr id="3" name="2 Rectángulo"/>
          <p:cNvSpPr/>
          <p:nvPr/>
        </p:nvSpPr>
        <p:spPr>
          <a:xfrm>
            <a:off x="514597" y="2060848"/>
            <a:ext cx="805029" cy="369332"/>
          </a:xfrm>
          <a:prstGeom prst="rect">
            <a:avLst/>
          </a:prstGeom>
        </p:spPr>
        <p:txBody>
          <a:bodyPr wrap="none">
            <a:spAutoFit/>
          </a:bodyPr>
          <a:lstStyle/>
          <a:p>
            <a:r>
              <a:rPr lang="es-MX" dirty="0">
                <a:solidFill>
                  <a:prstClr val="black"/>
                </a:solidFill>
              </a:rPr>
              <a:t>O sea:</a:t>
            </a:r>
          </a:p>
        </p:txBody>
      </p:sp>
      <mc:AlternateContent xmlns:mc="http://schemas.openxmlformats.org/markup-compatibility/2006" xmlns:a14="http://schemas.microsoft.com/office/drawing/2010/main">
        <mc:Choice Requires="a14">
          <p:sp>
            <p:nvSpPr>
              <p:cNvPr id="4" name="3 Rectángulo"/>
              <p:cNvSpPr/>
              <p:nvPr/>
            </p:nvSpPr>
            <p:spPr>
              <a:xfrm>
                <a:off x="1520788" y="2072361"/>
                <a:ext cx="6174432" cy="736612"/>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solidFill>
                            <a:prstClr val="black"/>
                          </a:solidFill>
                          <a:latin typeface="Cambria Math"/>
                        </a:rPr>
                        <m:t>𝑅𝑃</m:t>
                      </m:r>
                      <m:r>
                        <m:rPr>
                          <m:nor/>
                        </m:rPr>
                        <a:rPr lang="es-MX">
                          <a:solidFill>
                            <a:prstClr val="black"/>
                          </a:solidFill>
                        </a:rPr>
                        <m:t>/</m:t>
                      </m:r>
                      <m:sSub>
                        <m:sSubPr>
                          <m:ctrlPr>
                            <a:rPr lang="es-MX" i="1">
                              <a:solidFill>
                                <a:prstClr val="black"/>
                              </a:solidFill>
                              <a:latin typeface="Cambria Math"/>
                            </a:rPr>
                          </m:ctrlPr>
                        </m:sSubPr>
                        <m:e>
                          <m:r>
                            <a:rPr lang="es-MX" i="1">
                              <a:solidFill>
                                <a:prstClr val="black"/>
                              </a:solidFill>
                              <a:latin typeface="Cambria Math"/>
                            </a:rPr>
                            <m:t>(</m:t>
                          </m:r>
                          <m:r>
                            <a:rPr lang="es-MX" i="1">
                              <a:solidFill>
                                <a:prstClr val="black"/>
                              </a:solidFill>
                              <a:latin typeface="Cambria Math"/>
                            </a:rPr>
                            <m:t>𝑖𝑛𝑠</m:t>
                          </m:r>
                          <m:r>
                            <a:rPr lang="es-MX" i="1">
                              <a:solidFill>
                                <a:prstClr val="black"/>
                              </a:solidFill>
                              <a:latin typeface="Cambria Math"/>
                            </a:rPr>
                            <m:t>)</m:t>
                          </m:r>
                        </m:e>
                        <m:sub>
                          <m:r>
                            <a:rPr lang="es-MX" i="1">
                              <a:solidFill>
                                <a:prstClr val="black"/>
                              </a:solidFill>
                              <a:latin typeface="Cambria Math"/>
                            </a:rPr>
                            <m:t>𝐷</m:t>
                          </m:r>
                        </m:sub>
                      </m:sSub>
                      <m:r>
                        <a:rPr lang="es-MX" i="1">
                          <a:solidFill>
                            <a:prstClr val="black"/>
                          </a:solidFill>
                          <a:latin typeface="Cambria Math"/>
                        </a:rPr>
                        <m:t>= </m:t>
                      </m:r>
                      <m:f>
                        <m:fPr>
                          <m:ctrlPr>
                            <a:rPr lang="es-MX" i="1">
                              <a:solidFill>
                                <a:prstClr val="black"/>
                              </a:solidFill>
                              <a:latin typeface="Cambria Math"/>
                            </a:rPr>
                          </m:ctrlPr>
                        </m:fPr>
                        <m:num>
                          <m:nary>
                            <m:naryPr>
                              <m:chr m:val="∑"/>
                              <m:limLoc m:val="undOvr"/>
                              <m:ctrlPr>
                                <a:rPr lang="es-MX" i="1">
                                  <a:solidFill>
                                    <a:prstClr val="black"/>
                                  </a:solidFill>
                                  <a:latin typeface="Cambria Math"/>
                                </a:rPr>
                              </m:ctrlPr>
                            </m:naryPr>
                            <m:sub>
                              <m:r>
                                <a:rPr lang="es-MX" i="1">
                                  <a:solidFill>
                                    <a:prstClr val="black"/>
                                  </a:solidFill>
                                  <a:latin typeface="Cambria Math"/>
                                </a:rPr>
                                <m:t>𝑙</m:t>
                              </m:r>
                            </m:sub>
                            <m:sup>
                              <m:r>
                                <a:rPr lang="es-MX" i="1">
                                  <a:solidFill>
                                    <a:prstClr val="black"/>
                                  </a:solidFill>
                                  <a:latin typeface="Cambria Math"/>
                                </a:rPr>
                                <m:t>𝑛</m:t>
                              </m:r>
                            </m:sup>
                            <m:e>
                              <m:sSub>
                                <m:sSubPr>
                                  <m:ctrlPr>
                                    <a:rPr lang="es-MX" i="1">
                                      <a:solidFill>
                                        <a:prstClr val="black"/>
                                      </a:solidFill>
                                      <a:latin typeface="Cambria Math"/>
                                    </a:rPr>
                                  </m:ctrlPr>
                                </m:sSubPr>
                                <m:e>
                                  <m:r>
                                    <a:rPr lang="es-MX" i="1">
                                      <a:solidFill>
                                        <a:prstClr val="black"/>
                                      </a:solidFill>
                                      <a:latin typeface="Cambria Math"/>
                                    </a:rPr>
                                    <m:t>[</m:t>
                                  </m:r>
                                  <m:r>
                                    <a:rPr lang="es-MX" i="1">
                                      <a:solidFill>
                                        <a:prstClr val="black"/>
                                      </a:solidFill>
                                      <a:latin typeface="Cambria Math"/>
                                    </a:rPr>
                                    <m:t>𝐸</m:t>
                                  </m:r>
                                  <m:d>
                                    <m:dPr>
                                      <m:ctrlPr>
                                        <a:rPr lang="es-MX" i="1">
                                          <a:solidFill>
                                            <a:prstClr val="black"/>
                                          </a:solidFill>
                                          <a:latin typeface="Cambria Math"/>
                                        </a:rPr>
                                      </m:ctrlPr>
                                    </m:dPr>
                                    <m:e>
                                      <m:r>
                                        <a:rPr lang="es-MX" i="1">
                                          <a:solidFill>
                                            <a:prstClr val="black"/>
                                          </a:solidFill>
                                          <a:latin typeface="Cambria Math"/>
                                        </a:rPr>
                                        <m:t>+</m:t>
                                      </m:r>
                                    </m:e>
                                  </m:d>
                                  <m:r>
                                    <a:rPr lang="es-MX" i="1">
                                      <a:solidFill>
                                        <a:prstClr val="black"/>
                                      </a:solidFill>
                                      <a:latin typeface="Cambria Math"/>
                                    </a:rPr>
                                    <m:t>]</m:t>
                                  </m:r>
                                </m:e>
                                <m:sub>
                                  <m:r>
                                    <a:rPr lang="es-MX" i="1">
                                      <a:solidFill>
                                        <a:prstClr val="black"/>
                                      </a:solidFill>
                                      <a:latin typeface="Cambria Math"/>
                                    </a:rPr>
                                    <m:t>𝐴𝑐𝑡</m:t>
                                  </m:r>
                                </m:sub>
                              </m:sSub>
                            </m:e>
                          </m:nary>
                        </m:num>
                        <m:den>
                          <m:nary>
                            <m:naryPr>
                              <m:chr m:val="∑"/>
                              <m:limLoc m:val="undOvr"/>
                              <m:ctrlPr>
                                <a:rPr lang="es-MX" i="1">
                                  <a:solidFill>
                                    <a:prstClr val="black"/>
                                  </a:solidFill>
                                  <a:latin typeface="Cambria Math"/>
                                </a:rPr>
                              </m:ctrlPr>
                            </m:naryPr>
                            <m:sub>
                              <m:r>
                                <a:rPr lang="es-MX" i="1">
                                  <a:solidFill>
                                    <a:prstClr val="black"/>
                                  </a:solidFill>
                                  <a:latin typeface="Cambria Math"/>
                                </a:rPr>
                                <m:t>𝑙</m:t>
                              </m:r>
                            </m:sub>
                            <m:sup>
                              <m:r>
                                <a:rPr lang="es-MX" i="1">
                                  <a:solidFill>
                                    <a:prstClr val="black"/>
                                  </a:solidFill>
                                  <a:latin typeface="Cambria Math"/>
                                </a:rPr>
                                <m:t>𝑛</m:t>
                              </m:r>
                            </m:sup>
                            <m:e>
                              <m:sSub>
                                <m:sSubPr>
                                  <m:ctrlPr>
                                    <a:rPr lang="es-MX" i="1">
                                      <a:solidFill>
                                        <a:prstClr val="black"/>
                                      </a:solidFill>
                                      <a:latin typeface="Cambria Math"/>
                                    </a:rPr>
                                  </m:ctrlPr>
                                </m:sSubPr>
                                <m:e>
                                  <m:r>
                                    <a:rPr lang="es-MX" i="1">
                                      <a:solidFill>
                                        <a:prstClr val="black"/>
                                      </a:solidFill>
                                      <a:latin typeface="Cambria Math"/>
                                    </a:rPr>
                                    <m:t>[</m:t>
                                  </m:r>
                                  <m:r>
                                    <a:rPr lang="es-MX" i="1">
                                      <a:solidFill>
                                        <a:prstClr val="black"/>
                                      </a:solidFill>
                                      <a:latin typeface="Cambria Math"/>
                                    </a:rPr>
                                    <m:t>𝐸</m:t>
                                  </m:r>
                                  <m:d>
                                    <m:dPr>
                                      <m:ctrlPr>
                                        <a:rPr lang="es-MX" i="1">
                                          <a:solidFill>
                                            <a:prstClr val="black"/>
                                          </a:solidFill>
                                          <a:latin typeface="Cambria Math"/>
                                        </a:rPr>
                                      </m:ctrlPr>
                                    </m:dPr>
                                    <m:e>
                                      <m:r>
                                        <a:rPr lang="es-MX" i="1">
                                          <a:solidFill>
                                            <a:prstClr val="black"/>
                                          </a:solidFill>
                                          <a:latin typeface="Cambria Math"/>
                                        </a:rPr>
                                        <m:t>+</m:t>
                                      </m:r>
                                    </m:e>
                                  </m:d>
                                  <m:r>
                                    <a:rPr lang="es-MX" i="1">
                                      <a:solidFill>
                                        <a:prstClr val="black"/>
                                      </a:solidFill>
                                      <a:latin typeface="Cambria Math"/>
                                    </a:rPr>
                                    <m:t>]</m:t>
                                  </m:r>
                                </m:e>
                                <m:sub>
                                  <m:r>
                                    <a:rPr lang="es-MX" i="1">
                                      <a:solidFill>
                                        <a:prstClr val="black"/>
                                      </a:solidFill>
                                      <a:latin typeface="Cambria Math"/>
                                    </a:rPr>
                                    <m:t>𝐴𝑐𝑡</m:t>
                                  </m:r>
                                </m:sub>
                              </m:sSub>
                            </m:e>
                          </m:nary>
                          <m:r>
                            <a:rPr lang="es-MX" i="1">
                              <a:solidFill>
                                <a:prstClr val="black"/>
                              </a:solidFill>
                              <a:latin typeface="Cambria Math"/>
                            </a:rPr>
                            <m:t>+</m:t>
                          </m:r>
                          <m:sSub>
                            <m:sSubPr>
                              <m:ctrlPr>
                                <a:rPr lang="es-MX" i="1">
                                  <a:solidFill>
                                    <a:prstClr val="black"/>
                                  </a:solidFill>
                                  <a:latin typeface="Cambria Math"/>
                                </a:rPr>
                              </m:ctrlPr>
                            </m:sSubPr>
                            <m:e>
                              <m:r>
                                <a:rPr lang="es-MX" i="1">
                                  <a:solidFill>
                                    <a:prstClr val="black"/>
                                  </a:solidFill>
                                  <a:latin typeface="Cambria Math"/>
                                </a:rPr>
                                <m:t>(</m:t>
                              </m:r>
                              <m:sSub>
                                <m:sSubPr>
                                  <m:ctrlPr>
                                    <a:rPr lang="es-MX" i="1">
                                      <a:solidFill>
                                        <a:prstClr val="black"/>
                                      </a:solidFill>
                                      <a:latin typeface="Cambria Math"/>
                                    </a:rPr>
                                  </m:ctrlPr>
                                </m:sSubPr>
                                <m:e>
                                  <m:r>
                                    <a:rPr lang="es-MX" i="1">
                                      <a:solidFill>
                                        <a:prstClr val="black"/>
                                      </a:solidFill>
                                      <a:latin typeface="Cambria Math"/>
                                    </a:rPr>
                                    <m:t>𝐼</m:t>
                                  </m:r>
                                </m:e>
                                <m:sub>
                                  <m:r>
                                    <a:rPr lang="es-MX" i="1">
                                      <a:solidFill>
                                        <a:prstClr val="black"/>
                                      </a:solidFill>
                                      <a:latin typeface="Cambria Math"/>
                                    </a:rPr>
                                    <m:t>𝑜</m:t>
                                  </m:r>
                                </m:sub>
                              </m:sSub>
                              <m:r>
                                <a:rPr lang="es-MX" i="1">
                                  <a:solidFill>
                                    <a:prstClr val="black"/>
                                  </a:solidFill>
                                  <a:latin typeface="Cambria Math"/>
                                </a:rPr>
                                <m:t>)</m:t>
                              </m:r>
                            </m:e>
                            <m:sub>
                              <m:r>
                                <a:rPr lang="es-MX" i="1">
                                  <a:solidFill>
                                    <a:prstClr val="black"/>
                                  </a:solidFill>
                                  <a:latin typeface="Cambria Math"/>
                                </a:rPr>
                                <m:t>𝐷𝐼𝑉</m:t>
                              </m:r>
                            </m:sub>
                          </m:sSub>
                        </m:den>
                      </m:f>
                      <m:r>
                        <a:rPr lang="es-MX" i="1">
                          <a:solidFill>
                            <a:prstClr val="black"/>
                          </a:solidFill>
                          <a:latin typeface="Cambria Math"/>
                        </a:rPr>
                        <m:t>=</m:t>
                      </m:r>
                      <m:f>
                        <m:fPr>
                          <m:ctrlPr>
                            <a:rPr lang="es-MX" i="1">
                              <a:solidFill>
                                <a:prstClr val="black"/>
                              </a:solidFill>
                              <a:latin typeface="Cambria Math"/>
                            </a:rPr>
                          </m:ctrlPr>
                        </m:fPr>
                        <m:num>
                          <m:r>
                            <a:rPr lang="es-MX" i="1">
                              <a:solidFill>
                                <a:prstClr val="black"/>
                              </a:solidFill>
                              <a:latin typeface="Cambria Math"/>
                            </a:rPr>
                            <m:t>[</m:t>
                          </m:r>
                          <m:nary>
                            <m:naryPr>
                              <m:chr m:val="∑"/>
                              <m:limLoc m:val="undOvr"/>
                              <m:subHide m:val="on"/>
                              <m:supHide m:val="on"/>
                              <m:ctrlPr>
                                <a:rPr lang="es-MX" i="1">
                                  <a:solidFill>
                                    <a:prstClr val="black"/>
                                  </a:solidFill>
                                  <a:latin typeface="Cambria Math"/>
                                </a:rPr>
                              </m:ctrlPr>
                            </m:naryPr>
                            <m:sub/>
                            <m:sup/>
                            <m:e>
                              <m:sSup>
                                <m:sSupPr>
                                  <m:ctrlPr>
                                    <a:rPr lang="es-MX" i="1">
                                      <a:solidFill>
                                        <a:prstClr val="black"/>
                                      </a:solidFill>
                                      <a:latin typeface="Cambria Math"/>
                                    </a:rPr>
                                  </m:ctrlPr>
                                </m:sSupPr>
                                <m:e>
                                  <m:r>
                                    <a:rPr lang="es-MX" i="1">
                                      <a:solidFill>
                                        <a:prstClr val="black"/>
                                      </a:solidFill>
                                      <a:latin typeface="Cambria Math"/>
                                    </a:rPr>
                                    <m:t>𝐸</m:t>
                                  </m:r>
                                  <m:r>
                                    <a:rPr lang="es-MX" i="1">
                                      <a:solidFill>
                                        <a:prstClr val="black"/>
                                      </a:solidFill>
                                      <a:latin typeface="Cambria Math"/>
                                    </a:rPr>
                                    <m:t>(+)</m:t>
                                  </m:r>
                                </m:e>
                                <m:sup>
                                  <m:r>
                                    <a:rPr lang="es-MX" i="1">
                                      <a:solidFill>
                                        <a:prstClr val="black"/>
                                      </a:solidFill>
                                      <a:latin typeface="Cambria Math"/>
                                    </a:rPr>
                                    <m:t>∗</m:t>
                                  </m:r>
                                </m:sup>
                              </m:sSup>
                            </m:e>
                          </m:nary>
                          <m:r>
                            <a:rPr lang="es-MX" i="1">
                              <a:solidFill>
                                <a:prstClr val="black"/>
                              </a:solidFill>
                              <a:latin typeface="Cambria Math"/>
                            </a:rPr>
                            <m:t>𝐹𝑆𝐴</m:t>
                          </m:r>
                          <m:r>
                            <a:rPr lang="es-MX" i="1">
                              <a:solidFill>
                                <a:prstClr val="black"/>
                              </a:solidFill>
                              <a:latin typeface="Cambria Math"/>
                            </a:rPr>
                            <m:t>]</m:t>
                          </m:r>
                        </m:num>
                        <m:den>
                          <m:r>
                            <a:rPr lang="es-MX" i="1">
                              <a:solidFill>
                                <a:prstClr val="black"/>
                              </a:solidFill>
                              <a:latin typeface="Cambria Math"/>
                            </a:rPr>
                            <m:t>[</m:t>
                          </m:r>
                          <m:nary>
                            <m:naryPr>
                              <m:chr m:val="∑"/>
                              <m:limLoc m:val="undOvr"/>
                              <m:subHide m:val="on"/>
                              <m:supHide m:val="on"/>
                              <m:ctrlPr>
                                <a:rPr lang="es-MX" i="1">
                                  <a:solidFill>
                                    <a:prstClr val="black"/>
                                  </a:solidFill>
                                  <a:latin typeface="Cambria Math"/>
                                </a:rPr>
                              </m:ctrlPr>
                            </m:naryPr>
                            <m:sub/>
                            <m:sup/>
                            <m:e>
                              <m:sSup>
                                <m:sSupPr>
                                  <m:ctrlPr>
                                    <a:rPr lang="es-MX" i="1">
                                      <a:solidFill>
                                        <a:prstClr val="black"/>
                                      </a:solidFill>
                                      <a:latin typeface="Cambria Math"/>
                                    </a:rPr>
                                  </m:ctrlPr>
                                </m:sSupPr>
                                <m:e>
                                  <m:r>
                                    <a:rPr lang="es-MX" i="1">
                                      <a:solidFill>
                                        <a:prstClr val="black"/>
                                      </a:solidFill>
                                      <a:latin typeface="Cambria Math"/>
                                    </a:rPr>
                                    <m:t>𝐸</m:t>
                                  </m:r>
                                  <m:r>
                                    <a:rPr lang="es-MX" i="1">
                                      <a:solidFill>
                                        <a:prstClr val="black"/>
                                      </a:solidFill>
                                      <a:latin typeface="Cambria Math"/>
                                    </a:rPr>
                                    <m:t>(−)]</m:t>
                                  </m:r>
                                </m:e>
                                <m:sup>
                                  <m:r>
                                    <a:rPr lang="es-MX" i="1">
                                      <a:solidFill>
                                        <a:prstClr val="black"/>
                                      </a:solidFill>
                                      <a:latin typeface="Cambria Math"/>
                                    </a:rPr>
                                    <m:t>∗</m:t>
                                  </m:r>
                                </m:sup>
                              </m:sSup>
                            </m:e>
                          </m:nary>
                          <m:r>
                            <a:rPr lang="es-MX" i="1">
                              <a:solidFill>
                                <a:prstClr val="black"/>
                              </a:solidFill>
                              <a:latin typeface="Cambria Math"/>
                            </a:rPr>
                            <m:t>𝐹𝑆𝐴</m:t>
                          </m:r>
                          <m:r>
                            <a:rPr lang="es-MX" i="1">
                              <a:solidFill>
                                <a:prstClr val="black"/>
                              </a:solidFill>
                              <a:latin typeface="Cambria Math"/>
                            </a:rPr>
                            <m:t>+</m:t>
                          </m:r>
                          <m:sSub>
                            <m:sSubPr>
                              <m:ctrlPr>
                                <a:rPr lang="es-MX" i="1">
                                  <a:solidFill>
                                    <a:prstClr val="black"/>
                                  </a:solidFill>
                                  <a:latin typeface="Cambria Math"/>
                                </a:rPr>
                              </m:ctrlPr>
                            </m:sSubPr>
                            <m:e>
                              <m:r>
                                <a:rPr lang="es-MX" i="1">
                                  <a:solidFill>
                                    <a:prstClr val="black"/>
                                  </a:solidFill>
                                  <a:latin typeface="Cambria Math"/>
                                </a:rPr>
                                <m:t>𝐼</m:t>
                              </m:r>
                            </m:e>
                            <m:sub>
                              <m:r>
                                <a:rPr lang="es-MX" i="1">
                                  <a:solidFill>
                                    <a:prstClr val="black"/>
                                  </a:solidFill>
                                  <a:latin typeface="Cambria Math"/>
                                </a:rPr>
                                <m:t>0</m:t>
                              </m:r>
                            </m:sub>
                          </m:sSub>
                        </m:den>
                      </m:f>
                    </m:oMath>
                  </m:oMathPara>
                </a14:m>
                <a:endParaRPr lang="es-MX" dirty="0">
                  <a:solidFill>
                    <a:prstClr val="black"/>
                  </a:solidFill>
                </a:endParaRPr>
              </a:p>
            </p:txBody>
          </p:sp>
        </mc:Choice>
        <mc:Fallback xmlns="">
          <p:sp>
            <p:nvSpPr>
              <p:cNvPr id="4" name="3 Rectángulo"/>
              <p:cNvSpPr>
                <a:spLocks noRot="1" noChangeAspect="1" noMove="1" noResize="1" noEditPoints="1" noAdjustHandles="1" noChangeArrowheads="1" noChangeShapeType="1" noTextEdit="1"/>
              </p:cNvSpPr>
              <p:nvPr/>
            </p:nvSpPr>
            <p:spPr>
              <a:xfrm>
                <a:off x="1520788" y="2072361"/>
                <a:ext cx="6174432" cy="736612"/>
              </a:xfrm>
              <a:prstGeom prst="rect">
                <a:avLst/>
              </a:prstGeom>
              <a:blipFill rotWithShape="1">
                <a:blip r:embed="rId2"/>
                <a:stretch>
                  <a:fillRect/>
                </a:stretch>
              </a:blipFill>
              <a:ln w="28575"/>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1838817" y="3165983"/>
                <a:ext cx="5538374" cy="723083"/>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solidFill>
                            <a:prstClr val="black"/>
                          </a:solidFill>
                          <a:latin typeface="Cambria Math"/>
                        </a:rPr>
                        <m:t>𝑅𝑒𝑙</m:t>
                      </m:r>
                      <m:r>
                        <a:rPr lang="es-MX" i="1">
                          <a:solidFill>
                            <a:prstClr val="black"/>
                          </a:solidFill>
                          <a:latin typeface="Cambria Math"/>
                        </a:rPr>
                        <m:t> </m:t>
                      </m:r>
                      <m:d>
                        <m:dPr>
                          <m:ctrlPr>
                            <a:rPr lang="es-MX" i="1">
                              <a:solidFill>
                                <a:prstClr val="black"/>
                              </a:solidFill>
                              <a:latin typeface="Cambria Math"/>
                            </a:rPr>
                          </m:ctrlPr>
                        </m:dPr>
                        <m:e>
                          <m:f>
                            <m:fPr>
                              <m:ctrlPr>
                                <a:rPr lang="es-MX" i="1">
                                  <a:solidFill>
                                    <a:prstClr val="black"/>
                                  </a:solidFill>
                                  <a:latin typeface="Cambria Math"/>
                                </a:rPr>
                              </m:ctrlPr>
                            </m:fPr>
                            <m:num>
                              <m:r>
                                <a:rPr lang="es-MX" i="1">
                                  <a:solidFill>
                                    <a:prstClr val="black"/>
                                  </a:solidFill>
                                  <a:latin typeface="Cambria Math"/>
                                </a:rPr>
                                <m:t>𝑃</m:t>
                              </m:r>
                            </m:num>
                            <m:den>
                              <m:r>
                                <a:rPr lang="es-MX" i="1">
                                  <a:solidFill>
                                    <a:prstClr val="black"/>
                                  </a:solidFill>
                                  <a:latin typeface="Cambria Math"/>
                                </a:rPr>
                                <m:t>𝑖𝑛𝑠</m:t>
                              </m:r>
                            </m:den>
                          </m:f>
                        </m:e>
                      </m:d>
                      <m:r>
                        <a:rPr lang="es-MX" i="1">
                          <a:solidFill>
                            <a:prstClr val="black"/>
                          </a:solidFill>
                          <a:latin typeface="Cambria Math"/>
                        </a:rPr>
                        <m:t>= </m:t>
                      </m:r>
                      <m:f>
                        <m:fPr>
                          <m:ctrlPr>
                            <a:rPr lang="es-MX" i="1">
                              <a:solidFill>
                                <a:prstClr val="black"/>
                              </a:solidFill>
                              <a:latin typeface="Cambria Math"/>
                            </a:rPr>
                          </m:ctrlPr>
                        </m:fPr>
                        <m:num>
                          <m:d>
                            <m:dPr>
                              <m:begChr m:val="["/>
                              <m:endChr m:val="]"/>
                              <m:ctrlPr>
                                <a:rPr lang="es-MX" i="1">
                                  <a:solidFill>
                                    <a:prstClr val="black"/>
                                  </a:solidFill>
                                  <a:latin typeface="Cambria Math"/>
                                </a:rPr>
                              </m:ctrlPr>
                            </m:dPr>
                            <m:e>
                              <m:nary>
                                <m:naryPr>
                                  <m:chr m:val="∑"/>
                                  <m:limLoc m:val="undOvr"/>
                                  <m:subHide m:val="on"/>
                                  <m:supHide m:val="on"/>
                                  <m:ctrlPr>
                                    <a:rPr lang="es-MX" i="1">
                                      <a:solidFill>
                                        <a:prstClr val="black"/>
                                      </a:solidFill>
                                      <a:latin typeface="Cambria Math"/>
                                    </a:rPr>
                                  </m:ctrlPr>
                                </m:naryPr>
                                <m:sub/>
                                <m:sup/>
                                <m:e>
                                  <m:sSup>
                                    <m:sSupPr>
                                      <m:ctrlPr>
                                        <a:rPr lang="es-MX" i="1">
                                          <a:solidFill>
                                            <a:prstClr val="black"/>
                                          </a:solidFill>
                                          <a:latin typeface="Cambria Math"/>
                                        </a:rPr>
                                      </m:ctrlPr>
                                    </m:sSupPr>
                                    <m:e>
                                      <m:r>
                                        <a:rPr lang="es-MX" i="1">
                                          <a:solidFill>
                                            <a:prstClr val="black"/>
                                          </a:solidFill>
                                          <a:latin typeface="Cambria Math"/>
                                        </a:rPr>
                                        <m:t>𝐸</m:t>
                                      </m:r>
                                      <m:d>
                                        <m:dPr>
                                          <m:ctrlPr>
                                            <a:rPr lang="es-MX" i="1">
                                              <a:solidFill>
                                                <a:prstClr val="black"/>
                                              </a:solidFill>
                                              <a:latin typeface="Cambria Math"/>
                                            </a:rPr>
                                          </m:ctrlPr>
                                        </m:dPr>
                                        <m:e>
                                          <m:r>
                                            <a:rPr lang="es-MX" i="1">
                                              <a:solidFill>
                                                <a:prstClr val="black"/>
                                              </a:solidFill>
                                              <a:latin typeface="Cambria Math"/>
                                            </a:rPr>
                                            <m:t>+</m:t>
                                          </m:r>
                                        </m:e>
                                      </m:d>
                                    </m:e>
                                    <m:sup>
                                      <m:r>
                                        <a:rPr lang="es-MX" i="1">
                                          <a:solidFill>
                                            <a:prstClr val="black"/>
                                          </a:solidFill>
                                          <a:latin typeface="Cambria Math"/>
                                        </a:rPr>
                                        <m:t>∗</m:t>
                                      </m:r>
                                    </m:sup>
                                  </m:sSup>
                                </m:e>
                              </m:nary>
                              <m:r>
                                <a:rPr lang="es-MX" i="1">
                                  <a:solidFill>
                                    <a:prstClr val="black"/>
                                  </a:solidFill>
                                  <a:latin typeface="Cambria Math"/>
                                </a:rPr>
                                <m:t>𝐹𝑆𝐴</m:t>
                              </m:r>
                            </m:e>
                          </m:d>
                        </m:num>
                        <m:den>
                          <m:r>
                            <m:rPr>
                              <m:nor/>
                            </m:rPr>
                            <a:rPr lang="es-MX" i="1">
                              <a:solidFill>
                                <a:prstClr val="black"/>
                              </a:solidFill>
                            </a:rPr>
                            <m:t>(</m:t>
                          </m:r>
                          <m:r>
                            <m:rPr>
                              <m:nor/>
                            </m:rPr>
                            <a:rPr lang="es-MX" i="1">
                              <a:solidFill>
                                <a:prstClr val="black"/>
                              </a:solidFill>
                            </a:rPr>
                            <m:t>insumos</m:t>
                          </m:r>
                          <m:r>
                            <m:rPr>
                              <m:nor/>
                            </m:rPr>
                            <a:rPr lang="es-MX" i="1">
                              <a:solidFill>
                                <a:prstClr val="black"/>
                              </a:solidFill>
                            </a:rPr>
                            <m:t> </m:t>
                          </m:r>
                          <m:r>
                            <m:rPr>
                              <m:nor/>
                            </m:rPr>
                            <a:rPr lang="es-MX" i="1">
                              <a:solidFill>
                                <a:prstClr val="black"/>
                              </a:solidFill>
                            </a:rPr>
                            <m:t>totales</m:t>
                          </m:r>
                          <m:r>
                            <m:rPr>
                              <m:nor/>
                            </m:rPr>
                            <a:rPr lang="es-MX" i="1">
                              <a:solidFill>
                                <a:prstClr val="black"/>
                              </a:solidFill>
                            </a:rPr>
                            <m:t> </m:t>
                          </m:r>
                          <m:r>
                            <m:rPr>
                              <m:nor/>
                            </m:rPr>
                            <a:rPr lang="es-MX" i="1">
                              <a:solidFill>
                                <a:prstClr val="black"/>
                              </a:solidFill>
                            </a:rPr>
                            <m:t>de</m:t>
                          </m:r>
                          <m:r>
                            <m:rPr>
                              <m:nor/>
                            </m:rPr>
                            <a:rPr lang="es-MX" i="1">
                              <a:solidFill>
                                <a:prstClr val="black"/>
                              </a:solidFill>
                            </a:rPr>
                            <m:t> </m:t>
                          </m:r>
                          <m:r>
                            <m:rPr>
                              <m:nor/>
                            </m:rPr>
                            <a:rPr lang="es-MX" i="1">
                              <a:solidFill>
                                <a:prstClr val="black"/>
                              </a:solidFill>
                            </a:rPr>
                            <m:t>divisas</m:t>
                          </m:r>
                          <m:r>
                            <a:rPr lang="es-MX" i="1">
                              <a:solidFill>
                                <a:prstClr val="black"/>
                              </a:solidFill>
                              <a:latin typeface="Cambria Math"/>
                            </a:rPr>
                            <m:t>)</m:t>
                          </m:r>
                        </m:den>
                      </m:f>
                      <m:r>
                        <a:rPr lang="es-MX" i="1">
                          <a:solidFill>
                            <a:prstClr val="black"/>
                          </a:solidFill>
                          <a:latin typeface="Cambria Math"/>
                        </a:rPr>
                        <m:t>= </m:t>
                      </m:r>
                      <m:f>
                        <m:fPr>
                          <m:ctrlPr>
                            <a:rPr lang="es-MX" i="1">
                              <a:solidFill>
                                <a:prstClr val="black"/>
                              </a:solidFill>
                              <a:latin typeface="Cambria Math"/>
                            </a:rPr>
                          </m:ctrlPr>
                        </m:fPr>
                        <m:num>
                          <m:sSub>
                            <m:sSubPr>
                              <m:ctrlPr>
                                <a:rPr lang="es-MX" i="1">
                                  <a:solidFill>
                                    <a:prstClr val="black"/>
                                  </a:solidFill>
                                  <a:latin typeface="Cambria Math"/>
                                </a:rPr>
                              </m:ctrlPr>
                            </m:sSubPr>
                            <m:e>
                              <m:r>
                                <a:rPr lang="es-MX" i="1">
                                  <a:solidFill>
                                    <a:prstClr val="black"/>
                                  </a:solidFill>
                                  <a:latin typeface="Cambria Math"/>
                                </a:rPr>
                                <m:t>(</m:t>
                              </m:r>
                              <m:r>
                                <a:rPr lang="es-MX" i="1">
                                  <a:solidFill>
                                    <a:prstClr val="black"/>
                                  </a:solidFill>
                                  <a:latin typeface="Cambria Math"/>
                                </a:rPr>
                                <m:t>𝐼𝐵𝐴</m:t>
                              </m:r>
                              <m:r>
                                <a:rPr lang="es-MX" i="1">
                                  <a:solidFill>
                                    <a:prstClr val="black"/>
                                  </a:solidFill>
                                  <a:latin typeface="Cambria Math"/>
                                </a:rPr>
                                <m:t>)</m:t>
                              </m:r>
                            </m:e>
                            <m:sub>
                              <m:r>
                                <a:rPr lang="es-MX" i="1">
                                  <a:solidFill>
                                    <a:prstClr val="black"/>
                                  </a:solidFill>
                                  <a:latin typeface="Cambria Math"/>
                                </a:rPr>
                                <m:t>𝐴𝑐𝑡</m:t>
                              </m:r>
                            </m:sub>
                          </m:sSub>
                        </m:num>
                        <m:den>
                          <m:sSub>
                            <m:sSubPr>
                              <m:ctrlPr>
                                <a:rPr lang="es-MX" i="1">
                                  <a:solidFill>
                                    <a:prstClr val="black"/>
                                  </a:solidFill>
                                  <a:latin typeface="Cambria Math"/>
                                </a:rPr>
                              </m:ctrlPr>
                            </m:sSubPr>
                            <m:e>
                              <m:r>
                                <a:rPr lang="es-MX" i="1">
                                  <a:solidFill>
                                    <a:prstClr val="black"/>
                                  </a:solidFill>
                                  <a:latin typeface="Cambria Math"/>
                                </a:rPr>
                                <m:t>(</m:t>
                              </m:r>
                              <m:r>
                                <a:rPr lang="es-MX" i="1">
                                  <a:solidFill>
                                    <a:prstClr val="black"/>
                                  </a:solidFill>
                                  <a:latin typeface="Cambria Math"/>
                                </a:rPr>
                                <m:t>𝐼𝑛𝑠</m:t>
                              </m:r>
                              <m:r>
                                <a:rPr lang="es-MX" i="1">
                                  <a:solidFill>
                                    <a:prstClr val="black"/>
                                  </a:solidFill>
                                  <a:latin typeface="Cambria Math"/>
                                </a:rPr>
                                <m:t> </m:t>
                              </m:r>
                              <m:r>
                                <a:rPr lang="es-MX" i="1">
                                  <a:solidFill>
                                    <a:prstClr val="black"/>
                                  </a:solidFill>
                                  <a:latin typeface="Cambria Math"/>
                                </a:rPr>
                                <m:t>𝑇</m:t>
                              </m:r>
                              <m:r>
                                <a:rPr lang="es-MX" i="1">
                                  <a:solidFill>
                                    <a:prstClr val="black"/>
                                  </a:solidFill>
                                  <a:latin typeface="Cambria Math"/>
                                </a:rPr>
                                <m:t>)</m:t>
                              </m:r>
                            </m:e>
                            <m:sub>
                              <m:r>
                                <a:rPr lang="es-MX" i="1">
                                  <a:solidFill>
                                    <a:prstClr val="black"/>
                                  </a:solidFill>
                                  <a:latin typeface="Cambria Math"/>
                                </a:rPr>
                                <m:t>𝐴𝑐𝑡</m:t>
                              </m:r>
                            </m:sub>
                          </m:sSub>
                        </m:den>
                      </m:f>
                    </m:oMath>
                  </m:oMathPara>
                </a14:m>
                <a:endParaRPr lang="es-MX" dirty="0">
                  <a:solidFill>
                    <a:prstClr val="black"/>
                  </a:solidFill>
                </a:endParaRPr>
              </a:p>
            </p:txBody>
          </p:sp>
        </mc:Choice>
        <mc:Fallback xmlns="">
          <p:sp>
            <p:nvSpPr>
              <p:cNvPr id="5" name="4 Rectángulo"/>
              <p:cNvSpPr>
                <a:spLocks noRot="1" noChangeAspect="1" noMove="1" noResize="1" noEditPoints="1" noAdjustHandles="1" noChangeArrowheads="1" noChangeShapeType="1" noTextEdit="1"/>
              </p:cNvSpPr>
              <p:nvPr/>
            </p:nvSpPr>
            <p:spPr>
              <a:xfrm>
                <a:off x="1838817" y="3165983"/>
                <a:ext cx="5538374" cy="723083"/>
              </a:xfrm>
              <a:prstGeom prst="rect">
                <a:avLst/>
              </a:prstGeom>
              <a:blipFill rotWithShape="1">
                <a:blip r:embed="rId3"/>
                <a:stretch>
                  <a:fillRect/>
                </a:stretch>
              </a:blipFill>
              <a:ln w="28575"/>
            </p:spPr>
            <p:txBody>
              <a:bodyPr/>
              <a:lstStyle/>
              <a:p>
                <a:r>
                  <a:rPr lang="es-MX">
                    <a:noFill/>
                  </a:rPr>
                  <a:t> </a:t>
                </a:r>
              </a:p>
            </p:txBody>
          </p:sp>
        </mc:Fallback>
      </mc:AlternateContent>
      <p:sp>
        <p:nvSpPr>
          <p:cNvPr id="6" name="5 Rectángulo"/>
          <p:cNvSpPr/>
          <p:nvPr/>
        </p:nvSpPr>
        <p:spPr>
          <a:xfrm>
            <a:off x="323528" y="4293096"/>
            <a:ext cx="8568952" cy="2339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MX" sz="1600" dirty="0">
                <a:solidFill>
                  <a:prstClr val="white"/>
                </a:solidFill>
              </a:rPr>
              <a:t>Donde:</a:t>
            </a:r>
          </a:p>
          <a:p>
            <a:r>
              <a:rPr lang="es-MX" sz="1600" dirty="0">
                <a:solidFill>
                  <a:prstClr val="white"/>
                </a:solidFill>
              </a:rPr>
              <a:t> </a:t>
            </a:r>
          </a:p>
          <a:p>
            <a:r>
              <a:rPr lang="es-MX" sz="1600" dirty="0" err="1">
                <a:solidFill>
                  <a:prstClr val="white"/>
                </a:solidFill>
              </a:rPr>
              <a:t>Io</a:t>
            </a:r>
            <a:r>
              <a:rPr lang="es-MX" sz="1600" dirty="0">
                <a:solidFill>
                  <a:prstClr val="white"/>
                </a:solidFill>
              </a:rPr>
              <a:t> = Inversión de divisas (E-)</a:t>
            </a:r>
          </a:p>
          <a:p>
            <a:r>
              <a:rPr lang="es-MX" sz="1600" dirty="0">
                <a:solidFill>
                  <a:prstClr val="white"/>
                </a:solidFill>
              </a:rPr>
              <a:t>IBA = </a:t>
            </a:r>
            <a:r>
              <a:rPr lang="es-MX" sz="1600" dirty="0" err="1">
                <a:solidFill>
                  <a:prstClr val="white"/>
                </a:solidFill>
              </a:rPr>
              <a:t>Yngreso</a:t>
            </a:r>
            <a:r>
              <a:rPr lang="es-MX" sz="1600" dirty="0">
                <a:solidFill>
                  <a:prstClr val="white"/>
                </a:solidFill>
              </a:rPr>
              <a:t> – Bruto anual (E+)</a:t>
            </a:r>
          </a:p>
          <a:p>
            <a:r>
              <a:rPr lang="es-MX" sz="1600" dirty="0">
                <a:solidFill>
                  <a:prstClr val="white"/>
                </a:solidFill>
              </a:rPr>
              <a:t>FA = Factor de actualización de una serie de valores (IBA, otros), traídos desde el futuro al presente.</a:t>
            </a:r>
          </a:p>
          <a:p>
            <a:r>
              <a:rPr lang="es-MX" sz="1600" dirty="0">
                <a:solidFill>
                  <a:prstClr val="white"/>
                </a:solidFill>
              </a:rPr>
              <a:t>FSA = Factor Singular de Actualización de un valor en el futuro traído del presente de la inversión (</a:t>
            </a:r>
            <a:r>
              <a:rPr lang="es-MX" sz="1600" dirty="0" err="1">
                <a:solidFill>
                  <a:prstClr val="white"/>
                </a:solidFill>
              </a:rPr>
              <a:t>Io</a:t>
            </a:r>
            <a:r>
              <a:rPr lang="es-MX" sz="1600" dirty="0">
                <a:solidFill>
                  <a:prstClr val="white"/>
                </a:solidFill>
              </a:rPr>
              <a:t>)</a:t>
            </a:r>
          </a:p>
          <a:p>
            <a:r>
              <a:rPr lang="es-MX" sz="1600" dirty="0">
                <a:solidFill>
                  <a:prstClr val="white"/>
                </a:solidFill>
              </a:rPr>
              <a:t>FRC = Factor de Recuperación del Capital, lleva una cifra del presente al futuro.</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136</a:t>
            </a:fld>
            <a:endParaRPr lang="es-MX">
              <a:solidFill>
                <a:srgbClr val="895D1D"/>
              </a:solidFill>
            </a:endParaRPr>
          </a:p>
        </p:txBody>
      </p:sp>
      <p:pic>
        <p:nvPicPr>
          <p:cNvPr id="44034" name="Picture 2" descr="F:\formulación y evaluación de proyectos II\Trabajo final\Imágenes\ohpk.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541409"/>
            <a:ext cx="2809875"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426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19672" y="332656"/>
            <a:ext cx="5598368"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MX" b="1" dirty="0">
                <a:solidFill>
                  <a:prstClr val="black"/>
                </a:solidFill>
              </a:rPr>
              <a:t>¿Qué tipo de tasa de interés se debe emplear (%)?</a:t>
            </a:r>
            <a:endParaRPr lang="es-MX" dirty="0">
              <a:solidFill>
                <a:prstClr val="black"/>
              </a:solidFill>
            </a:endParaRPr>
          </a:p>
        </p:txBody>
      </p:sp>
      <p:sp>
        <p:nvSpPr>
          <p:cNvPr id="3" name="2 Rectángulo redondeado"/>
          <p:cNvSpPr/>
          <p:nvPr/>
        </p:nvSpPr>
        <p:spPr>
          <a:xfrm>
            <a:off x="539552" y="1484784"/>
            <a:ext cx="3024336" cy="163449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MX" dirty="0">
                <a:solidFill>
                  <a:prstClr val="black"/>
                </a:solidFill>
              </a:rPr>
              <a:t>La estimación respecto del tipo de interés que se deberá usar en el cálculo es especialmente difícil para el caso de las divisas.</a:t>
            </a:r>
          </a:p>
        </p:txBody>
      </p:sp>
      <p:sp>
        <p:nvSpPr>
          <p:cNvPr id="4" name="3 Rectángulo redondeado"/>
          <p:cNvSpPr/>
          <p:nvPr/>
        </p:nvSpPr>
        <p:spPr>
          <a:xfrm>
            <a:off x="4932040" y="1484784"/>
            <a:ext cx="3726160" cy="19409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s-MX" dirty="0">
                <a:solidFill>
                  <a:prstClr val="black"/>
                </a:solidFill>
              </a:rPr>
              <a:t>Si el factor divisas se considera relativamente más escaso que el factor capital, su uso deberá suponer tipos de interés más elevados que los capitales en general.</a:t>
            </a:r>
          </a:p>
        </p:txBody>
      </p:sp>
      <p:sp>
        <p:nvSpPr>
          <p:cNvPr id="5" name="4 Rectángulo"/>
          <p:cNvSpPr/>
          <p:nvPr/>
        </p:nvSpPr>
        <p:spPr>
          <a:xfrm>
            <a:off x="539552" y="3433591"/>
            <a:ext cx="825867" cy="369332"/>
          </a:xfrm>
          <a:prstGeom prst="rect">
            <a:avLst/>
          </a:prstGeom>
        </p:spPr>
        <p:txBody>
          <a:bodyPr wrap="none">
            <a:spAutoFit/>
          </a:bodyPr>
          <a:lstStyle/>
          <a:p>
            <a:r>
              <a:rPr lang="es-MX" b="1" dirty="0">
                <a:solidFill>
                  <a:prstClr val="black"/>
                </a:solidFill>
              </a:rPr>
              <a:t>O sea:</a:t>
            </a:r>
          </a:p>
        </p:txBody>
      </p:sp>
      <p:sp>
        <p:nvSpPr>
          <p:cNvPr id="6" name="5 Rectángulo"/>
          <p:cNvSpPr/>
          <p:nvPr/>
        </p:nvSpPr>
        <p:spPr>
          <a:xfrm>
            <a:off x="3297395" y="3839130"/>
            <a:ext cx="22429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MX" sz="2400" b="1" dirty="0">
                <a:solidFill>
                  <a:prstClr val="white"/>
                </a:solidFill>
              </a:rPr>
              <a:t>(i%)</a:t>
            </a:r>
            <a:r>
              <a:rPr lang="es-MX" sz="2400" b="1" baseline="-25000" dirty="0">
                <a:solidFill>
                  <a:prstClr val="white"/>
                </a:solidFill>
              </a:rPr>
              <a:t>DIV</a:t>
            </a:r>
            <a:r>
              <a:rPr lang="es-MX" sz="2400" b="1" dirty="0">
                <a:solidFill>
                  <a:prstClr val="white"/>
                </a:solidFill>
              </a:rPr>
              <a:t> &gt; (I%)</a:t>
            </a:r>
            <a:r>
              <a:rPr lang="es-MX" sz="2400" b="1" baseline="-25000" dirty="0">
                <a:solidFill>
                  <a:prstClr val="white"/>
                </a:solidFill>
              </a:rPr>
              <a:t>k</a:t>
            </a:r>
            <a:endParaRPr lang="es-MX" sz="2400" dirty="0">
              <a:solidFill>
                <a:prstClr val="white"/>
              </a:solidFill>
            </a:endParaRPr>
          </a:p>
        </p:txBody>
      </p:sp>
      <p:sp>
        <p:nvSpPr>
          <p:cNvPr id="7" name="6 Rectángulo redondeado"/>
          <p:cNvSpPr/>
          <p:nvPr/>
        </p:nvSpPr>
        <p:spPr>
          <a:xfrm>
            <a:off x="539552" y="4869160"/>
            <a:ext cx="8118648" cy="1021556"/>
          </a:xfrm>
          <a:prstGeom prst="round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MX" dirty="0">
                <a:solidFill>
                  <a:prstClr val="black"/>
                </a:solidFill>
              </a:rPr>
              <a:t>Sin embargo, los tipos efectivos a que se consiguen los empréstitos externos suelen ser más bajos que los de interés interno que rigen para los capitales en generales.</a:t>
            </a:r>
          </a:p>
        </p:txBody>
      </p:sp>
      <p:sp>
        <p:nvSpPr>
          <p:cNvPr id="8" name="7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9" name="8 Marcador de número de diapositiva"/>
          <p:cNvSpPr>
            <a:spLocks noGrp="1"/>
          </p:cNvSpPr>
          <p:nvPr>
            <p:ph type="sldNum" sz="quarter" idx="12"/>
          </p:nvPr>
        </p:nvSpPr>
        <p:spPr/>
        <p:txBody>
          <a:bodyPr/>
          <a:lstStyle/>
          <a:p>
            <a:fld id="{A4119D5D-C868-4150-8857-B9A7E64B4824}" type="slidenum">
              <a:rPr lang="es-MX" smtClean="0">
                <a:solidFill>
                  <a:srgbClr val="895D1D"/>
                </a:solidFill>
              </a:rPr>
              <a:pPr/>
              <a:t>137</a:t>
            </a:fld>
            <a:endParaRPr lang="es-MX">
              <a:solidFill>
                <a:srgbClr val="895D1D"/>
              </a:solidFill>
            </a:endParaRPr>
          </a:p>
        </p:txBody>
      </p:sp>
    </p:spTree>
    <p:extLst>
      <p:ext uri="{BB962C8B-B14F-4D97-AF65-F5344CB8AC3E}">
        <p14:creationId xmlns:p14="http://schemas.microsoft.com/office/powerpoint/2010/main" val="21536198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517972" y="404664"/>
            <a:ext cx="5544616"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MX" sz="2000" b="1" dirty="0">
                <a:solidFill>
                  <a:srgbClr val="FFFFFF"/>
                </a:solidFill>
              </a:rPr>
              <a:t>II) La relación producto-capital referida a divisas.</a:t>
            </a:r>
            <a:r>
              <a:rPr lang="es-MX" sz="2000" dirty="0">
                <a:solidFill>
                  <a:srgbClr val="FFFFFF"/>
                </a:solidFill>
              </a:rPr>
              <a:t> </a:t>
            </a:r>
          </a:p>
        </p:txBody>
      </p:sp>
      <p:graphicFrame>
        <p:nvGraphicFramePr>
          <p:cNvPr id="3" name="2 Diagrama"/>
          <p:cNvGraphicFramePr/>
          <p:nvPr>
            <p:extLst>
              <p:ext uri="{D42A27DB-BD31-4B8C-83A1-F6EECF244321}">
                <p14:modId xmlns:p14="http://schemas.microsoft.com/office/powerpoint/2010/main" val="4058710185"/>
              </p:ext>
            </p:extLst>
          </p:nvPr>
        </p:nvGraphicFramePr>
        <p:xfrm>
          <a:off x="517972" y="1340768"/>
          <a:ext cx="8158484" cy="478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138</a:t>
            </a:fld>
            <a:endParaRPr lang="es-MX">
              <a:solidFill>
                <a:srgbClr val="ACCBF9"/>
              </a:solidFill>
            </a:endParaRPr>
          </a:p>
        </p:txBody>
      </p:sp>
    </p:spTree>
    <p:extLst>
      <p:ext uri="{BB962C8B-B14F-4D97-AF65-F5344CB8AC3E}">
        <p14:creationId xmlns:p14="http://schemas.microsoft.com/office/powerpoint/2010/main" val="272845332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91880" y="332656"/>
            <a:ext cx="2367956" cy="400110"/>
          </a:xfrm>
          <a:prstGeom prst="rect">
            <a:avLst/>
          </a:prstGeom>
        </p:spPr>
        <p:txBody>
          <a:bodyPr wrap="none">
            <a:spAutoFit/>
          </a:bodyPr>
          <a:lstStyle/>
          <a:p>
            <a:r>
              <a:rPr lang="es-MX" sz="2000" b="1" i="1" dirty="0">
                <a:solidFill>
                  <a:srgbClr val="FFFFFF"/>
                </a:solidFill>
              </a:rPr>
              <a:t>Dos ejemplos reales:</a:t>
            </a:r>
            <a:endParaRPr lang="es-MX" sz="2000" b="1" dirty="0">
              <a:solidFill>
                <a:srgbClr val="FFFFFF"/>
              </a:solidFill>
            </a:endParaRPr>
          </a:p>
        </p:txBody>
      </p:sp>
      <p:sp>
        <p:nvSpPr>
          <p:cNvPr id="3" name="2 Rectángulo redondeado"/>
          <p:cNvSpPr/>
          <p:nvPr/>
        </p:nvSpPr>
        <p:spPr>
          <a:xfrm>
            <a:off x="823430" y="740734"/>
            <a:ext cx="7704856" cy="1123712"/>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MX" sz="2000" dirty="0">
                <a:solidFill>
                  <a:srgbClr val="292934"/>
                </a:solidFill>
              </a:rPr>
              <a:t>Es evidente, por ejemplo, que una central hidroeléctrica no se construye con el fin principal de ahorrar divisas, por lo que no tendría sentido práctico alguno el cálculo del coeficiente directo.</a:t>
            </a:r>
          </a:p>
        </p:txBody>
      </p:sp>
      <p:graphicFrame>
        <p:nvGraphicFramePr>
          <p:cNvPr id="4" name="3 Diagrama"/>
          <p:cNvGraphicFramePr/>
          <p:nvPr>
            <p:extLst>
              <p:ext uri="{D42A27DB-BD31-4B8C-83A1-F6EECF244321}">
                <p14:modId xmlns:p14="http://schemas.microsoft.com/office/powerpoint/2010/main" val="3121856382"/>
              </p:ext>
            </p:extLst>
          </p:nvPr>
        </p:nvGraphicFramePr>
        <p:xfrm>
          <a:off x="391382" y="2132856"/>
          <a:ext cx="8424936"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rapecio"/>
          <p:cNvSpPr/>
          <p:nvPr/>
        </p:nvSpPr>
        <p:spPr>
          <a:xfrm>
            <a:off x="3131840" y="5013176"/>
            <a:ext cx="2952328" cy="1656184"/>
          </a:xfrm>
          <a:prstGeom prst="trapezoi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MX" sz="1600" b="1" dirty="0">
                <a:solidFill>
                  <a:srgbClr val="FFFFFF"/>
                </a:solidFill>
              </a:rPr>
              <a:t>En este caso, los coeficientes indirectos serán los más valiosos, tanto en cuanto a divisas como en otro sentido.</a:t>
            </a: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139</a:t>
            </a:fld>
            <a:endParaRPr lang="es-MX">
              <a:solidFill>
                <a:srgbClr val="ACCBF9"/>
              </a:solidFill>
            </a:endParaRPr>
          </a:p>
        </p:txBody>
      </p:sp>
      <p:pic>
        <p:nvPicPr>
          <p:cNvPr id="45058" name="Picture 2" descr="F:\formulación y evaluación de proyectos II\Trabajo final\Imágenes\signpost-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19520" y="3052258"/>
            <a:ext cx="912676" cy="196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33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613598"/>
            <a:ext cx="7992888" cy="400110"/>
          </a:xfrm>
          <a:prstGeom prst="rect">
            <a:avLst/>
          </a:prstGeom>
        </p:spPr>
        <p:txBody>
          <a:bodyPr wrap="square">
            <a:spAutoFit/>
          </a:bodyPr>
          <a:lstStyle/>
          <a:p>
            <a:r>
              <a:rPr lang="es-MX" sz="2000" b="1" dirty="0"/>
              <a:t>3.2 Considerando depreciación por el fondo de amortización.</a:t>
            </a:r>
          </a:p>
        </p:txBody>
      </p:sp>
      <mc:AlternateContent xmlns:mc="http://schemas.openxmlformats.org/markup-compatibility/2006" xmlns:a14="http://schemas.microsoft.com/office/drawing/2010/main">
        <mc:Choice Requires="a14">
          <p:sp>
            <p:nvSpPr>
              <p:cNvPr id="3" name="2 Rectángulo"/>
              <p:cNvSpPr/>
              <p:nvPr/>
            </p:nvSpPr>
            <p:spPr>
              <a:xfrm>
                <a:off x="323528" y="1484784"/>
                <a:ext cx="8568952" cy="7325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sz="2000" b="1" i="1">
                          <a:latin typeface="Cambria Math"/>
                        </a:rPr>
                        <m:t>𝑹𝒆𝒏𝒕𝒂𝒃𝒊𝒍𝒊𝒅𝒂𝒅</m:t>
                      </m:r>
                      <m:r>
                        <a:rPr lang="es-MX" sz="2000" b="1" i="1">
                          <a:latin typeface="Cambria Math"/>
                        </a:rPr>
                        <m:t>=</m:t>
                      </m:r>
                      <m:f>
                        <m:fPr>
                          <m:ctrlPr>
                            <a:rPr lang="es-MX" sz="2000" b="1" i="1">
                              <a:latin typeface="Cambria Math"/>
                            </a:rPr>
                          </m:ctrlPr>
                        </m:fPr>
                        <m:num>
                          <m:r>
                            <a:rPr lang="es-MX" sz="2000" b="1" i="1">
                              <a:latin typeface="Cambria Math"/>
                            </a:rPr>
                            <m:t>𝑰𝒏𝒈𝒓𝒆𝒔𝒐𝒔</m:t>
                          </m:r>
                          <m:r>
                            <a:rPr lang="es-MX" sz="2000" b="1" i="1">
                              <a:latin typeface="Cambria Math"/>
                            </a:rPr>
                            <m:t>−(</m:t>
                          </m:r>
                          <m:r>
                            <a:rPr lang="es-MX" sz="2000" b="1" i="1">
                              <a:latin typeface="Cambria Math"/>
                            </a:rPr>
                            <m:t>𝒄𝒐𝒔𝒕𝒐𝒔</m:t>
                          </m:r>
                          <m:r>
                            <a:rPr lang="es-MX" sz="2000" b="1" i="1">
                              <a:latin typeface="Cambria Math"/>
                            </a:rPr>
                            <m:t> </m:t>
                          </m:r>
                          <m:r>
                            <a:rPr lang="es-MX" sz="2000" b="1" i="1">
                              <a:latin typeface="Cambria Math"/>
                            </a:rPr>
                            <m:t>𝒂𝒏𝒖𝒂𝒍𝒆𝒔</m:t>
                          </m:r>
                          <m:r>
                            <a:rPr lang="es-MX" sz="2000" b="1" i="1">
                              <a:latin typeface="Cambria Math"/>
                            </a:rPr>
                            <m:t>+</m:t>
                          </m:r>
                          <m:r>
                            <a:rPr lang="es-MX" sz="2000" b="1" i="1">
                              <a:latin typeface="Cambria Math"/>
                            </a:rPr>
                            <m:t>𝑫𝒆𝒑𝒓𝒆𝒄𝒊𝒂𝒄𝒊𝒐𝒏</m:t>
                          </m:r>
                          <m:r>
                            <a:rPr lang="es-MX" sz="2000" b="1" i="1">
                              <a:latin typeface="Cambria Math"/>
                            </a:rPr>
                            <m:t> (</m:t>
                          </m:r>
                          <m:r>
                            <a:rPr lang="es-MX" sz="2000" b="1" i="1">
                              <a:latin typeface="Cambria Math"/>
                            </a:rPr>
                            <m:t>𝑭𝑭𝑨</m:t>
                          </m:r>
                          <m:r>
                            <a:rPr lang="es-MX" sz="2000" b="1" i="1">
                              <a:latin typeface="Cambria Math"/>
                            </a:rPr>
                            <m:t>))</m:t>
                          </m:r>
                        </m:num>
                        <m:den>
                          <m:r>
                            <a:rPr lang="es-MX" sz="2000" b="1" i="1">
                              <a:latin typeface="Cambria Math"/>
                            </a:rPr>
                            <m:t>𝑪𝒐𝒔𝒕𝒐</m:t>
                          </m:r>
                          <m:r>
                            <a:rPr lang="es-MX" sz="2000" b="1" i="1">
                              <a:latin typeface="Cambria Math"/>
                            </a:rPr>
                            <m:t> </m:t>
                          </m:r>
                          <m:r>
                            <a:rPr lang="es-MX" sz="2000" b="1" i="1">
                              <a:latin typeface="Cambria Math"/>
                            </a:rPr>
                            <m:t>𝑭𝒊𝒋𝒐</m:t>
                          </m:r>
                        </m:den>
                      </m:f>
                    </m:oMath>
                  </m:oMathPara>
                </a14:m>
                <a:endParaRPr lang="es-MX" sz="2000" b="1" dirty="0"/>
              </a:p>
            </p:txBody>
          </p:sp>
        </mc:Choice>
        <mc:Fallback xmlns="">
          <p:sp>
            <p:nvSpPr>
              <p:cNvPr id="3" name="2 Rectángulo"/>
              <p:cNvSpPr>
                <a:spLocks noRot="1" noChangeAspect="1" noMove="1" noResize="1" noEditPoints="1" noAdjustHandles="1" noChangeArrowheads="1" noChangeShapeType="1" noTextEdit="1"/>
              </p:cNvSpPr>
              <p:nvPr/>
            </p:nvSpPr>
            <p:spPr>
              <a:xfrm>
                <a:off x="323528" y="1484784"/>
                <a:ext cx="8568952" cy="732508"/>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23528" y="2852936"/>
                <a:ext cx="8568952" cy="619978"/>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7000−(6000+416)</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7000−6416</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584</m:t>
                          </m:r>
                        </m:num>
                        <m:den>
                          <m:r>
                            <a:rPr lang="es-MX" i="1">
                              <a:latin typeface="Cambria Math"/>
                            </a:rPr>
                            <m:t>5000</m:t>
                          </m:r>
                        </m:den>
                      </m:f>
                      <m:r>
                        <a:rPr lang="es-MX" i="1">
                          <a:latin typeface="Cambria Math"/>
                        </a:rPr>
                        <m:t>=0.1168∗</m:t>
                      </m:r>
                      <m:d>
                        <m:dPr>
                          <m:ctrlPr>
                            <a:rPr lang="es-MX" i="1">
                              <a:latin typeface="Cambria Math"/>
                            </a:rPr>
                          </m:ctrlPr>
                        </m:dPr>
                        <m:e>
                          <m:r>
                            <a:rPr lang="es-MX" i="1">
                              <a:latin typeface="Cambria Math"/>
                            </a:rPr>
                            <m:t>100</m:t>
                          </m:r>
                        </m:e>
                      </m:d>
                      <m:r>
                        <a:rPr lang="es-MX" i="1">
                          <a:latin typeface="Cambria Math"/>
                        </a:rPr>
                        <m:t>=</m:t>
                      </m:r>
                    </m:oMath>
                  </m:oMathPara>
                </a14:m>
                <a:endParaRPr lang="es-MX" dirty="0"/>
              </a:p>
            </p:txBody>
          </p:sp>
        </mc:Choice>
        <mc:Fallback xmlns="">
          <p:sp>
            <p:nvSpPr>
              <p:cNvPr id="4" name="3 Rectángulo"/>
              <p:cNvSpPr>
                <a:spLocks noRot="1" noChangeAspect="1" noMove="1" noResize="1" noEditPoints="1" noAdjustHandles="1" noChangeArrowheads="1" noChangeShapeType="1" noTextEdit="1"/>
              </p:cNvSpPr>
              <p:nvPr/>
            </p:nvSpPr>
            <p:spPr>
              <a:xfrm>
                <a:off x="323528" y="2852936"/>
                <a:ext cx="8568952" cy="619978"/>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2987824" y="4077071"/>
                <a:ext cx="380367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𝑹𝒆𝒏𝒕𝒂𝒃𝒊𝒍𝒊𝒅𝒂𝒅</m:t>
                      </m:r>
                      <m:r>
                        <a:rPr lang="es-MX" sz="2400" b="1" i="1">
                          <a:latin typeface="Cambria Math"/>
                        </a:rPr>
                        <m:t>=</m:t>
                      </m:r>
                      <m:r>
                        <a:rPr lang="es-MX" sz="2400" b="1" i="1">
                          <a:latin typeface="Cambria Math"/>
                        </a:rPr>
                        <m:t>𝟏𝟏</m:t>
                      </m:r>
                      <m:r>
                        <a:rPr lang="es-MX" sz="2400" b="1" i="1">
                          <a:latin typeface="Cambria Math"/>
                        </a:rPr>
                        <m:t>.</m:t>
                      </m:r>
                      <m:r>
                        <a:rPr lang="es-MX" sz="2400" b="1" i="1">
                          <a:latin typeface="Cambria Math"/>
                        </a:rPr>
                        <m:t>𝟔𝟖</m:t>
                      </m:r>
                      <m:r>
                        <a:rPr lang="es-MX" sz="2400" b="1" i="1">
                          <a:latin typeface="Cambria Math"/>
                        </a:rPr>
                        <m:t>%</m:t>
                      </m:r>
                    </m:oMath>
                  </m:oMathPara>
                </a14:m>
                <a:endParaRPr lang="es-MX" sz="2400" b="1" dirty="0"/>
              </a:p>
            </p:txBody>
          </p:sp>
        </mc:Choice>
        <mc:Fallback xmlns="">
          <p:sp>
            <p:nvSpPr>
              <p:cNvPr id="5" name="4 Rectángulo"/>
              <p:cNvSpPr>
                <a:spLocks noRot="1" noChangeAspect="1" noMove="1" noResize="1" noEditPoints="1" noAdjustHandles="1" noChangeArrowheads="1" noChangeShapeType="1" noTextEdit="1"/>
              </p:cNvSpPr>
              <p:nvPr/>
            </p:nvSpPr>
            <p:spPr>
              <a:xfrm>
                <a:off x="2987824" y="4077071"/>
                <a:ext cx="3803670" cy="461665"/>
              </a:xfrm>
              <a:prstGeom prst="rect">
                <a:avLst/>
              </a:prstGeom>
              <a:blipFill rotWithShape="1">
                <a:blip r:embed="rId4"/>
                <a:stretch>
                  <a:fillRect/>
                </a:stretch>
              </a:blipFill>
            </p:spPr>
            <p:txBody>
              <a:bodyPr/>
              <a:lstStyle/>
              <a:p>
                <a:r>
                  <a:rPr lang="es-MX">
                    <a:noFill/>
                  </a:rPr>
                  <a:t> </a:t>
                </a:r>
              </a:p>
            </p:txBody>
          </p:sp>
        </mc:Fallback>
      </mc:AlternateContent>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9874" name="Picture 2" descr="C:\Users\Sidhary\Pictures\LUIS\graph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5013176"/>
            <a:ext cx="1021011" cy="1084824"/>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14</a:t>
            </a:fld>
            <a:endParaRPr lang="es-MX"/>
          </a:p>
        </p:txBody>
      </p:sp>
    </p:spTree>
    <p:extLst>
      <p:ext uri="{BB962C8B-B14F-4D97-AF65-F5344CB8AC3E}">
        <p14:creationId xmlns:p14="http://schemas.microsoft.com/office/powerpoint/2010/main" val="144860583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548680"/>
            <a:ext cx="7776864"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MX" dirty="0">
                <a:solidFill>
                  <a:srgbClr val="FFFFFF"/>
                </a:solidFill>
              </a:rPr>
              <a:t>Si durante la vida del proyecto se previeran diferentes valores anuales del efecto neto, se les podría reducir a un equivalente anual uniforme mediante su previa actualización. Ello exige nuevamente adoptar una tasa convencional de interés.</a:t>
            </a:r>
          </a:p>
        </p:txBody>
      </p:sp>
      <p:pic>
        <p:nvPicPr>
          <p:cNvPr id="1026"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67986" y="1700808"/>
            <a:ext cx="7096060" cy="23842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62221" y="4289641"/>
            <a:ext cx="4363695" cy="369332"/>
          </a:xfrm>
          <a:prstGeom prst="rect">
            <a:avLst/>
          </a:prstGeom>
        </p:spPr>
        <p:txBody>
          <a:bodyPr wrap="none">
            <a:spAutoFit/>
          </a:bodyPr>
          <a:lstStyle/>
          <a:p>
            <a:r>
              <a:rPr lang="es-MX" b="1" i="1" dirty="0" smtClean="0">
                <a:solidFill>
                  <a:srgbClr val="FFFFFF"/>
                </a:solidFill>
                <a:effectLst>
                  <a:outerShdw blurRad="38100" dist="38100" dir="2700000" algn="tl">
                    <a:srgbClr val="000000">
                      <a:alpha val="43137"/>
                    </a:srgbClr>
                  </a:outerShdw>
                </a:effectLst>
              </a:rPr>
              <a:t>1.- (EFN)</a:t>
            </a:r>
            <a:r>
              <a:rPr lang="es-MX" b="1" i="1" baseline="-25000" dirty="0" smtClean="0">
                <a:solidFill>
                  <a:srgbClr val="FFFFFF"/>
                </a:solidFill>
                <a:effectLst>
                  <a:outerShdw blurRad="38100" dist="38100" dir="2700000" algn="tl">
                    <a:srgbClr val="000000">
                      <a:alpha val="43137"/>
                    </a:srgbClr>
                  </a:outerShdw>
                </a:effectLst>
              </a:rPr>
              <a:t>1</a:t>
            </a:r>
            <a:r>
              <a:rPr lang="es-MX" b="1" i="1" dirty="0" smtClean="0">
                <a:solidFill>
                  <a:srgbClr val="FFFFFF"/>
                </a:solidFill>
                <a:effectLst>
                  <a:outerShdw blurRad="38100" dist="38100" dir="2700000" algn="tl">
                    <a:srgbClr val="000000">
                      <a:alpha val="43137"/>
                    </a:srgbClr>
                  </a:outerShdw>
                </a:effectLst>
              </a:rPr>
              <a:t>≠(EFN)</a:t>
            </a:r>
            <a:r>
              <a:rPr lang="es-MX" b="1" i="1" baseline="-25000" dirty="0" smtClean="0">
                <a:solidFill>
                  <a:srgbClr val="FFFFFF"/>
                </a:solidFill>
                <a:effectLst>
                  <a:outerShdw blurRad="38100" dist="38100" dir="2700000" algn="tl">
                    <a:srgbClr val="000000">
                      <a:alpha val="43137"/>
                    </a:srgbClr>
                  </a:outerShdw>
                </a:effectLst>
              </a:rPr>
              <a:t>2</a:t>
            </a:r>
            <a:r>
              <a:rPr lang="es-MX" b="1" i="1" dirty="0" smtClean="0">
                <a:solidFill>
                  <a:srgbClr val="FFFFFF"/>
                </a:solidFill>
                <a:effectLst>
                  <a:outerShdw blurRad="38100" dist="38100" dir="2700000" algn="tl">
                    <a:srgbClr val="000000">
                      <a:alpha val="43137"/>
                    </a:srgbClr>
                  </a:outerShdw>
                </a:effectLst>
              </a:rPr>
              <a:t> ≠ (EFN)</a:t>
            </a:r>
            <a:r>
              <a:rPr lang="es-MX" b="1" i="1" baseline="-25000" dirty="0" smtClean="0">
                <a:solidFill>
                  <a:srgbClr val="FFFFFF"/>
                </a:solidFill>
                <a:effectLst>
                  <a:outerShdw blurRad="38100" dist="38100" dir="2700000" algn="tl">
                    <a:srgbClr val="000000">
                      <a:alpha val="43137"/>
                    </a:srgbClr>
                  </a:outerShdw>
                </a:effectLst>
              </a:rPr>
              <a:t>3</a:t>
            </a:r>
            <a:r>
              <a:rPr lang="es-MX" b="1" i="1" dirty="0" smtClean="0">
                <a:solidFill>
                  <a:srgbClr val="FFFFFF"/>
                </a:solidFill>
                <a:effectLst>
                  <a:outerShdw blurRad="38100" dist="38100" dir="2700000" algn="tl">
                    <a:srgbClr val="000000">
                      <a:alpha val="43137"/>
                    </a:srgbClr>
                  </a:outerShdw>
                </a:effectLst>
              </a:rPr>
              <a:t> ≠ ……………(EFN)</a:t>
            </a:r>
            <a:r>
              <a:rPr lang="es-MX" b="1" i="1" baseline="-25000" dirty="0" smtClean="0">
                <a:solidFill>
                  <a:srgbClr val="FFFFFF"/>
                </a:solidFill>
                <a:effectLst>
                  <a:outerShdw blurRad="38100" dist="38100" dir="2700000" algn="tl">
                    <a:srgbClr val="000000">
                      <a:alpha val="43137"/>
                    </a:srgbClr>
                  </a:outerShdw>
                </a:effectLst>
              </a:rPr>
              <a:t>n-1</a:t>
            </a:r>
            <a:endParaRPr lang="es-MX" b="1" i="1" dirty="0">
              <a:solidFill>
                <a:srgbClr val="FFFFFF"/>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 name="3 Rectángulo"/>
              <p:cNvSpPr/>
              <p:nvPr/>
            </p:nvSpPr>
            <p:spPr>
              <a:xfrm>
                <a:off x="2414135" y="4934891"/>
                <a:ext cx="4780091" cy="876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smtClean="0">
                          <a:solidFill>
                            <a:srgbClr val="FFFFFF"/>
                          </a:solidFill>
                          <a:effectLst>
                            <a:outerShdw blurRad="38100" dist="38100" dir="2700000" algn="tl">
                              <a:srgbClr val="000000">
                                <a:alpha val="43137"/>
                              </a:srgbClr>
                            </a:outerShdw>
                          </a:effectLst>
                          <a:latin typeface="Cambria Math"/>
                        </a:rPr>
                        <m:t>𝟏</m:t>
                      </m:r>
                      <m:r>
                        <a:rPr lang="en-US" b="1" smtClean="0">
                          <a:solidFill>
                            <a:srgbClr val="FFFFFF"/>
                          </a:solidFill>
                          <a:effectLst>
                            <a:outerShdw blurRad="38100" dist="38100" dir="2700000" algn="tl">
                              <a:srgbClr val="000000">
                                <a:alpha val="43137"/>
                              </a:srgbClr>
                            </a:outerShdw>
                          </a:effectLst>
                          <a:latin typeface="Cambria Math"/>
                        </a:rPr>
                        <m:t>.−</m:t>
                      </m:r>
                      <m:nary>
                        <m:naryPr>
                          <m:chr m:val="∑"/>
                          <m:limLoc m:val="undOvr"/>
                          <m:ctrlPr>
                            <a:rPr lang="es-MX" b="1" i="1">
                              <a:solidFill>
                                <a:srgbClr val="FFFFFF"/>
                              </a:solidFill>
                              <a:effectLst>
                                <a:outerShdw blurRad="38100" dist="38100" dir="2700000" algn="tl">
                                  <a:srgbClr val="000000">
                                    <a:alpha val="43137"/>
                                  </a:srgbClr>
                                </a:outerShdw>
                              </a:effectLst>
                              <a:latin typeface="Cambria Math"/>
                            </a:rPr>
                          </m:ctrlPr>
                        </m:naryPr>
                        <m:sub>
                          <m:r>
                            <a:rPr lang="en-US" b="1">
                              <a:solidFill>
                                <a:srgbClr val="FFFFFF"/>
                              </a:solidFill>
                              <a:effectLst>
                                <a:outerShdw blurRad="38100" dist="38100" dir="2700000" algn="tl">
                                  <a:srgbClr val="000000">
                                    <a:alpha val="43137"/>
                                  </a:srgbClr>
                                </a:outerShdw>
                              </a:effectLst>
                              <a:latin typeface="Cambria Math"/>
                            </a:rPr>
                            <m:t>𝟏</m:t>
                          </m:r>
                        </m:sub>
                        <m:sup>
                          <m:r>
                            <a:rPr lang="en-US" b="1">
                              <a:solidFill>
                                <a:srgbClr val="FFFFFF"/>
                              </a:solidFill>
                              <a:effectLst>
                                <a:outerShdw blurRad="38100" dist="38100" dir="2700000" algn="tl">
                                  <a:srgbClr val="000000">
                                    <a:alpha val="43137"/>
                                  </a:srgbClr>
                                </a:outerShdw>
                              </a:effectLst>
                              <a:latin typeface="Cambria Math"/>
                            </a:rPr>
                            <m:t>𝟑</m:t>
                          </m:r>
                        </m:sup>
                        <m:e>
                          <m:sSub>
                            <m:sSubPr>
                              <m:ctrlPr>
                                <a:rPr lang="es-MX" b="1" i="1">
                                  <a:solidFill>
                                    <a:srgbClr val="FFFFFF"/>
                                  </a:solidFill>
                                  <a:effectLst>
                                    <a:outerShdw blurRad="38100" dist="38100" dir="2700000" algn="tl">
                                      <a:srgbClr val="000000">
                                        <a:alpha val="43137"/>
                                      </a:srgbClr>
                                    </a:outerShdw>
                                  </a:effectLst>
                                  <a:latin typeface="Cambria Math"/>
                                </a:rPr>
                              </m:ctrlPr>
                            </m:sSubPr>
                            <m:e>
                              <m:r>
                                <m:rPr>
                                  <m:nor/>
                                </m:rPr>
                                <a:rPr lang="en-US" b="1">
                                  <a:solidFill>
                                    <a:srgbClr val="FFFFFF"/>
                                  </a:solidFill>
                                  <a:effectLst>
                                    <a:outerShdw blurRad="38100" dist="38100" dir="2700000" algn="tl">
                                      <a:srgbClr val="000000">
                                        <a:alpha val="43137"/>
                                      </a:srgbClr>
                                    </a:outerShdw>
                                  </a:effectLst>
                                </a:rPr>
                                <m:t>(</m:t>
                              </m:r>
                              <m:r>
                                <m:rPr>
                                  <m:nor/>
                                </m:rPr>
                                <a:rPr lang="en-US" b="1">
                                  <a:solidFill>
                                    <a:srgbClr val="FFFFFF"/>
                                  </a:solidFill>
                                  <a:effectLst>
                                    <a:outerShdw blurRad="38100" dist="38100" dir="2700000" algn="tl">
                                      <a:srgbClr val="000000">
                                        <a:alpha val="43137"/>
                                      </a:srgbClr>
                                    </a:outerShdw>
                                  </a:effectLst>
                                </a:rPr>
                                <m:t>EF</m:t>
                              </m:r>
                              <m:r>
                                <m:rPr>
                                  <m:nor/>
                                </m:rPr>
                                <a:rPr lang="en-US" b="1">
                                  <a:solidFill>
                                    <a:srgbClr val="FFFFFF"/>
                                  </a:solidFill>
                                  <a:effectLst>
                                    <a:outerShdw blurRad="38100" dist="38100" dir="2700000" algn="tl">
                                      <a:srgbClr val="000000">
                                        <a:alpha val="43137"/>
                                      </a:srgbClr>
                                    </a:outerShdw>
                                  </a:effectLst>
                                </a:rPr>
                                <m:t>)</m:t>
                              </m:r>
                            </m:e>
                            <m:sub>
                              <m:r>
                                <a:rPr lang="es-MX" b="1">
                                  <a:solidFill>
                                    <a:srgbClr val="FFFFFF"/>
                                  </a:solidFill>
                                  <a:effectLst>
                                    <a:outerShdw blurRad="38100" dist="38100" dir="2700000" algn="tl">
                                      <a:srgbClr val="000000">
                                        <a:alpha val="43137"/>
                                      </a:srgbClr>
                                    </a:outerShdw>
                                  </a:effectLst>
                                  <a:latin typeface="Cambria Math"/>
                                </a:rPr>
                                <m:t>𝐍</m:t>
                              </m:r>
                            </m:sub>
                          </m:sSub>
                          <m:r>
                            <a:rPr lang="en-US" b="1">
                              <a:solidFill>
                                <a:srgbClr val="FFFFFF"/>
                              </a:solidFill>
                              <a:effectLst>
                                <a:outerShdw blurRad="38100" dist="38100" dir="2700000" algn="tl">
                                  <a:srgbClr val="000000">
                                    <a:alpha val="43137"/>
                                  </a:srgbClr>
                                </a:outerShdw>
                              </a:effectLst>
                              <a:latin typeface="Cambria Math"/>
                            </a:rPr>
                            <m:t>∗</m:t>
                          </m:r>
                        </m:e>
                      </m:nary>
                      <m:r>
                        <a:rPr lang="en-US" b="1">
                          <a:solidFill>
                            <a:srgbClr val="FFFFFF"/>
                          </a:solidFill>
                          <a:effectLst>
                            <a:outerShdw blurRad="38100" dist="38100" dir="2700000" algn="tl">
                              <a:srgbClr val="000000">
                                <a:alpha val="43137"/>
                              </a:srgbClr>
                            </a:outerShdw>
                          </a:effectLst>
                          <a:latin typeface="Cambria Math"/>
                        </a:rPr>
                        <m:t>𝐅𝐒𝐀</m:t>
                      </m:r>
                      <m:r>
                        <a:rPr lang="en-US" b="1">
                          <a:solidFill>
                            <a:srgbClr val="FFFFFF"/>
                          </a:solidFill>
                          <a:effectLst>
                            <a:outerShdw blurRad="38100" dist="38100" dir="2700000" algn="tl">
                              <a:srgbClr val="000000">
                                <a:alpha val="43137"/>
                              </a:srgbClr>
                            </a:outerShdw>
                          </a:effectLst>
                          <a:latin typeface="Cambria Math"/>
                        </a:rPr>
                        <m:t> = </m:t>
                      </m:r>
                      <m:sSub>
                        <m:sSubPr>
                          <m:ctrlPr>
                            <a:rPr lang="es-MX" b="1" i="1">
                              <a:solidFill>
                                <a:srgbClr val="FFFFFF"/>
                              </a:solidFill>
                              <a:effectLst>
                                <a:outerShdw blurRad="38100" dist="38100" dir="2700000" algn="tl">
                                  <a:srgbClr val="000000">
                                    <a:alpha val="43137"/>
                                  </a:srgbClr>
                                </a:outerShdw>
                              </a:effectLst>
                              <a:latin typeface="Cambria Math"/>
                            </a:rPr>
                          </m:ctrlPr>
                        </m:sSubPr>
                        <m:e>
                          <m:r>
                            <a:rPr lang="en-US" b="1">
                              <a:solidFill>
                                <a:srgbClr val="FFFFFF"/>
                              </a:solidFill>
                              <a:effectLst>
                                <a:outerShdw blurRad="38100" dist="38100" dir="2700000" algn="tl">
                                  <a:srgbClr val="000000">
                                    <a:alpha val="43137"/>
                                  </a:srgbClr>
                                </a:outerShdw>
                              </a:effectLst>
                              <a:latin typeface="Cambria Math"/>
                            </a:rPr>
                            <m:t>(</m:t>
                          </m:r>
                          <m:r>
                            <a:rPr lang="en-US" b="1">
                              <a:solidFill>
                                <a:srgbClr val="FFFFFF"/>
                              </a:solidFill>
                              <a:effectLst>
                                <a:outerShdw blurRad="38100" dist="38100" dir="2700000" algn="tl">
                                  <a:srgbClr val="000000">
                                    <a:alpha val="43137"/>
                                  </a:srgbClr>
                                </a:outerShdw>
                              </a:effectLst>
                              <a:latin typeface="Cambria Math"/>
                            </a:rPr>
                            <m:t>𝐄𝐅𝐍</m:t>
                          </m:r>
                          <m:r>
                            <a:rPr lang="en-US" b="1">
                              <a:solidFill>
                                <a:srgbClr val="FFFFFF"/>
                              </a:solidFill>
                              <a:effectLst>
                                <a:outerShdw blurRad="38100" dist="38100" dir="2700000" algn="tl">
                                  <a:srgbClr val="000000">
                                    <a:alpha val="43137"/>
                                  </a:srgbClr>
                                </a:outerShdw>
                              </a:effectLst>
                              <a:latin typeface="Cambria Math"/>
                            </a:rPr>
                            <m:t>)</m:t>
                          </m:r>
                        </m:e>
                        <m:sub>
                          <m:r>
                            <a:rPr lang="en-US" b="1" baseline="-25000">
                              <a:solidFill>
                                <a:srgbClr val="FFFFFF"/>
                              </a:solidFill>
                              <a:effectLst>
                                <a:outerShdw blurRad="38100" dist="38100" dir="2700000" algn="tl">
                                  <a:srgbClr val="000000">
                                    <a:alpha val="43137"/>
                                  </a:srgbClr>
                                </a:outerShdw>
                              </a:effectLst>
                              <a:latin typeface="Cambria Math"/>
                            </a:rPr>
                            <m:t>𝐀𝐜𝐭𝐮𝐚𝐥𝐢𝐳𝐚𝐝𝐨</m:t>
                          </m:r>
                        </m:sub>
                      </m:sSub>
                      <m:r>
                        <a:rPr lang="en-US" b="1">
                          <a:solidFill>
                            <a:srgbClr val="FFFFFF"/>
                          </a:solidFill>
                          <a:effectLst>
                            <a:outerShdw blurRad="38100" dist="38100" dir="2700000" algn="tl">
                              <a:srgbClr val="000000">
                                <a:alpha val="43137"/>
                              </a:srgbClr>
                            </a:outerShdw>
                          </a:effectLst>
                          <a:latin typeface="Cambria Math"/>
                        </a:rPr>
                        <m:t> = </m:t>
                      </m:r>
                      <m:sSub>
                        <m:sSubPr>
                          <m:ctrlPr>
                            <a:rPr lang="es-MX" b="1" i="1">
                              <a:solidFill>
                                <a:srgbClr val="FFFFFF"/>
                              </a:solidFill>
                              <a:effectLst>
                                <a:outerShdw blurRad="38100" dist="38100" dir="2700000" algn="tl">
                                  <a:srgbClr val="000000">
                                    <a:alpha val="43137"/>
                                  </a:srgbClr>
                                </a:outerShdw>
                              </a:effectLst>
                              <a:latin typeface="Cambria Math"/>
                            </a:rPr>
                          </m:ctrlPr>
                        </m:sSubPr>
                        <m:e>
                          <m:r>
                            <a:rPr lang="en-US" b="1">
                              <a:solidFill>
                                <a:srgbClr val="FFFFFF"/>
                              </a:solidFill>
                              <a:effectLst>
                                <a:outerShdw blurRad="38100" dist="38100" dir="2700000" algn="tl">
                                  <a:srgbClr val="000000">
                                    <a:alpha val="43137"/>
                                  </a:srgbClr>
                                </a:outerShdw>
                              </a:effectLst>
                              <a:latin typeface="Cambria Math"/>
                            </a:rPr>
                            <m:t>(</m:t>
                          </m:r>
                          <m:r>
                            <a:rPr lang="en-US" b="1">
                              <a:solidFill>
                                <a:srgbClr val="FFFFFF"/>
                              </a:solidFill>
                              <a:effectLst>
                                <a:outerShdw blurRad="38100" dist="38100" dir="2700000" algn="tl">
                                  <a:srgbClr val="000000">
                                    <a:alpha val="43137"/>
                                  </a:srgbClr>
                                </a:outerShdw>
                              </a:effectLst>
                              <a:latin typeface="Cambria Math"/>
                            </a:rPr>
                            <m:t>𝐄𝐅𝐍</m:t>
                          </m:r>
                          <m:r>
                            <a:rPr lang="en-US" b="1">
                              <a:solidFill>
                                <a:srgbClr val="FFFFFF"/>
                              </a:solidFill>
                              <a:effectLst>
                                <a:outerShdw blurRad="38100" dist="38100" dir="2700000" algn="tl">
                                  <a:srgbClr val="000000">
                                    <a:alpha val="43137"/>
                                  </a:srgbClr>
                                </a:outerShdw>
                              </a:effectLst>
                              <a:latin typeface="Cambria Math"/>
                            </a:rPr>
                            <m:t>)</m:t>
                          </m:r>
                        </m:e>
                        <m:sub>
                          <m:r>
                            <a:rPr lang="en-US" b="1" baseline="-25000">
                              <a:solidFill>
                                <a:srgbClr val="FFFFFF"/>
                              </a:solidFill>
                              <a:effectLst>
                                <a:outerShdw blurRad="38100" dist="38100" dir="2700000" algn="tl">
                                  <a:srgbClr val="000000">
                                    <a:alpha val="43137"/>
                                  </a:srgbClr>
                                </a:outerShdw>
                              </a:effectLst>
                              <a:latin typeface="Cambria Math"/>
                            </a:rPr>
                            <m:t>𝐀</m:t>
                          </m:r>
                        </m:sub>
                      </m:sSub>
                    </m:oMath>
                  </m:oMathPara>
                </a14:m>
                <a:endParaRPr lang="es-MX" b="1" dirty="0">
                  <a:solidFill>
                    <a:srgbClr val="FFFFFF"/>
                  </a:solidFill>
                  <a:effectLst>
                    <a:outerShdw blurRad="38100" dist="38100" dir="2700000" algn="tl">
                      <a:srgbClr val="000000">
                        <a:alpha val="43137"/>
                      </a:srgbClr>
                    </a:outerShdw>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414135" y="4934891"/>
                <a:ext cx="4780091" cy="876650"/>
              </a:xfrm>
              <a:prstGeom prst="rect">
                <a:avLst/>
              </a:prstGeom>
              <a:blipFill rotWithShape="1">
                <a:blip r:embed="rId4"/>
                <a:stretch>
                  <a:fillRect b="-1399"/>
                </a:stretch>
              </a:blipFill>
            </p:spPr>
            <p:txBody>
              <a:bodyPr/>
              <a:lstStyle/>
              <a:p>
                <a:r>
                  <a:rPr lang="es-MX">
                    <a:noFill/>
                  </a:rPr>
                  <a:t> </a:t>
                </a:r>
              </a:p>
            </p:txBody>
          </p:sp>
        </mc:Fallback>
      </mc:AlternateContent>
      <p:sp>
        <p:nvSpPr>
          <p:cNvPr id="5" name="4 Rectángulo"/>
          <p:cNvSpPr/>
          <p:nvPr/>
        </p:nvSpPr>
        <p:spPr>
          <a:xfrm>
            <a:off x="2973743" y="6021288"/>
            <a:ext cx="3534044" cy="369332"/>
          </a:xfrm>
          <a:prstGeom prst="rect">
            <a:avLst/>
          </a:prstGeom>
        </p:spPr>
        <p:txBody>
          <a:bodyPr wrap="none">
            <a:spAutoFit/>
          </a:bodyPr>
          <a:lstStyle/>
          <a:p>
            <a:r>
              <a:rPr lang="es-MX" b="1" i="1" dirty="0">
                <a:solidFill>
                  <a:srgbClr val="FFFFFF"/>
                </a:solidFill>
                <a:effectLst>
                  <a:outerShdw blurRad="38100" dist="38100" dir="2700000" algn="tl">
                    <a:srgbClr val="000000">
                      <a:alpha val="43137"/>
                    </a:srgbClr>
                  </a:outerShdw>
                </a:effectLst>
              </a:rPr>
              <a:t>2.- (EFN)</a:t>
            </a:r>
            <a:r>
              <a:rPr lang="es-MX" b="1" i="1" baseline="-25000" dirty="0">
                <a:solidFill>
                  <a:srgbClr val="FFFFFF"/>
                </a:solidFill>
                <a:effectLst>
                  <a:outerShdw blurRad="38100" dist="38100" dir="2700000" algn="tl">
                    <a:srgbClr val="000000">
                      <a:alpha val="43137"/>
                    </a:srgbClr>
                  </a:outerShdw>
                </a:effectLst>
              </a:rPr>
              <a:t>A</a:t>
            </a:r>
            <a:r>
              <a:rPr lang="es-MX" b="1" i="1" dirty="0">
                <a:solidFill>
                  <a:srgbClr val="FFFFFF"/>
                </a:solidFill>
                <a:effectLst>
                  <a:outerShdw blurRad="38100" dist="38100" dir="2700000" algn="tl">
                    <a:srgbClr val="000000">
                      <a:alpha val="43137"/>
                    </a:srgbClr>
                  </a:outerShdw>
                </a:effectLst>
              </a:rPr>
              <a:t> *FRC = EFN= </a:t>
            </a:r>
            <a:r>
              <a:rPr lang="es-MX" b="1" i="1" dirty="0" err="1">
                <a:solidFill>
                  <a:srgbClr val="FFFFFF"/>
                </a:solidFill>
                <a:effectLst>
                  <a:outerShdw blurRad="38100" dist="38100" dir="2700000" algn="tl">
                    <a:srgbClr val="000000">
                      <a:alpha val="43137"/>
                    </a:srgbClr>
                  </a:outerShdw>
                </a:effectLst>
              </a:rPr>
              <a:t>equiv</a:t>
            </a:r>
            <a:r>
              <a:rPr lang="es-MX" b="1" i="1" dirty="0">
                <a:solidFill>
                  <a:srgbClr val="FFFFFF"/>
                </a:solidFill>
                <a:effectLst>
                  <a:outerShdw blurRad="38100" dist="38100" dir="2700000" algn="tl">
                    <a:srgbClr val="000000">
                      <a:alpha val="43137"/>
                    </a:srgbClr>
                  </a:outerShdw>
                </a:effectLst>
              </a:rPr>
              <a:t>, anual</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140</a:t>
            </a:fld>
            <a:endParaRPr lang="es-MX">
              <a:solidFill>
                <a:srgbClr val="ACCBF9"/>
              </a:solidFill>
            </a:endParaRPr>
          </a:p>
        </p:txBody>
      </p:sp>
      <p:pic>
        <p:nvPicPr>
          <p:cNvPr id="46082" name="Picture 2" descr="F:\formulación y evaluación de proyectos II\Trabajo final\Imágenes\twi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032790">
            <a:off x="1143299" y="4456666"/>
            <a:ext cx="1781175"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4524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332656"/>
            <a:ext cx="364920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b="1" dirty="0">
                <a:solidFill>
                  <a:srgbClr val="FFFFFF"/>
                </a:solidFill>
              </a:rPr>
              <a:t>III) La eficiencia marginal en divisas.</a:t>
            </a:r>
            <a:r>
              <a:rPr lang="es-MX" dirty="0">
                <a:solidFill>
                  <a:srgbClr val="FFFFFF"/>
                </a:solidFill>
              </a:rPr>
              <a:t> </a:t>
            </a:r>
          </a:p>
        </p:txBody>
      </p:sp>
      <p:sp>
        <p:nvSpPr>
          <p:cNvPr id="3" name="2 Entrada manual"/>
          <p:cNvSpPr/>
          <p:nvPr/>
        </p:nvSpPr>
        <p:spPr>
          <a:xfrm>
            <a:off x="467544" y="908720"/>
            <a:ext cx="8136904" cy="1146572"/>
          </a:xfrm>
          <a:prstGeom prst="flowChartManualInp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solidFill>
                  <a:srgbClr val="FFFFFF"/>
                </a:solidFill>
              </a:rPr>
              <a:t>El tercer coeficiente mencionado sería la eficiencia marginal en divisas, y se obtendría determinando la tasa de interés a la cual todos los efectos netos actualizados serían iguales a la inversión en divisas.</a:t>
            </a:r>
          </a:p>
        </p:txBody>
      </p:sp>
      <p:sp>
        <p:nvSpPr>
          <p:cNvPr id="4" name="3 Rectángulo"/>
          <p:cNvSpPr/>
          <p:nvPr/>
        </p:nvSpPr>
        <p:spPr>
          <a:xfrm>
            <a:off x="611560" y="2420888"/>
            <a:ext cx="845103" cy="400110"/>
          </a:xfrm>
          <a:prstGeom prst="rect">
            <a:avLst/>
          </a:prstGeom>
        </p:spPr>
        <p:txBody>
          <a:bodyPr wrap="none">
            <a:spAutoFit/>
          </a:bodyPr>
          <a:lstStyle/>
          <a:p>
            <a:r>
              <a:rPr lang="es-MX" sz="2000" b="1" dirty="0">
                <a:solidFill>
                  <a:srgbClr val="FFFFFF"/>
                </a:solidFill>
              </a:rPr>
              <a:t>O sea:</a:t>
            </a:r>
          </a:p>
        </p:txBody>
      </p:sp>
      <p:sp>
        <p:nvSpPr>
          <p:cNvPr id="5" name="4 Rectángulo"/>
          <p:cNvSpPr/>
          <p:nvPr/>
        </p:nvSpPr>
        <p:spPr>
          <a:xfrm>
            <a:off x="2580496" y="2636332"/>
            <a:ext cx="168026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dirty="0" err="1">
                <a:solidFill>
                  <a:srgbClr val="292934"/>
                </a:solidFill>
              </a:rPr>
              <a:t>EMDiv</a:t>
            </a:r>
            <a:r>
              <a:rPr lang="es-MX" dirty="0">
                <a:solidFill>
                  <a:srgbClr val="292934"/>
                </a:solidFill>
              </a:rPr>
              <a:t> → (i %) ?</a:t>
            </a:r>
          </a:p>
        </p:txBody>
      </p:sp>
      <mc:AlternateContent xmlns:mc="http://schemas.openxmlformats.org/markup-compatibility/2006" xmlns:a14="http://schemas.microsoft.com/office/drawing/2010/main">
        <mc:Choice Requires="a14">
          <p:sp>
            <p:nvSpPr>
              <p:cNvPr id="6" name="5 Rectángulo"/>
              <p:cNvSpPr/>
              <p:nvPr/>
            </p:nvSpPr>
            <p:spPr>
              <a:xfrm>
                <a:off x="2580496" y="3429000"/>
                <a:ext cx="2661049" cy="89441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m:rPr>
                          <m:nor/>
                        </m:rPr>
                        <a:rPr lang="es-MX" smtClean="0">
                          <a:solidFill>
                            <a:srgbClr val="292934"/>
                          </a:solidFill>
                        </a:rPr>
                        <m:t>(</m:t>
                      </m:r>
                      <m:r>
                        <m:rPr>
                          <m:nor/>
                        </m:rPr>
                        <a:rPr lang="es-MX" smtClean="0">
                          <a:solidFill>
                            <a:srgbClr val="292934"/>
                          </a:solidFill>
                        </a:rPr>
                        <m:t>i</m:t>
                      </m:r>
                      <m:r>
                        <m:rPr>
                          <m:nor/>
                        </m:rPr>
                        <a:rPr lang="es-MX" smtClean="0">
                          <a:solidFill>
                            <a:srgbClr val="292934"/>
                          </a:solidFill>
                        </a:rPr>
                        <m:t> %)</m:t>
                      </m:r>
                      <m:nary>
                        <m:naryPr>
                          <m:chr m:val="∑"/>
                          <m:limLoc m:val="undOvr"/>
                          <m:ctrlPr>
                            <a:rPr lang="es-MX" i="1">
                              <a:solidFill>
                                <a:srgbClr val="292934"/>
                              </a:solidFill>
                              <a:latin typeface="Cambria Math"/>
                            </a:rPr>
                          </m:ctrlPr>
                        </m:naryPr>
                        <m:sub>
                          <m:r>
                            <m:rPr>
                              <m:nor/>
                            </m:rPr>
                            <a:rPr lang="es-MX">
                              <a:solidFill>
                                <a:srgbClr val="292934"/>
                              </a:solidFill>
                            </a:rPr>
                            <m:t>1</m:t>
                          </m:r>
                        </m:sub>
                        <m:sup>
                          <m:r>
                            <m:rPr>
                              <m:nor/>
                            </m:rPr>
                            <a:rPr lang="es-MX">
                              <a:solidFill>
                                <a:srgbClr val="292934"/>
                              </a:solidFill>
                            </a:rPr>
                            <m:t>n</m:t>
                          </m:r>
                        </m:sup>
                        <m:e>
                          <m:r>
                            <m:rPr>
                              <m:nor/>
                            </m:rPr>
                            <a:rPr lang="es-MX">
                              <a:solidFill>
                                <a:srgbClr val="292934"/>
                              </a:solidFill>
                            </a:rPr>
                            <m:t>(</m:t>
                          </m:r>
                          <m:r>
                            <m:rPr>
                              <m:nor/>
                            </m:rPr>
                            <a:rPr lang="es-MX">
                              <a:solidFill>
                                <a:srgbClr val="292934"/>
                              </a:solidFill>
                            </a:rPr>
                            <m:t>EF</m:t>
                          </m:r>
                          <m:r>
                            <m:rPr>
                              <m:nor/>
                            </m:rPr>
                            <a:rPr lang="es-MX">
                              <a:solidFill>
                                <a:srgbClr val="292934"/>
                              </a:solidFill>
                            </a:rPr>
                            <m:t>)</m:t>
                          </m:r>
                        </m:e>
                      </m:nary>
                      <m:r>
                        <m:rPr>
                          <m:nor/>
                        </m:rPr>
                        <a:rPr lang="es-MX" i="1">
                          <a:solidFill>
                            <a:srgbClr val="292934"/>
                          </a:solidFill>
                        </a:rPr>
                        <m:t>∗</m:t>
                      </m:r>
                      <m:r>
                        <m:rPr>
                          <m:nor/>
                        </m:rPr>
                        <a:rPr lang="es-MX">
                          <a:solidFill>
                            <a:srgbClr val="292934"/>
                          </a:solidFill>
                        </a:rPr>
                        <m:t>FSA</m:t>
                      </m:r>
                      <m:r>
                        <m:rPr>
                          <m:nor/>
                        </m:rPr>
                        <a:rPr lang="es-MX" i="1">
                          <a:solidFill>
                            <a:srgbClr val="292934"/>
                          </a:solidFill>
                        </a:rPr>
                        <m:t>∗</m:t>
                      </m:r>
                      <m:sSub>
                        <m:sSubPr>
                          <m:ctrlPr>
                            <a:rPr lang="es-MX" i="1">
                              <a:solidFill>
                                <a:srgbClr val="292934"/>
                              </a:solidFill>
                              <a:latin typeface="Cambria Math"/>
                            </a:rPr>
                          </m:ctrlPr>
                        </m:sSubPr>
                        <m:e>
                          <m:r>
                            <m:rPr>
                              <m:nor/>
                            </m:rPr>
                            <a:rPr lang="es-MX">
                              <a:solidFill>
                                <a:srgbClr val="292934"/>
                              </a:solidFill>
                            </a:rPr>
                            <m:t>(</m:t>
                          </m:r>
                          <m:r>
                            <m:rPr>
                              <m:nor/>
                            </m:rPr>
                            <a:rPr lang="es-MX">
                              <a:solidFill>
                                <a:srgbClr val="292934"/>
                              </a:solidFill>
                            </a:rPr>
                            <m:t>Io</m:t>
                          </m:r>
                          <m:r>
                            <m:rPr>
                              <m:nor/>
                            </m:rPr>
                            <a:rPr lang="es-MX">
                              <a:solidFill>
                                <a:srgbClr val="292934"/>
                              </a:solidFill>
                            </a:rPr>
                            <m:t>)</m:t>
                          </m:r>
                        </m:e>
                        <m:sub>
                          <m:r>
                            <m:rPr>
                              <m:nor/>
                            </m:rPr>
                            <a:rPr lang="es-MX">
                              <a:solidFill>
                                <a:srgbClr val="292934"/>
                              </a:solidFill>
                            </a:rPr>
                            <m:t>DIV</m:t>
                          </m:r>
                        </m:sub>
                      </m:sSub>
                    </m:oMath>
                  </m:oMathPara>
                </a14:m>
                <a:endParaRPr lang="es-MX" dirty="0">
                  <a:solidFill>
                    <a:srgbClr val="292934"/>
                  </a:solidFill>
                </a:endParaRPr>
              </a:p>
            </p:txBody>
          </p:sp>
        </mc:Choice>
        <mc:Fallback xmlns="">
          <p:sp>
            <p:nvSpPr>
              <p:cNvPr id="6" name="5 Rectángulo"/>
              <p:cNvSpPr>
                <a:spLocks noRot="1" noChangeAspect="1" noMove="1" noResize="1" noEditPoints="1" noAdjustHandles="1" noChangeArrowheads="1" noChangeShapeType="1" noTextEdit="1"/>
              </p:cNvSpPr>
              <p:nvPr/>
            </p:nvSpPr>
            <p:spPr>
              <a:xfrm>
                <a:off x="2580496" y="3429000"/>
                <a:ext cx="2661049" cy="894412"/>
              </a:xfrm>
              <a:prstGeom prst="rect">
                <a:avLst/>
              </a:prstGeom>
              <a:blipFill rotWithShape="1">
                <a:blip r:embed="rId3"/>
                <a:stretch>
                  <a:fillRect/>
                </a:stretch>
              </a:blipFill>
            </p:spPr>
            <p:txBody>
              <a:bodyPr/>
              <a:lstStyle/>
              <a:p>
                <a:r>
                  <a:rPr lang="es-MX">
                    <a:noFill/>
                  </a:rPr>
                  <a:t> </a:t>
                </a:r>
              </a:p>
            </p:txBody>
          </p:sp>
        </mc:Fallback>
      </mc:AlternateContent>
      <p:sp>
        <p:nvSpPr>
          <p:cNvPr id="7" name="6 Rectángulo"/>
          <p:cNvSpPr/>
          <p:nvPr/>
        </p:nvSpPr>
        <p:spPr>
          <a:xfrm>
            <a:off x="611560" y="4797152"/>
            <a:ext cx="1216936" cy="400110"/>
          </a:xfrm>
          <a:prstGeom prst="rect">
            <a:avLst/>
          </a:prstGeom>
        </p:spPr>
        <p:txBody>
          <a:bodyPr wrap="none">
            <a:spAutoFit/>
          </a:bodyPr>
          <a:lstStyle/>
          <a:p>
            <a:r>
              <a:rPr lang="es-MX" sz="2000" b="1" dirty="0">
                <a:solidFill>
                  <a:srgbClr val="FFFFFF"/>
                </a:solidFill>
              </a:rPr>
              <a:t>Entonces:</a:t>
            </a:r>
          </a:p>
        </p:txBody>
      </p:sp>
      <mc:AlternateContent xmlns:mc="http://schemas.openxmlformats.org/markup-compatibility/2006" xmlns:a14="http://schemas.microsoft.com/office/drawing/2010/main">
        <mc:Choice Requires="a14">
          <p:sp>
            <p:nvSpPr>
              <p:cNvPr id="8" name="7 Rectángulo"/>
              <p:cNvSpPr/>
              <p:nvPr/>
            </p:nvSpPr>
            <p:spPr>
              <a:xfrm>
                <a:off x="2496369" y="5197262"/>
                <a:ext cx="2829301" cy="843116"/>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s-MX" i="1">
                              <a:solidFill>
                                <a:srgbClr val="292934"/>
                              </a:solidFill>
                              <a:latin typeface="Cambria Math"/>
                            </a:rPr>
                          </m:ctrlPr>
                        </m:naryPr>
                        <m:sub>
                          <m:r>
                            <a:rPr lang="es-MX" i="1">
                              <a:solidFill>
                                <a:srgbClr val="292934"/>
                              </a:solidFill>
                              <a:latin typeface="Cambria Math"/>
                            </a:rPr>
                            <m:t>1</m:t>
                          </m:r>
                        </m:sub>
                        <m:sup>
                          <m:r>
                            <a:rPr lang="es-MX" i="1">
                              <a:solidFill>
                                <a:srgbClr val="292934"/>
                              </a:solidFill>
                              <a:latin typeface="Cambria Math"/>
                            </a:rPr>
                            <m:t>𝑛</m:t>
                          </m:r>
                        </m:sup>
                        <m:e>
                          <m:sSub>
                            <m:sSubPr>
                              <m:ctrlPr>
                                <a:rPr lang="es-MX" i="1">
                                  <a:solidFill>
                                    <a:srgbClr val="292934"/>
                                  </a:solidFill>
                                  <a:latin typeface="Cambria Math"/>
                                </a:rPr>
                              </m:ctrlPr>
                            </m:sSubPr>
                            <m:e>
                              <m:r>
                                <a:rPr lang="es-MX" i="1">
                                  <a:solidFill>
                                    <a:srgbClr val="292934"/>
                                  </a:solidFill>
                                  <a:latin typeface="Cambria Math"/>
                                </a:rPr>
                                <m:t>(</m:t>
                              </m:r>
                              <m:r>
                                <a:rPr lang="es-MX" i="1">
                                  <a:solidFill>
                                    <a:srgbClr val="292934"/>
                                  </a:solidFill>
                                  <a:latin typeface="Cambria Math"/>
                                </a:rPr>
                                <m:t>𝐸𝐹𝑁</m:t>
                              </m:r>
                              <m:r>
                                <a:rPr lang="es-MX" i="1">
                                  <a:solidFill>
                                    <a:srgbClr val="292934"/>
                                  </a:solidFill>
                                  <a:latin typeface="Cambria Math"/>
                                </a:rPr>
                                <m:t>)</m:t>
                              </m:r>
                            </m:e>
                            <m:sub>
                              <m:r>
                                <a:rPr lang="es-MX" i="1">
                                  <a:solidFill>
                                    <a:srgbClr val="292934"/>
                                  </a:solidFill>
                                  <a:latin typeface="Cambria Math"/>
                                </a:rPr>
                                <m:t>𝐴𝑐𝑡</m:t>
                              </m:r>
                            </m:sub>
                          </m:sSub>
                          <m:r>
                            <a:rPr lang="es-MX" i="1">
                              <a:solidFill>
                                <a:srgbClr val="292934"/>
                              </a:solidFill>
                              <a:latin typeface="Cambria Math"/>
                            </a:rPr>
                            <m:t>−</m:t>
                          </m:r>
                        </m:e>
                      </m:nary>
                      <m:sSub>
                        <m:sSubPr>
                          <m:ctrlPr>
                            <a:rPr lang="es-MX" i="1">
                              <a:solidFill>
                                <a:srgbClr val="292934"/>
                              </a:solidFill>
                              <a:latin typeface="Cambria Math"/>
                            </a:rPr>
                          </m:ctrlPr>
                        </m:sSubPr>
                        <m:e>
                          <m:r>
                            <a:rPr lang="es-MX" i="1">
                              <a:solidFill>
                                <a:srgbClr val="292934"/>
                              </a:solidFill>
                              <a:latin typeface="Cambria Math"/>
                            </a:rPr>
                            <m:t>(</m:t>
                          </m:r>
                          <m:r>
                            <a:rPr lang="es-MX" i="1">
                              <a:solidFill>
                                <a:srgbClr val="292934"/>
                              </a:solidFill>
                              <a:latin typeface="Cambria Math"/>
                            </a:rPr>
                            <m:t>𝐼𝑜</m:t>
                          </m:r>
                          <m:r>
                            <a:rPr lang="es-MX" i="1">
                              <a:solidFill>
                                <a:srgbClr val="292934"/>
                              </a:solidFill>
                              <a:latin typeface="Cambria Math"/>
                            </a:rPr>
                            <m:t>)</m:t>
                          </m:r>
                        </m:e>
                        <m:sub>
                          <m:r>
                            <a:rPr lang="es-MX" i="1">
                              <a:solidFill>
                                <a:srgbClr val="292934"/>
                              </a:solidFill>
                              <a:latin typeface="Cambria Math"/>
                            </a:rPr>
                            <m:t>𝐷𝐼𝑉</m:t>
                          </m:r>
                        </m:sub>
                      </m:sSub>
                      <m:r>
                        <a:rPr lang="es-MX" i="1">
                          <a:solidFill>
                            <a:srgbClr val="292934"/>
                          </a:solidFill>
                          <a:latin typeface="Cambria Math"/>
                        </a:rPr>
                        <m:t> = 0</m:t>
                      </m:r>
                    </m:oMath>
                  </m:oMathPara>
                </a14:m>
                <a:endParaRPr lang="es-MX" dirty="0">
                  <a:solidFill>
                    <a:srgbClr val="292934"/>
                  </a:solidFill>
                </a:endParaRPr>
              </a:p>
            </p:txBody>
          </p:sp>
        </mc:Choice>
        <mc:Fallback xmlns="">
          <p:sp>
            <p:nvSpPr>
              <p:cNvPr id="8" name="7 Rectángulo"/>
              <p:cNvSpPr>
                <a:spLocks noRot="1" noChangeAspect="1" noMove="1" noResize="1" noEditPoints="1" noAdjustHandles="1" noChangeArrowheads="1" noChangeShapeType="1" noTextEdit="1"/>
              </p:cNvSpPr>
              <p:nvPr/>
            </p:nvSpPr>
            <p:spPr>
              <a:xfrm>
                <a:off x="2496369" y="5197262"/>
                <a:ext cx="2829301" cy="843116"/>
              </a:xfrm>
              <a:prstGeom prst="rect">
                <a:avLst/>
              </a:prstGeom>
              <a:blipFill rotWithShape="1">
                <a:blip r:embed="rId4"/>
                <a:stretch>
                  <a:fillRect/>
                </a:stretch>
              </a:blipFill>
            </p:spPr>
            <p:txBody>
              <a:bodyPr/>
              <a:lstStyle/>
              <a:p>
                <a:r>
                  <a:rPr lang="es-MX">
                    <a:noFill/>
                  </a:rPr>
                  <a:t> </a:t>
                </a:r>
              </a:p>
            </p:txBody>
          </p:sp>
        </mc:Fallback>
      </mc:AlternateContent>
      <p:sp>
        <p:nvSpPr>
          <p:cNvPr id="9" name="8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10" name="9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141</a:t>
            </a:fld>
            <a:endParaRPr lang="es-MX">
              <a:solidFill>
                <a:srgbClr val="ACCBF9"/>
              </a:solidFill>
            </a:endParaRPr>
          </a:p>
        </p:txBody>
      </p:sp>
      <p:pic>
        <p:nvPicPr>
          <p:cNvPr id="47106" name="Picture 2" descr="F:\formulación y evaluación de proyectos II\Trabajo final\Imágenes\n-baum-1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816350"/>
            <a:ext cx="1949648" cy="256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292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47664" y="692696"/>
            <a:ext cx="6297845" cy="15938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230287" y="2310057"/>
            <a:ext cx="2987677"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s-MX" b="1" dirty="0">
                <a:solidFill>
                  <a:srgbClr val="FFFFFF"/>
                </a:solidFill>
              </a:rPr>
              <a:t>Nota: La EMD = (%) = TIR%)</a:t>
            </a:r>
            <a:r>
              <a:rPr lang="es-MX" b="1" baseline="-25000" dirty="0">
                <a:solidFill>
                  <a:srgbClr val="FFFFFF"/>
                </a:solidFill>
              </a:rPr>
              <a:t>div</a:t>
            </a:r>
            <a:endParaRPr lang="es-MX" b="1" dirty="0">
              <a:solidFill>
                <a:srgbClr val="FFFFFF"/>
              </a:solidFill>
            </a:endParaRPr>
          </a:p>
        </p:txBody>
      </p:sp>
      <p:sp>
        <p:nvSpPr>
          <p:cNvPr id="3" name="2 Pentágono"/>
          <p:cNvSpPr/>
          <p:nvPr/>
        </p:nvSpPr>
        <p:spPr>
          <a:xfrm>
            <a:off x="575119" y="3211188"/>
            <a:ext cx="5310336" cy="1200329"/>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solidFill>
                  <a:srgbClr val="FFFFFF"/>
                </a:solidFill>
              </a:rPr>
              <a:t>El cómputo se haría exactamente en la misma forma que se explicó al tratar de la rentabilidad por equivalencia tiene la ventaja ya señalada de evitar la adopción de una tasa convencional de interés.</a:t>
            </a:r>
          </a:p>
        </p:txBody>
      </p:sp>
      <p:sp>
        <p:nvSpPr>
          <p:cNvPr id="4" name="3 Terminador"/>
          <p:cNvSpPr/>
          <p:nvPr/>
        </p:nvSpPr>
        <p:spPr>
          <a:xfrm>
            <a:off x="1295637" y="5298960"/>
            <a:ext cx="6549872" cy="519351"/>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dirty="0">
                <a:solidFill>
                  <a:srgbClr val="FFFFFF"/>
                </a:solidFill>
              </a:rPr>
              <a:t>Es más rápido emplear la fórmula de la ONUDI 96 (N. del CO)</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142</a:t>
            </a:fld>
            <a:endParaRPr lang="es-MX">
              <a:solidFill>
                <a:srgbClr val="ACCBF9"/>
              </a:solidFill>
            </a:endParaRPr>
          </a:p>
        </p:txBody>
      </p:sp>
      <p:pic>
        <p:nvPicPr>
          <p:cNvPr id="48130" name="Picture 2" descr="F:\formulación y evaluación de proyectos II\Trabajo final\Imágenes\moneda-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4509" y="3649517"/>
            <a:ext cx="762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52342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76672"/>
            <a:ext cx="429919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b="1" dirty="0">
                <a:solidFill>
                  <a:srgbClr val="FFFFFF"/>
                </a:solidFill>
              </a:rPr>
              <a:t>IV) Condiciones locales y efectos contables.</a:t>
            </a:r>
            <a:endParaRPr lang="es-MX" dirty="0">
              <a:solidFill>
                <a:srgbClr val="FFFFFF"/>
              </a:solidFill>
            </a:endParaRPr>
          </a:p>
        </p:txBody>
      </p:sp>
      <p:graphicFrame>
        <p:nvGraphicFramePr>
          <p:cNvPr id="3" name="2 Diagrama"/>
          <p:cNvGraphicFramePr/>
          <p:nvPr>
            <p:extLst>
              <p:ext uri="{D42A27DB-BD31-4B8C-83A1-F6EECF244321}">
                <p14:modId xmlns:p14="http://schemas.microsoft.com/office/powerpoint/2010/main" val="690243038"/>
              </p:ext>
            </p:extLst>
          </p:nvPr>
        </p:nvGraphicFramePr>
        <p:xfrm>
          <a:off x="683568" y="1397000"/>
          <a:ext cx="7776864"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143</a:t>
            </a:fld>
            <a:endParaRPr lang="es-MX">
              <a:solidFill>
                <a:srgbClr val="ACCBF9"/>
              </a:solidFill>
            </a:endParaRPr>
          </a:p>
        </p:txBody>
      </p:sp>
    </p:spTree>
    <p:extLst>
      <p:ext uri="{BB962C8B-B14F-4D97-AF65-F5344CB8AC3E}">
        <p14:creationId xmlns:p14="http://schemas.microsoft.com/office/powerpoint/2010/main" val="36688349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de flecha hacia abajo"/>
          <p:cNvSpPr/>
          <p:nvPr/>
        </p:nvSpPr>
        <p:spPr>
          <a:xfrm>
            <a:off x="683568" y="646385"/>
            <a:ext cx="7704856" cy="1414463"/>
          </a:xfrm>
          <a:prstGeom prst="downArrowCallou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MX" b="1" dirty="0">
                <a:solidFill>
                  <a:srgbClr val="726056">
                    <a:lumMod val="50000"/>
                  </a:srgbClr>
                </a:solidFill>
              </a:rPr>
              <a:t>Hay también una consideración que hacer en cuanto al grado en que los coeficientes interiores reflejan a la verdadera incidencia sobre el balance de pagos, tal como se calcula anualmente por los gobiernos.</a:t>
            </a:r>
          </a:p>
        </p:txBody>
      </p:sp>
      <p:sp>
        <p:nvSpPr>
          <p:cNvPr id="3" name="2 Rectángulo redondeado"/>
          <p:cNvSpPr/>
          <p:nvPr/>
        </p:nvSpPr>
        <p:spPr>
          <a:xfrm>
            <a:off x="2296790" y="2424300"/>
            <a:ext cx="4572000" cy="1328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es-MX" b="1" dirty="0">
                <a:solidFill>
                  <a:srgbClr val="FFFFFF"/>
                </a:solidFill>
              </a:rPr>
              <a:t>En este sentido, es evidente que lo que se ha llamado aquí el efecto neto anual no será el efecto contable registrado en el balance de pagos.</a:t>
            </a:r>
          </a:p>
        </p:txBody>
      </p:sp>
      <p:sp>
        <p:nvSpPr>
          <p:cNvPr id="4" name="3 Rectángulo"/>
          <p:cNvSpPr/>
          <p:nvPr/>
        </p:nvSpPr>
        <p:spPr>
          <a:xfrm>
            <a:off x="899592" y="3789040"/>
            <a:ext cx="960519" cy="400110"/>
          </a:xfrm>
          <a:prstGeom prst="rect">
            <a:avLst/>
          </a:prstGeom>
        </p:spPr>
        <p:txBody>
          <a:bodyPr wrap="none">
            <a:spAutoFit/>
          </a:bodyPr>
          <a:lstStyle/>
          <a:p>
            <a:r>
              <a:rPr lang="es-MX" sz="2000" b="1" dirty="0">
                <a:solidFill>
                  <a:srgbClr val="FFFFFF"/>
                </a:solidFill>
              </a:rPr>
              <a:t>Donde:</a:t>
            </a:r>
          </a:p>
        </p:txBody>
      </p:sp>
      <p:sp>
        <p:nvSpPr>
          <p:cNvPr id="5" name="4 Rectángulo"/>
          <p:cNvSpPr/>
          <p:nvPr/>
        </p:nvSpPr>
        <p:spPr>
          <a:xfrm>
            <a:off x="3475610" y="4189150"/>
            <a:ext cx="2410340" cy="400110"/>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s-MX" sz="2000" b="1" dirty="0">
                <a:solidFill>
                  <a:srgbClr val="FFFFFF"/>
                </a:solidFill>
              </a:rPr>
              <a:t>(EFN)</a:t>
            </a:r>
            <a:r>
              <a:rPr lang="es-MX" sz="2000" b="1" baseline="-25000" dirty="0">
                <a:solidFill>
                  <a:srgbClr val="FFFFFF"/>
                </a:solidFill>
              </a:rPr>
              <a:t>anual</a:t>
            </a:r>
            <a:r>
              <a:rPr lang="es-MX" sz="2000" b="1" dirty="0">
                <a:solidFill>
                  <a:srgbClr val="FFFFFF"/>
                </a:solidFill>
              </a:rPr>
              <a:t> = (EF)</a:t>
            </a:r>
            <a:r>
              <a:rPr lang="es-MX" sz="2000" b="1" baseline="-25000" dirty="0">
                <a:solidFill>
                  <a:srgbClr val="FFFFFF"/>
                </a:solidFill>
              </a:rPr>
              <a:t>contable</a:t>
            </a:r>
            <a:endParaRPr lang="es-MX" sz="2000" dirty="0">
              <a:solidFill>
                <a:srgbClr val="FFFFFF"/>
              </a:solidFill>
            </a:endParaRPr>
          </a:p>
        </p:txBody>
      </p:sp>
      <p:sp>
        <p:nvSpPr>
          <p:cNvPr id="6" name="5 Entrada manual"/>
          <p:cNvSpPr/>
          <p:nvPr/>
        </p:nvSpPr>
        <p:spPr>
          <a:xfrm>
            <a:off x="899592" y="5085184"/>
            <a:ext cx="7344816" cy="1146572"/>
          </a:xfrm>
          <a:prstGeom prst="flowChartManualInp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solidFill>
                  <a:srgbClr val="FFFFFF"/>
                </a:solidFill>
              </a:rPr>
              <a:t>Dentro del concepto de evaluación, el componente en divisas de la depreciación es un insumo anual y representa, por consiguiente un efecto negativo que deberá restarse del positivo para obtener el efecto neto anual.</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144</a:t>
            </a:fld>
            <a:endParaRPr lang="es-MX">
              <a:solidFill>
                <a:srgbClr val="ACCBF9"/>
              </a:solidFill>
            </a:endParaRPr>
          </a:p>
        </p:txBody>
      </p:sp>
    </p:spTree>
    <p:extLst>
      <p:ext uri="{BB962C8B-B14F-4D97-AF65-F5344CB8AC3E}">
        <p14:creationId xmlns:p14="http://schemas.microsoft.com/office/powerpoint/2010/main" val="2361586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02899" y="332656"/>
            <a:ext cx="4572000" cy="1631216"/>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algn="ctr"/>
            <a:r>
              <a:rPr lang="es-MX" sz="2000" b="1" i="1" dirty="0">
                <a:solidFill>
                  <a:srgbClr val="292934"/>
                </a:solidFill>
                <a:effectLst>
                  <a:outerShdw blurRad="38100" dist="38100" dir="2700000" algn="tl">
                    <a:srgbClr val="000000">
                      <a:alpha val="43137"/>
                    </a:srgbClr>
                  </a:outerShdw>
                </a:effectLst>
              </a:rPr>
              <a:t>(D) = </a:t>
            </a:r>
            <a:r>
              <a:rPr lang="es-MX" sz="2000" b="1" i="1" dirty="0" err="1">
                <a:solidFill>
                  <a:srgbClr val="292934"/>
                </a:solidFill>
                <a:effectLst>
                  <a:outerShdw blurRad="38100" dist="38100" dir="2700000" algn="tl">
                    <a:srgbClr val="000000">
                      <a:alpha val="43137"/>
                    </a:srgbClr>
                  </a:outerShdw>
                </a:effectLst>
              </a:rPr>
              <a:t>Deprec</a:t>
            </a:r>
            <a:r>
              <a:rPr lang="es-MX" sz="2000" b="1" i="1" dirty="0">
                <a:solidFill>
                  <a:srgbClr val="292934"/>
                </a:solidFill>
                <a:effectLst>
                  <a:outerShdw blurRad="38100" dist="38100" dir="2700000" algn="tl">
                    <a:srgbClr val="000000">
                      <a:alpha val="43137"/>
                    </a:srgbClr>
                  </a:outerShdw>
                </a:effectLst>
              </a:rPr>
              <a:t> = insumo anual</a:t>
            </a:r>
          </a:p>
          <a:p>
            <a:pPr algn="ctr"/>
            <a:r>
              <a:rPr lang="es-MX" sz="2000" b="1" i="1" dirty="0">
                <a:solidFill>
                  <a:srgbClr val="292934"/>
                </a:solidFill>
                <a:effectLst>
                  <a:outerShdw blurRad="38100" dist="38100" dir="2700000" algn="tl">
                    <a:srgbClr val="000000">
                      <a:alpha val="43137"/>
                    </a:srgbClr>
                  </a:outerShdw>
                </a:effectLst>
              </a:rPr>
              <a:t> </a:t>
            </a:r>
          </a:p>
          <a:p>
            <a:pPr algn="ctr"/>
            <a:r>
              <a:rPr lang="es-MX" sz="2000" b="1" i="1" dirty="0">
                <a:solidFill>
                  <a:srgbClr val="292934"/>
                </a:solidFill>
                <a:effectLst>
                  <a:outerShdw blurRad="38100" dist="38100" dir="2700000" algn="tl">
                    <a:srgbClr val="000000">
                      <a:alpha val="43137"/>
                    </a:srgbClr>
                  </a:outerShdw>
                </a:effectLst>
              </a:rPr>
              <a:t>D = E(-) E(+) – (D)</a:t>
            </a:r>
          </a:p>
          <a:p>
            <a:pPr algn="ctr"/>
            <a:r>
              <a:rPr lang="es-MX" sz="2000" b="1" i="1" dirty="0">
                <a:solidFill>
                  <a:srgbClr val="292934"/>
                </a:solidFill>
                <a:effectLst>
                  <a:outerShdw blurRad="38100" dist="38100" dir="2700000" algn="tl">
                    <a:srgbClr val="000000">
                      <a:alpha val="43137"/>
                    </a:srgbClr>
                  </a:outerShdw>
                </a:effectLst>
              </a:rPr>
              <a:t> </a:t>
            </a:r>
          </a:p>
          <a:p>
            <a:pPr algn="ctr"/>
            <a:r>
              <a:rPr lang="es-MX" sz="2000" b="1" i="1" dirty="0">
                <a:solidFill>
                  <a:srgbClr val="292934"/>
                </a:solidFill>
                <a:effectLst>
                  <a:outerShdw blurRad="38100" dist="38100" dir="2700000" algn="tl">
                    <a:srgbClr val="000000">
                      <a:alpha val="43137"/>
                    </a:srgbClr>
                  </a:outerShdw>
                </a:effectLst>
              </a:rPr>
              <a:t>(EFN)</a:t>
            </a:r>
            <a:r>
              <a:rPr lang="es-MX" sz="2000" b="1" i="1" baseline="-25000" dirty="0">
                <a:solidFill>
                  <a:srgbClr val="292934"/>
                </a:solidFill>
                <a:effectLst>
                  <a:outerShdw blurRad="38100" dist="38100" dir="2700000" algn="tl">
                    <a:srgbClr val="000000">
                      <a:alpha val="43137"/>
                    </a:srgbClr>
                  </a:outerShdw>
                </a:effectLst>
              </a:rPr>
              <a:t>anual</a:t>
            </a:r>
            <a:endParaRPr lang="es-MX" sz="2000" b="1" i="1" dirty="0">
              <a:solidFill>
                <a:srgbClr val="292934"/>
              </a:solidFill>
              <a:effectLst>
                <a:outerShdw blurRad="38100" dist="38100" dir="2700000" algn="tl">
                  <a:srgbClr val="000000">
                    <a:alpha val="43137"/>
                  </a:srgbClr>
                </a:outerShdw>
              </a:effectLst>
            </a:endParaRPr>
          </a:p>
        </p:txBody>
      </p:sp>
      <p:sp>
        <p:nvSpPr>
          <p:cNvPr id="3" name="2 Rectángulo"/>
          <p:cNvSpPr/>
          <p:nvPr/>
        </p:nvSpPr>
        <p:spPr>
          <a:xfrm>
            <a:off x="520447" y="2132856"/>
            <a:ext cx="8136904" cy="923330"/>
          </a:xfrm>
          <a:prstGeom prst="rect">
            <a:avLst/>
          </a:prstGeom>
          <a:effectLst>
            <a:glow rad="101600">
              <a:schemeClr val="accent3">
                <a:satMod val="175000"/>
                <a:alpha val="40000"/>
              </a:schemeClr>
            </a:glow>
            <a:outerShdw blurRad="50800" dist="38100" dir="5400000" rotWithShape="0">
              <a:srgbClr val="000000">
                <a:alpha val="43137"/>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es-MX" b="1" dirty="0">
                <a:solidFill>
                  <a:srgbClr val="292934"/>
                </a:solidFill>
              </a:rPr>
              <a:t>En cambio, en el registro contable del balance de pagos, la depreciación sólo vendrá a aparecer cuando haya que importar realmente equipos nuevos para reponer los agotados.</a:t>
            </a:r>
          </a:p>
        </p:txBody>
      </p:sp>
      <p:sp>
        <p:nvSpPr>
          <p:cNvPr id="4" name="3 Llamada de flecha a la derecha"/>
          <p:cNvSpPr/>
          <p:nvPr/>
        </p:nvSpPr>
        <p:spPr>
          <a:xfrm>
            <a:off x="520447" y="3400405"/>
            <a:ext cx="3748570" cy="2308324"/>
          </a:xfrm>
          <a:prstGeom prst="rightArrowCallo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solidFill>
                  <a:srgbClr val="FFFFFF"/>
                </a:solidFill>
              </a:rPr>
              <a:t>De la misma manera, si el cálculo del coeficiente producto – insumo de divisas se hace en términos de valor equivalente anual, a través de una cierta tasa de interés</a:t>
            </a:r>
          </a:p>
        </p:txBody>
      </p:sp>
      <p:sp>
        <p:nvSpPr>
          <p:cNvPr id="5" name="4 Marco"/>
          <p:cNvSpPr/>
          <p:nvPr/>
        </p:nvSpPr>
        <p:spPr>
          <a:xfrm>
            <a:off x="4716016" y="3573015"/>
            <a:ext cx="3785235" cy="1963103"/>
          </a:xfrm>
          <a:prstGeom prst="frame">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s-MX" b="1" dirty="0">
                <a:solidFill>
                  <a:srgbClr val="FFFFFF"/>
                </a:solidFill>
              </a:rPr>
              <a:t>L</a:t>
            </a:r>
            <a:r>
              <a:rPr lang="es-MX" b="1" dirty="0" smtClean="0">
                <a:solidFill>
                  <a:srgbClr val="FFFFFF"/>
                </a:solidFill>
              </a:rPr>
              <a:t>as </a:t>
            </a:r>
            <a:r>
              <a:rPr lang="es-MX" b="1" dirty="0">
                <a:solidFill>
                  <a:srgbClr val="FFFFFF"/>
                </a:solidFill>
              </a:rPr>
              <a:t>cifras de ingresos y egresos tampoco corresponderán con lo registrado estadísticamente en el estudio anual del balance de pagos.</a:t>
            </a:r>
          </a:p>
        </p:txBody>
      </p:sp>
      <p:sp>
        <p:nvSpPr>
          <p:cNvPr id="6" name="5 Rectángulo redondeado"/>
          <p:cNvSpPr/>
          <p:nvPr/>
        </p:nvSpPr>
        <p:spPr>
          <a:xfrm>
            <a:off x="508364" y="5902642"/>
            <a:ext cx="7992887" cy="715089"/>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MX" dirty="0">
                <a:solidFill>
                  <a:srgbClr val="292934"/>
                </a:solidFill>
              </a:rPr>
              <a:t>Este último tipo de cálculo interesará también en el proyecto, pero desde el punto de vista del financiamiento en moneda extranjera, no en cuanto a la evaluación.</a:t>
            </a:r>
          </a:p>
        </p:txBody>
      </p:sp>
      <p:sp>
        <p:nvSpPr>
          <p:cNvPr id="7" name="6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145</a:t>
            </a:fld>
            <a:endParaRPr lang="es-MX">
              <a:solidFill>
                <a:srgbClr val="ACCBF9"/>
              </a:solidFill>
            </a:endParaRPr>
          </a:p>
        </p:txBody>
      </p:sp>
    </p:spTree>
    <p:extLst>
      <p:ext uri="{BB962C8B-B14F-4D97-AF65-F5344CB8AC3E}">
        <p14:creationId xmlns:p14="http://schemas.microsoft.com/office/powerpoint/2010/main" val="4202507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Problema 10</a:t>
            </a:r>
            <a:endParaRPr lang="es-MX" dirty="0"/>
          </a:p>
        </p:txBody>
      </p:sp>
      <p:sp>
        <p:nvSpPr>
          <p:cNvPr id="3" name="2 Marcador de contenido"/>
          <p:cNvSpPr>
            <a:spLocks noGrp="1"/>
          </p:cNvSpPr>
          <p:nvPr>
            <p:ph idx="1"/>
          </p:nvPr>
        </p:nvSpPr>
        <p:spPr/>
        <p:txBody>
          <a:bodyPr>
            <a:normAutofit/>
          </a:bodyPr>
          <a:lstStyle/>
          <a:p>
            <a:pPr marL="0" indent="0">
              <a:buNone/>
            </a:pPr>
            <a:r>
              <a:rPr lang="es-MX" sz="3200" b="1" dirty="0">
                <a:effectLst/>
              </a:rPr>
              <a:t>EL FACTOR DIVISAS</a:t>
            </a:r>
            <a:endParaRPr lang="es-MX" sz="3200" dirty="0">
              <a:effectLst/>
            </a:endParaRPr>
          </a:p>
          <a:p>
            <a:pPr marL="0" indent="0">
              <a:buNone/>
            </a:pPr>
            <a:endParaRPr lang="es-MX" sz="3200" dirty="0"/>
          </a:p>
        </p:txBody>
      </p:sp>
      <p:sp>
        <p:nvSpPr>
          <p:cNvPr id="4" name="3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prstClr val="white">
                    <a:tint val="75000"/>
                  </a:prstClr>
                </a:solidFill>
              </a:rPr>
              <a:pPr/>
              <a:t>146</a:t>
            </a:fld>
            <a:endParaRPr lang="es-MX">
              <a:solidFill>
                <a:prstClr val="white">
                  <a:tint val="75000"/>
                </a:prstClr>
              </a:solidFill>
            </a:endParaRPr>
          </a:p>
        </p:txBody>
      </p:sp>
    </p:spTree>
    <p:extLst>
      <p:ext uri="{BB962C8B-B14F-4D97-AF65-F5344CB8AC3E}">
        <p14:creationId xmlns:p14="http://schemas.microsoft.com/office/powerpoint/2010/main" val="3782702215"/>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4293296550"/>
              </p:ext>
            </p:extLst>
          </p:nvPr>
        </p:nvGraphicFramePr>
        <p:xfrm>
          <a:off x="547484" y="1268760"/>
          <a:ext cx="8064898" cy="2923525"/>
        </p:xfrm>
        <a:graphic>
          <a:graphicData uri="http://schemas.openxmlformats.org/drawingml/2006/table">
            <a:tbl>
              <a:tblPr firstRow="1" firstCol="1" bandRow="1">
                <a:tableStyleId>{7DF18680-E054-41AD-8BC1-D1AEF772440D}</a:tableStyleId>
              </a:tblPr>
              <a:tblGrid>
                <a:gridCol w="733908"/>
                <a:gridCol w="5602797"/>
                <a:gridCol w="1728193"/>
              </a:tblGrid>
              <a:tr h="288032">
                <a:tc>
                  <a:txBody>
                    <a:bodyPr/>
                    <a:lstStyle/>
                    <a:p>
                      <a:pPr algn="ctr">
                        <a:spcAft>
                          <a:spcPts val="0"/>
                        </a:spcAft>
                      </a:pPr>
                      <a:r>
                        <a:rPr lang="es-MX" sz="1600" dirty="0">
                          <a:effectLst/>
                        </a:rPr>
                        <a:t>No</a:t>
                      </a:r>
                      <a:endParaRPr lang="es-MX" sz="1600" dirty="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600" dirty="0">
                          <a:effectLst/>
                        </a:rPr>
                        <a:t>(Dólares)</a:t>
                      </a:r>
                      <a:endParaRPr lang="es-MX" sz="1600" dirty="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 </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1237">
                <a:tc>
                  <a:txBody>
                    <a:bodyPr/>
                    <a:lstStyle/>
                    <a:p>
                      <a:pPr algn="ctr">
                        <a:spcAft>
                          <a:spcPts val="0"/>
                        </a:spcAft>
                      </a:pPr>
                      <a:r>
                        <a:rPr lang="es-MX" sz="1600">
                          <a:effectLst/>
                        </a:rPr>
                        <a:t>1</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Componente en dólares de la inversión</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4.0 millones</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1237">
                <a:tc>
                  <a:txBody>
                    <a:bodyPr/>
                    <a:lstStyle/>
                    <a:p>
                      <a:pPr algn="ctr">
                        <a:spcAft>
                          <a:spcPts val="0"/>
                        </a:spcAft>
                      </a:pPr>
                      <a:r>
                        <a:rPr lang="es-MX" sz="1600">
                          <a:effectLst/>
                        </a:rPr>
                        <a:t>2</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Ahorro bruto directo anual de divisas (efecto positivo)</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1.0 millones</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1237">
                <a:tc>
                  <a:txBody>
                    <a:bodyPr/>
                    <a:lstStyle/>
                    <a:p>
                      <a:pPr algn="ctr">
                        <a:spcAft>
                          <a:spcPts val="0"/>
                        </a:spcAft>
                      </a:pPr>
                      <a:r>
                        <a:rPr lang="es-MX" sz="1600">
                          <a:effectLst/>
                        </a:rPr>
                        <a:t>3</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Plazo de depreciación y caducidad</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20 años</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1237">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Insumo anual directo de divisas para la operación</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0.2 millones</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75252">
                <a:tc>
                  <a:txBody>
                    <a:bodyPr/>
                    <a:lstStyle/>
                    <a:p>
                      <a:pPr algn="ctr">
                        <a:spcAft>
                          <a:spcPts val="0"/>
                        </a:spcAft>
                      </a:pPr>
                      <a:r>
                        <a:rPr lang="es-MX" sz="1600">
                          <a:effectLst/>
                        </a:rPr>
                        <a:t>5</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Costo equivalente anual del capital en dólares (depreciación más interés) a 8%</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 </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1628">
                <a:tc>
                  <a:txBody>
                    <a:bodyPr/>
                    <a:lstStyle/>
                    <a:p>
                      <a:pPr algn="ctr">
                        <a:spcAft>
                          <a:spcPts val="0"/>
                        </a:spcAft>
                      </a:pPr>
                      <a:r>
                        <a:rPr lang="es-MX" sz="1600">
                          <a:effectLst/>
                        </a:rPr>
                        <a:t>CEA</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(f.r.c.) = 0.10185</a:t>
                      </a:r>
                    </a:p>
                    <a:p>
                      <a:pPr marL="111760" algn="just">
                        <a:spcAft>
                          <a:spcPts val="0"/>
                        </a:spcAft>
                      </a:pPr>
                      <a:r>
                        <a:rPr lang="es-MX" sz="1600">
                          <a:effectLst/>
                        </a:rPr>
                        <a:t>(f.r.c.) = 0.10185</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a:effectLst/>
                        </a:rPr>
                        <a:t>0.407 (redon- deado a 0.40)</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1237">
                <a:tc>
                  <a:txBody>
                    <a:bodyPr/>
                    <a:lstStyle/>
                    <a:p>
                      <a:pPr algn="ctr">
                        <a:spcAft>
                          <a:spcPts val="0"/>
                        </a:spcAft>
                      </a:pPr>
                      <a:r>
                        <a:rPr lang="es-MX" sz="1600">
                          <a:effectLst/>
                        </a:rPr>
                        <a:t>Nos</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760" algn="just">
                        <a:spcAft>
                          <a:spcPts val="0"/>
                        </a:spcAft>
                      </a:pPr>
                      <a:r>
                        <a:rPr lang="es-MX" sz="1600">
                          <a:effectLst/>
                        </a:rPr>
                        <a:t>2 (IBA), 4 y 5, son series de datos, en el futuro</a:t>
                      </a:r>
                      <a:endParaRPr lang="es-MX" sz="160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MX" sz="1600" dirty="0">
                          <a:effectLst/>
                        </a:rPr>
                        <a:t> </a:t>
                      </a:r>
                      <a:endParaRPr lang="es-MX" sz="1600" dirty="0">
                        <a:effectLst/>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2 Rectángulo"/>
          <p:cNvSpPr/>
          <p:nvPr/>
        </p:nvSpPr>
        <p:spPr>
          <a:xfrm>
            <a:off x="547484" y="260648"/>
            <a:ext cx="8136904" cy="923330"/>
          </a:xfrm>
          <a:prstGeom prst="rect">
            <a:avLst/>
          </a:prstGeom>
        </p:spPr>
        <p:txBody>
          <a:bodyPr wrap="square">
            <a:spAutoFit/>
          </a:bodyPr>
          <a:lstStyle/>
          <a:p>
            <a:r>
              <a:rPr lang="es-MX" b="1" dirty="0">
                <a:solidFill>
                  <a:prstClr val="white"/>
                </a:solidFill>
              </a:rPr>
              <a:t>Ejemplo: Supóngase que se trata de un proyecto de sustitución de importaciones cuyas características, en cuanto a divisas, son las señaladas en el cuadro.</a:t>
            </a:r>
          </a:p>
        </p:txBody>
      </p:sp>
      <p:sp>
        <p:nvSpPr>
          <p:cNvPr id="4" name="3 Rectángulo"/>
          <p:cNvSpPr/>
          <p:nvPr/>
        </p:nvSpPr>
        <p:spPr>
          <a:xfrm>
            <a:off x="547484" y="4222829"/>
            <a:ext cx="8136904"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MX" dirty="0">
                <a:solidFill>
                  <a:prstClr val="white"/>
                </a:solidFill>
              </a:rPr>
              <a:t>Con esos datos se desea calcular los coeficientes de evaluación del proyecto en términos de divisas.</a:t>
            </a:r>
          </a:p>
        </p:txBody>
      </p:sp>
      <p:sp>
        <p:nvSpPr>
          <p:cNvPr id="5" name="4 Rectángulo"/>
          <p:cNvSpPr/>
          <p:nvPr/>
        </p:nvSpPr>
        <p:spPr>
          <a:xfrm>
            <a:off x="547484" y="5085184"/>
            <a:ext cx="457200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es-MX" sz="2000" b="1" i="1" dirty="0">
                <a:solidFill>
                  <a:prstClr val="white"/>
                </a:solidFill>
                <a:effectLst>
                  <a:outerShdw blurRad="38100" dist="38100" dir="2700000" algn="tl">
                    <a:srgbClr val="000000">
                      <a:alpha val="43137"/>
                    </a:srgbClr>
                  </a:outerShdw>
                </a:effectLst>
              </a:rPr>
              <a:t>Fórmulas de Cálculo:</a:t>
            </a:r>
          </a:p>
          <a:p>
            <a:r>
              <a:rPr lang="es-MX" sz="2000" b="1" i="1" dirty="0">
                <a:solidFill>
                  <a:prstClr val="white"/>
                </a:solidFill>
                <a:effectLst>
                  <a:outerShdw blurRad="38100" dist="38100" dir="2700000" algn="tl">
                    <a:srgbClr val="000000">
                      <a:alpha val="43137"/>
                    </a:srgbClr>
                  </a:outerShdw>
                </a:effectLst>
              </a:rPr>
              <a:t>I% (0/1)</a:t>
            </a:r>
          </a:p>
          <a:p>
            <a:r>
              <a:rPr lang="es-MX" sz="2000" b="1" i="1" dirty="0">
                <a:solidFill>
                  <a:prstClr val="white"/>
                </a:solidFill>
                <a:effectLst>
                  <a:outerShdw blurRad="38100" dist="38100" dir="2700000" algn="tl">
                    <a:srgbClr val="000000">
                      <a:alpha val="43137"/>
                    </a:srgbClr>
                  </a:outerShdw>
                </a:effectLst>
              </a:rPr>
              <a:t>1.- FRC = 1(1+i)</a:t>
            </a:r>
            <a:r>
              <a:rPr lang="es-MX" sz="2000" b="1" i="1" baseline="30000" dirty="0">
                <a:solidFill>
                  <a:prstClr val="white"/>
                </a:solidFill>
                <a:effectLst>
                  <a:outerShdw blurRad="38100" dist="38100" dir="2700000" algn="tl">
                    <a:srgbClr val="000000">
                      <a:alpha val="43137"/>
                    </a:srgbClr>
                  </a:outerShdw>
                </a:effectLst>
              </a:rPr>
              <a:t>n</a:t>
            </a:r>
            <a:r>
              <a:rPr lang="es-MX" sz="2000" b="1" i="1" dirty="0">
                <a:solidFill>
                  <a:prstClr val="white"/>
                </a:solidFill>
                <a:effectLst>
                  <a:outerShdw blurRad="38100" dist="38100" dir="2700000" algn="tl">
                    <a:srgbClr val="000000">
                      <a:alpha val="43137"/>
                    </a:srgbClr>
                  </a:outerShdw>
                </a:effectLst>
              </a:rPr>
              <a:t> (1+i)</a:t>
            </a:r>
            <a:r>
              <a:rPr lang="es-MX" sz="2000" b="1" i="1" baseline="30000" dirty="0">
                <a:solidFill>
                  <a:prstClr val="white"/>
                </a:solidFill>
                <a:effectLst>
                  <a:outerShdw blurRad="38100" dist="38100" dir="2700000" algn="tl">
                    <a:srgbClr val="000000">
                      <a:alpha val="43137"/>
                    </a:srgbClr>
                  </a:outerShdw>
                </a:effectLst>
              </a:rPr>
              <a:t>n</a:t>
            </a:r>
            <a:r>
              <a:rPr lang="es-MX" sz="2000" b="1" i="1" dirty="0">
                <a:solidFill>
                  <a:prstClr val="white"/>
                </a:solidFill>
                <a:effectLst>
                  <a:outerShdw blurRad="38100" dist="38100" dir="2700000" algn="tl">
                    <a:srgbClr val="000000">
                      <a:alpha val="43137"/>
                    </a:srgbClr>
                  </a:outerShdw>
                </a:effectLst>
              </a:rPr>
              <a:t> – 1n = años</a:t>
            </a:r>
          </a:p>
          <a:p>
            <a:r>
              <a:rPr lang="es-MX" sz="2000" b="1" i="1" dirty="0">
                <a:solidFill>
                  <a:prstClr val="white"/>
                </a:solidFill>
                <a:effectLst>
                  <a:outerShdw blurRad="38100" dist="38100" dir="2700000" algn="tl">
                    <a:srgbClr val="000000">
                      <a:alpha val="43137"/>
                    </a:srgbClr>
                  </a:outerShdw>
                </a:effectLst>
              </a:rPr>
              <a:t>2.- FA = 1/FRC = (1+i)</a:t>
            </a:r>
            <a:r>
              <a:rPr lang="es-MX" sz="2000" b="1" i="1" baseline="30000" dirty="0">
                <a:solidFill>
                  <a:prstClr val="white"/>
                </a:solidFill>
                <a:effectLst>
                  <a:outerShdw blurRad="38100" dist="38100" dir="2700000" algn="tl">
                    <a:srgbClr val="000000">
                      <a:alpha val="43137"/>
                    </a:srgbClr>
                  </a:outerShdw>
                </a:effectLst>
              </a:rPr>
              <a:t>n</a:t>
            </a:r>
            <a:r>
              <a:rPr lang="es-MX" sz="2000" b="1" i="1" dirty="0">
                <a:solidFill>
                  <a:prstClr val="white"/>
                </a:solidFill>
                <a:effectLst>
                  <a:outerShdw blurRad="38100" dist="38100" dir="2700000" algn="tl">
                    <a:srgbClr val="000000">
                      <a:alpha val="43137"/>
                    </a:srgbClr>
                  </a:outerShdw>
                </a:effectLst>
              </a:rPr>
              <a:t> – 1/i(1+i)</a:t>
            </a:r>
            <a:r>
              <a:rPr lang="es-MX" sz="2000" b="1" i="1" baseline="30000" dirty="0">
                <a:solidFill>
                  <a:prstClr val="white"/>
                </a:solidFill>
                <a:effectLst>
                  <a:outerShdw blurRad="38100" dist="38100" dir="2700000" algn="tl">
                    <a:srgbClr val="000000">
                      <a:alpha val="43137"/>
                    </a:srgbClr>
                  </a:outerShdw>
                </a:effectLst>
              </a:rPr>
              <a:t>n</a:t>
            </a:r>
            <a:endParaRPr lang="es-MX" sz="2000" b="1" i="1" dirty="0">
              <a:solidFill>
                <a:prstClr val="white"/>
              </a:solidFill>
              <a:effectLst>
                <a:outerShdw blurRad="38100" dist="38100" dir="2700000" algn="tl">
                  <a:srgbClr val="000000">
                    <a:alpha val="43137"/>
                  </a:srgbClr>
                </a:outerShdw>
              </a:effectLst>
            </a:endParaRPr>
          </a:p>
        </p:txBody>
      </p:sp>
      <p:sp>
        <p:nvSpPr>
          <p:cNvPr id="6" name="5 Rectángulo"/>
          <p:cNvSpPr/>
          <p:nvPr/>
        </p:nvSpPr>
        <p:spPr>
          <a:xfrm>
            <a:off x="5652120" y="5476661"/>
            <a:ext cx="3168352" cy="9541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s-MX" sz="1400" dirty="0">
                <a:solidFill>
                  <a:prstClr val="white"/>
                </a:solidFill>
              </a:rPr>
              <a:t>NOTA: Ambos factores se les puede calcular directamente desde las “tablas de equivalencias” (procedimiento rápido)</a:t>
            </a:r>
          </a:p>
        </p:txBody>
      </p:sp>
      <p:sp>
        <p:nvSpPr>
          <p:cNvPr id="7" name="6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147</a:t>
            </a:fld>
            <a:endParaRPr lang="es-MX">
              <a:solidFill>
                <a:srgbClr val="ACCBF9"/>
              </a:solidFill>
            </a:endParaRPr>
          </a:p>
        </p:txBody>
      </p:sp>
    </p:spTree>
    <p:extLst>
      <p:ext uri="{BB962C8B-B14F-4D97-AF65-F5344CB8AC3E}">
        <p14:creationId xmlns:p14="http://schemas.microsoft.com/office/powerpoint/2010/main" val="412978173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332656"/>
            <a:ext cx="3364575" cy="338554"/>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MX" sz="1600" b="1" dirty="0" smtClean="0">
                <a:solidFill>
                  <a:prstClr val="black"/>
                </a:solidFill>
              </a:rPr>
              <a:t>3.- Ahorra Neto Anual = (EP – EN)</a:t>
            </a:r>
            <a:endParaRPr lang="es-MX" sz="1600" dirty="0">
              <a:solidFill>
                <a:prstClr val="black"/>
              </a:solidFill>
            </a:endParaRPr>
          </a:p>
        </p:txBody>
      </p:sp>
      <p:sp>
        <p:nvSpPr>
          <p:cNvPr id="4" name="3 Rectángulo"/>
          <p:cNvSpPr/>
          <p:nvPr/>
        </p:nvSpPr>
        <p:spPr>
          <a:xfrm>
            <a:off x="467544" y="908720"/>
            <a:ext cx="3960440" cy="135421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s-MX" sz="1600" dirty="0">
                <a:solidFill>
                  <a:prstClr val="black"/>
                </a:solidFill>
              </a:rPr>
              <a:t>31.- EP(+) = Ahorro bruto anual (IBA) = 1.0</a:t>
            </a:r>
          </a:p>
          <a:p>
            <a:r>
              <a:rPr lang="es-MX" sz="1600" dirty="0">
                <a:solidFill>
                  <a:prstClr val="black"/>
                </a:solidFill>
              </a:rPr>
              <a:t>32.- EN(-) (insumo anual de divisas + CEA)</a:t>
            </a:r>
          </a:p>
          <a:p>
            <a:r>
              <a:rPr lang="es-MX" sz="1600" dirty="0">
                <a:solidFill>
                  <a:prstClr val="black"/>
                </a:solidFill>
              </a:rPr>
              <a:t>33.- CEA = </a:t>
            </a:r>
            <a:r>
              <a:rPr lang="es-MX" sz="1600" dirty="0" err="1">
                <a:solidFill>
                  <a:prstClr val="black"/>
                </a:solidFill>
              </a:rPr>
              <a:t>Io</a:t>
            </a:r>
            <a:r>
              <a:rPr lang="es-MX" sz="1600" dirty="0">
                <a:solidFill>
                  <a:prstClr val="black"/>
                </a:solidFill>
              </a:rPr>
              <a:t> * FRC (i% 8; n = 20, cuadro)</a:t>
            </a:r>
          </a:p>
          <a:p>
            <a:r>
              <a:rPr lang="es-MX" sz="1600" dirty="0">
                <a:solidFill>
                  <a:prstClr val="black"/>
                </a:solidFill>
              </a:rPr>
              <a:t>34.- RFC (8,20) = 0.10185 (desde las tablas)</a:t>
            </a:r>
          </a:p>
          <a:p>
            <a:r>
              <a:rPr lang="es-MX" sz="1600" dirty="0">
                <a:solidFill>
                  <a:prstClr val="black"/>
                </a:solidFill>
              </a:rPr>
              <a:t>35.- Inversión (</a:t>
            </a:r>
            <a:r>
              <a:rPr lang="es-MX" sz="1600" dirty="0" err="1">
                <a:solidFill>
                  <a:prstClr val="black"/>
                </a:solidFill>
              </a:rPr>
              <a:t>Io</a:t>
            </a:r>
            <a:r>
              <a:rPr lang="es-MX" sz="1600" dirty="0">
                <a:solidFill>
                  <a:prstClr val="black"/>
                </a:solidFill>
              </a:rPr>
              <a:t>) = 4.0 UM (año cero)</a:t>
            </a:r>
          </a:p>
        </p:txBody>
      </p:sp>
      <p:sp>
        <p:nvSpPr>
          <p:cNvPr id="5" name="4 Rectángulo"/>
          <p:cNvSpPr/>
          <p:nvPr/>
        </p:nvSpPr>
        <p:spPr>
          <a:xfrm>
            <a:off x="5292080" y="1924383"/>
            <a:ext cx="2995051" cy="338554"/>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s-MX" sz="1600" b="1" dirty="0">
                <a:solidFill>
                  <a:prstClr val="white"/>
                </a:solidFill>
              </a:rPr>
              <a:t>Cálculos (</a:t>
            </a:r>
            <a:r>
              <a:rPr lang="es-MX" sz="1600" b="1" dirty="0" err="1">
                <a:solidFill>
                  <a:prstClr val="white"/>
                </a:solidFill>
              </a:rPr>
              <a:t>Rel</a:t>
            </a:r>
            <a:r>
              <a:rPr lang="es-MX" sz="1600" b="1" dirty="0">
                <a:solidFill>
                  <a:prstClr val="white"/>
                </a:solidFill>
              </a:rPr>
              <a:t> P/K, en divisas)</a:t>
            </a:r>
            <a:endParaRPr lang="es-MX" sz="1600" dirty="0">
              <a:solidFill>
                <a:prstClr val="white"/>
              </a:solidFill>
            </a:endParaRPr>
          </a:p>
        </p:txBody>
      </p:sp>
      <p:sp>
        <p:nvSpPr>
          <p:cNvPr id="6" name="5 Rectángulo"/>
          <p:cNvSpPr/>
          <p:nvPr/>
        </p:nvSpPr>
        <p:spPr>
          <a:xfrm>
            <a:off x="5131197" y="2420888"/>
            <a:ext cx="3316816" cy="1354217"/>
          </a:xfrm>
          <a:prstGeom prst="rect">
            <a:avLst/>
          </a:prstGeom>
          <a:solidFill>
            <a:schemeClr val="tx1">
              <a:lumMod val="85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s-MX" sz="1600" dirty="0">
                <a:solidFill>
                  <a:prstClr val="black"/>
                </a:solidFill>
              </a:rPr>
              <a:t>1.- CEA = </a:t>
            </a:r>
            <a:r>
              <a:rPr lang="es-MX" sz="1600" dirty="0" err="1">
                <a:solidFill>
                  <a:prstClr val="black"/>
                </a:solidFill>
              </a:rPr>
              <a:t>Io</a:t>
            </a:r>
            <a:r>
              <a:rPr lang="es-MX" sz="1600" dirty="0">
                <a:solidFill>
                  <a:prstClr val="black"/>
                </a:solidFill>
              </a:rPr>
              <a:t> * FRC = 4*0.10185</a:t>
            </a:r>
          </a:p>
          <a:p>
            <a:r>
              <a:rPr lang="es-MX" sz="1600" dirty="0">
                <a:solidFill>
                  <a:prstClr val="black"/>
                </a:solidFill>
              </a:rPr>
              <a:t>2.- CEA = 0.4 (serie hacia el futuro)</a:t>
            </a:r>
          </a:p>
          <a:p>
            <a:r>
              <a:rPr lang="es-MX" sz="1600" dirty="0">
                <a:solidFill>
                  <a:prstClr val="black"/>
                </a:solidFill>
              </a:rPr>
              <a:t>3.- EN(-) 0.2 + 0.4 = 0.6</a:t>
            </a:r>
          </a:p>
          <a:p>
            <a:r>
              <a:rPr lang="es-MX" sz="1600" dirty="0">
                <a:solidFill>
                  <a:prstClr val="black"/>
                </a:solidFill>
              </a:rPr>
              <a:t>4.- Ahorro neto anual = IBA – EN(-)</a:t>
            </a:r>
          </a:p>
          <a:p>
            <a:r>
              <a:rPr lang="es-MX" sz="1600" dirty="0">
                <a:solidFill>
                  <a:prstClr val="black"/>
                </a:solidFill>
              </a:rPr>
              <a:t>ANA = 1.0 – 0.60 = 0.40 UM</a:t>
            </a:r>
          </a:p>
        </p:txBody>
      </p:sp>
      <p:sp>
        <p:nvSpPr>
          <p:cNvPr id="7" name="6 Rectángulo"/>
          <p:cNvSpPr/>
          <p:nvPr/>
        </p:nvSpPr>
        <p:spPr>
          <a:xfrm>
            <a:off x="268962" y="3825946"/>
            <a:ext cx="3567195" cy="338554"/>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s-MX" sz="1600" b="1" dirty="0">
                <a:solidFill>
                  <a:prstClr val="white"/>
                </a:solidFill>
              </a:rPr>
              <a:t>Cálculo del coeficiente: U%/K = R%</a:t>
            </a:r>
            <a:endParaRPr lang="es-MX" sz="1600" dirty="0">
              <a:solidFill>
                <a:prstClr val="white"/>
              </a:solidFill>
            </a:endParaRPr>
          </a:p>
        </p:txBody>
      </p:sp>
      <p:sp>
        <p:nvSpPr>
          <p:cNvPr id="8" name="7 Rectángulo"/>
          <p:cNvSpPr/>
          <p:nvPr/>
        </p:nvSpPr>
        <p:spPr>
          <a:xfrm>
            <a:off x="280145" y="4293096"/>
            <a:ext cx="5580112" cy="861774"/>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s-MX" sz="1600" dirty="0">
                <a:solidFill>
                  <a:prstClr val="black"/>
                </a:solidFill>
              </a:rPr>
              <a:t>5.- Coeficiente = ENA/</a:t>
            </a:r>
            <a:r>
              <a:rPr lang="es-MX" sz="1600" dirty="0" err="1">
                <a:solidFill>
                  <a:prstClr val="black"/>
                </a:solidFill>
              </a:rPr>
              <a:t>Io</a:t>
            </a:r>
            <a:r>
              <a:rPr lang="es-MX" sz="1600" dirty="0">
                <a:solidFill>
                  <a:prstClr val="black"/>
                </a:solidFill>
              </a:rPr>
              <a:t> = ANA/</a:t>
            </a:r>
            <a:r>
              <a:rPr lang="es-MX" sz="1600" dirty="0" err="1">
                <a:solidFill>
                  <a:prstClr val="black"/>
                </a:solidFill>
              </a:rPr>
              <a:t>Io</a:t>
            </a:r>
            <a:r>
              <a:rPr lang="es-MX" sz="1600" dirty="0">
                <a:solidFill>
                  <a:prstClr val="black"/>
                </a:solidFill>
              </a:rPr>
              <a:t> = 0.4010.40 = 0.20 (*100)</a:t>
            </a:r>
          </a:p>
          <a:p>
            <a:r>
              <a:rPr lang="es-MX" sz="1600" dirty="0">
                <a:solidFill>
                  <a:prstClr val="black"/>
                </a:solidFill>
              </a:rPr>
              <a:t>6.- R% = 10% / PER = 1/R = 10 Rendimiento anual en divisas.</a:t>
            </a:r>
          </a:p>
          <a:p>
            <a:r>
              <a:rPr lang="es-MX" sz="1600" dirty="0">
                <a:solidFill>
                  <a:prstClr val="black"/>
                </a:solidFill>
              </a:rPr>
              <a:t>	EL PER = 10 años</a:t>
            </a:r>
          </a:p>
        </p:txBody>
      </p:sp>
      <p:sp>
        <p:nvSpPr>
          <p:cNvPr id="9" name="8 Entrada manual"/>
          <p:cNvSpPr/>
          <p:nvPr/>
        </p:nvSpPr>
        <p:spPr>
          <a:xfrm>
            <a:off x="3563888" y="5517232"/>
            <a:ext cx="5147225" cy="917258"/>
          </a:xfrm>
          <a:prstGeom prst="flowChartManualInpu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sz="1400" b="1" dirty="0">
                <a:solidFill>
                  <a:prstClr val="white"/>
                </a:solidFill>
              </a:rPr>
              <a:t>NOTA:</a:t>
            </a:r>
            <a:endParaRPr lang="es-MX" sz="1400" dirty="0">
              <a:solidFill>
                <a:prstClr val="white"/>
              </a:solidFill>
            </a:endParaRPr>
          </a:p>
          <a:p>
            <a:r>
              <a:rPr lang="es-MX" sz="1400" dirty="0">
                <a:solidFill>
                  <a:prstClr val="white"/>
                </a:solidFill>
              </a:rPr>
              <a:t>(+) IBA = Ingreso Neto Anual = Ahorro Bruto Anual = IBA</a:t>
            </a:r>
          </a:p>
          <a:p>
            <a:r>
              <a:rPr lang="es-MX" sz="1400" dirty="0">
                <a:solidFill>
                  <a:prstClr val="white"/>
                </a:solidFill>
              </a:rPr>
              <a:t>La cifra = 1.0 UM, es una serie, desde el presente al futuro.</a:t>
            </a:r>
          </a:p>
        </p:txBody>
      </p:sp>
      <p:sp>
        <p:nvSpPr>
          <p:cNvPr id="10" name="9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148</a:t>
            </a:fld>
            <a:endParaRPr lang="es-MX">
              <a:solidFill>
                <a:srgbClr val="ACCBF9"/>
              </a:solidFill>
            </a:endParaRPr>
          </a:p>
        </p:txBody>
      </p:sp>
    </p:spTree>
    <p:extLst>
      <p:ext uri="{BB962C8B-B14F-4D97-AF65-F5344CB8AC3E}">
        <p14:creationId xmlns:p14="http://schemas.microsoft.com/office/powerpoint/2010/main" val="17490404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917431"/>
            <a:ext cx="7920880" cy="58477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sz="1600" b="1" dirty="0">
                <a:solidFill>
                  <a:prstClr val="white"/>
                </a:solidFill>
              </a:rPr>
              <a:t>(4) Cálculos para estimar el coeficiente: (P/</a:t>
            </a:r>
            <a:r>
              <a:rPr lang="es-MX" sz="1600" b="1" dirty="0" err="1">
                <a:solidFill>
                  <a:prstClr val="white"/>
                </a:solidFill>
              </a:rPr>
              <a:t>ins</a:t>
            </a:r>
            <a:r>
              <a:rPr lang="es-MX" sz="1600" b="1" dirty="0">
                <a:solidFill>
                  <a:prstClr val="white"/>
                </a:solidFill>
              </a:rPr>
              <a:t>) de divisas, para i = 0, 4, 6, 15, 20 %; y </a:t>
            </a:r>
            <a:r>
              <a:rPr lang="es-MX" sz="1600" b="1" dirty="0" smtClean="0">
                <a:solidFill>
                  <a:prstClr val="white"/>
                </a:solidFill>
              </a:rPr>
              <a:t> “n” </a:t>
            </a:r>
            <a:r>
              <a:rPr lang="es-MX" sz="1600" b="1" dirty="0">
                <a:solidFill>
                  <a:prstClr val="white"/>
                </a:solidFill>
              </a:rPr>
              <a:t>= 20 años.</a:t>
            </a:r>
            <a:endParaRPr lang="es-MX" sz="1600" dirty="0">
              <a:solidFill>
                <a:prstClr val="white"/>
              </a:solidFill>
            </a:endParaRPr>
          </a:p>
        </p:txBody>
      </p:sp>
      <p:sp>
        <p:nvSpPr>
          <p:cNvPr id="3" name="2 Cruz"/>
          <p:cNvSpPr/>
          <p:nvPr/>
        </p:nvSpPr>
        <p:spPr>
          <a:xfrm>
            <a:off x="487301" y="2136154"/>
            <a:ext cx="8136904" cy="794802"/>
          </a:xfrm>
          <a:prstGeom prst="plus">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2000" b="1" i="1" dirty="0" err="1">
                <a:solidFill>
                  <a:srgbClr val="4A66AC">
                    <a:lumMod val="50000"/>
                  </a:srgbClr>
                </a:solidFill>
                <a:effectLst>
                  <a:outerShdw blurRad="38100" dist="38100" dir="2700000" algn="tl">
                    <a:srgbClr val="000000">
                      <a:alpha val="43137"/>
                    </a:srgbClr>
                  </a:outerShdw>
                </a:effectLst>
              </a:rPr>
              <a:t>Coef</a:t>
            </a:r>
            <a:r>
              <a:rPr lang="en-US" sz="2000" b="1" i="1" dirty="0">
                <a:solidFill>
                  <a:srgbClr val="4A66AC">
                    <a:lumMod val="50000"/>
                  </a:srgbClr>
                </a:solidFill>
                <a:effectLst>
                  <a:outerShdw blurRad="38100" dist="38100" dir="2700000" algn="tl">
                    <a:srgbClr val="000000">
                      <a:alpha val="43137"/>
                    </a:srgbClr>
                  </a:outerShdw>
                </a:effectLst>
              </a:rPr>
              <a:t> P / ins = (IBA)</a:t>
            </a:r>
            <a:r>
              <a:rPr lang="en-US" sz="2000" b="1" i="1" baseline="-25000" dirty="0">
                <a:solidFill>
                  <a:srgbClr val="4A66AC">
                    <a:lumMod val="50000"/>
                  </a:srgbClr>
                </a:solidFill>
                <a:effectLst>
                  <a:outerShdw blurRad="38100" dist="38100" dir="2700000" algn="tl">
                    <a:srgbClr val="000000">
                      <a:alpha val="43137"/>
                    </a:srgbClr>
                  </a:outerShdw>
                </a:effectLst>
              </a:rPr>
              <a:t>ACT</a:t>
            </a:r>
            <a:r>
              <a:rPr lang="en-US" sz="2000" b="1" i="1" dirty="0">
                <a:solidFill>
                  <a:srgbClr val="4A66AC">
                    <a:lumMod val="50000"/>
                  </a:srgbClr>
                </a:solidFill>
                <a:effectLst>
                  <a:outerShdw blurRad="38100" dist="38100" dir="2700000" algn="tl">
                    <a:srgbClr val="000000">
                      <a:alpha val="43137"/>
                    </a:srgbClr>
                  </a:outerShdw>
                </a:effectLst>
              </a:rPr>
              <a:t>/(ins + Io)</a:t>
            </a:r>
            <a:r>
              <a:rPr lang="en-US" sz="2000" b="1" i="1" baseline="-25000" dirty="0">
                <a:solidFill>
                  <a:srgbClr val="4A66AC">
                    <a:lumMod val="50000"/>
                  </a:srgbClr>
                </a:solidFill>
                <a:effectLst>
                  <a:outerShdw blurRad="38100" dist="38100" dir="2700000" algn="tl">
                    <a:srgbClr val="000000">
                      <a:alpha val="43137"/>
                    </a:srgbClr>
                  </a:outerShdw>
                </a:effectLst>
              </a:rPr>
              <a:t>ACT</a:t>
            </a:r>
            <a:r>
              <a:rPr lang="en-US" sz="2000" b="1" i="1" dirty="0">
                <a:solidFill>
                  <a:srgbClr val="4A66AC">
                    <a:lumMod val="50000"/>
                  </a:srgbClr>
                </a:solidFill>
                <a:effectLst>
                  <a:outerShdw blurRad="38100" dist="38100" dir="2700000" algn="tl">
                    <a:srgbClr val="000000">
                      <a:alpha val="43137"/>
                    </a:srgbClr>
                  </a:outerShdw>
                </a:effectLst>
              </a:rPr>
              <a:t> = (</a:t>
            </a:r>
            <a:r>
              <a:rPr lang="en-US" sz="2000" b="1" i="1" dirty="0" err="1">
                <a:solidFill>
                  <a:srgbClr val="4A66AC">
                    <a:lumMod val="50000"/>
                  </a:srgbClr>
                </a:solidFill>
                <a:effectLst>
                  <a:outerShdw blurRad="38100" dist="38100" dir="2700000" algn="tl">
                    <a:srgbClr val="000000">
                      <a:alpha val="43137"/>
                    </a:srgbClr>
                  </a:outerShdw>
                </a:effectLst>
              </a:rPr>
              <a:t>Ing</a:t>
            </a:r>
            <a:r>
              <a:rPr lang="en-US" sz="2000" b="1" i="1" dirty="0">
                <a:solidFill>
                  <a:srgbClr val="4A66AC">
                    <a:lumMod val="50000"/>
                  </a:srgbClr>
                </a:solidFill>
                <a:effectLst>
                  <a:outerShdw blurRad="38100" dist="38100" dir="2700000" algn="tl">
                    <a:srgbClr val="000000">
                      <a:alpha val="43137"/>
                    </a:srgbClr>
                  </a:outerShdw>
                </a:effectLst>
              </a:rPr>
              <a:t>. </a:t>
            </a:r>
            <a:r>
              <a:rPr lang="es-MX" sz="2000" b="1" i="1" dirty="0" err="1">
                <a:solidFill>
                  <a:srgbClr val="4A66AC">
                    <a:lumMod val="50000"/>
                  </a:srgbClr>
                </a:solidFill>
                <a:effectLst>
                  <a:outerShdw blurRad="38100" dist="38100" dir="2700000" algn="tl">
                    <a:srgbClr val="000000">
                      <a:alpha val="43137"/>
                    </a:srgbClr>
                  </a:outerShdw>
                </a:effectLst>
              </a:rPr>
              <a:t>Actualiz</a:t>
            </a:r>
            <a:r>
              <a:rPr lang="es-MX" sz="2000" b="1" i="1" dirty="0">
                <a:solidFill>
                  <a:srgbClr val="4A66AC">
                    <a:lumMod val="50000"/>
                  </a:srgbClr>
                </a:solidFill>
                <a:effectLst>
                  <a:outerShdw blurRad="38100" dist="38100" dir="2700000" algn="tl">
                    <a:srgbClr val="000000">
                      <a:alpha val="43137"/>
                    </a:srgbClr>
                  </a:outerShdw>
                </a:effectLst>
              </a:rPr>
              <a:t>./</a:t>
            </a:r>
            <a:r>
              <a:rPr lang="es-MX" sz="2000" b="1" i="1" dirty="0" err="1">
                <a:solidFill>
                  <a:srgbClr val="4A66AC">
                    <a:lumMod val="50000"/>
                  </a:srgbClr>
                </a:solidFill>
                <a:effectLst>
                  <a:outerShdw blurRad="38100" dist="38100" dir="2700000" algn="tl">
                    <a:srgbClr val="000000">
                      <a:alpha val="43137"/>
                    </a:srgbClr>
                  </a:outerShdw>
                </a:effectLst>
              </a:rPr>
              <a:t>Ins</a:t>
            </a:r>
            <a:r>
              <a:rPr lang="es-MX" sz="2000" b="1" i="1" dirty="0">
                <a:solidFill>
                  <a:srgbClr val="4A66AC">
                    <a:lumMod val="50000"/>
                  </a:srgbClr>
                </a:solidFill>
                <a:effectLst>
                  <a:outerShdw blurRad="38100" dist="38100" dir="2700000" algn="tl">
                    <a:srgbClr val="000000">
                      <a:alpha val="43137"/>
                    </a:srgbClr>
                  </a:outerShdw>
                </a:effectLst>
              </a:rPr>
              <a:t>. </a:t>
            </a:r>
            <a:r>
              <a:rPr lang="es-MX" sz="2000" b="1" i="1" dirty="0" err="1">
                <a:solidFill>
                  <a:srgbClr val="4A66AC">
                    <a:lumMod val="50000"/>
                  </a:srgbClr>
                </a:solidFill>
                <a:effectLst>
                  <a:outerShdw blurRad="38100" dist="38100" dir="2700000" algn="tl">
                    <a:srgbClr val="000000">
                      <a:alpha val="43137"/>
                    </a:srgbClr>
                  </a:outerShdw>
                </a:effectLst>
              </a:rPr>
              <a:t>Actualiz</a:t>
            </a:r>
            <a:r>
              <a:rPr lang="es-MX" sz="2000" b="1" i="1" dirty="0">
                <a:solidFill>
                  <a:srgbClr val="4A66AC">
                    <a:lumMod val="50000"/>
                  </a:srgbClr>
                </a:solidFill>
                <a:effectLst>
                  <a:outerShdw blurRad="38100" dist="38100" dir="2700000" algn="tl">
                    <a:srgbClr val="000000">
                      <a:alpha val="43137"/>
                    </a:srgbClr>
                  </a:outerShdw>
                </a:effectLst>
              </a:rPr>
              <a:t>.)</a:t>
            </a:r>
          </a:p>
        </p:txBody>
      </p:sp>
      <p:sp>
        <p:nvSpPr>
          <p:cNvPr id="4" name="3 Trapecio"/>
          <p:cNvSpPr/>
          <p:nvPr/>
        </p:nvSpPr>
        <p:spPr>
          <a:xfrm>
            <a:off x="1700808" y="4452349"/>
            <a:ext cx="5742384" cy="1563053"/>
          </a:xfrm>
          <a:prstGeom prst="trapezoid">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dirty="0">
                <a:solidFill>
                  <a:prstClr val="black"/>
                </a:solidFill>
              </a:rPr>
              <a:t>Procedimiento:</a:t>
            </a:r>
          </a:p>
          <a:p>
            <a:r>
              <a:rPr lang="es-MX" dirty="0">
                <a:solidFill>
                  <a:prstClr val="black"/>
                </a:solidFill>
              </a:rPr>
              <a:t> </a:t>
            </a:r>
          </a:p>
          <a:p>
            <a:r>
              <a:rPr lang="es-MX" dirty="0">
                <a:solidFill>
                  <a:prstClr val="black"/>
                </a:solidFill>
              </a:rPr>
              <a:t>Se trata de actualizar los ingresos y los insumos anuales al año cero de la inversión, para los datos, i%; n = años</a:t>
            </a:r>
          </a:p>
        </p:txBody>
      </p:sp>
      <p:sp>
        <p:nvSpPr>
          <p:cNvPr id="5" name="4 Flecha abajo"/>
          <p:cNvSpPr/>
          <p:nvPr/>
        </p:nvSpPr>
        <p:spPr>
          <a:xfrm>
            <a:off x="3995936" y="3356992"/>
            <a:ext cx="792088" cy="8640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prstClr val="white"/>
              </a:solidFill>
            </a:endParaRP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149</a:t>
            </a:fld>
            <a:endParaRPr lang="es-MX">
              <a:solidFill>
                <a:srgbClr val="ACCBF9"/>
              </a:solidFill>
            </a:endParaRPr>
          </a:p>
        </p:txBody>
      </p:sp>
      <p:pic>
        <p:nvPicPr>
          <p:cNvPr id="49154" name="Picture 2" descr="F:\formulación y evaluación de proyectos II\Trabajo final\Imágenes\justicia-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7301" y="3474152"/>
            <a:ext cx="1268033" cy="978197"/>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F:\formulación y evaluación de proyectos II\Trabajo final\Imágenes\libr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22202" y="3546456"/>
            <a:ext cx="1349264" cy="134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603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ntrada manual"/>
          <p:cNvSpPr/>
          <p:nvPr/>
        </p:nvSpPr>
        <p:spPr>
          <a:xfrm>
            <a:off x="467544" y="332656"/>
            <a:ext cx="8280920" cy="1643420"/>
          </a:xfrm>
          <a:prstGeom prst="flowChartManualInput">
            <a:avLst/>
          </a:prstGeom>
          <a:effectLst>
            <a:glow rad="101600">
              <a:schemeClr val="accent6">
                <a:satMod val="175000"/>
                <a:alpha val="40000"/>
              </a:schemeClr>
            </a:glow>
            <a:outerShdw blurRad="95000" rotWithShape="0">
              <a:srgbClr val="000000">
                <a:alpha val="50000"/>
              </a:srgbClr>
            </a:outerShdw>
            <a:softEdge rad="12700"/>
          </a:effectLst>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es-MX" sz="2000" dirty="0"/>
              <a:t>3.3 Incluyendo como costo el interés sobre el capital fijo (i=4%); y se le calcula conjuntamente con la depreciación acumulativa, como “costo equivalente anual de capital” las utilidades calculadas se traducen a 385 por año y, desde luego, el resultado de cálculo de rentabilidad.</a:t>
            </a:r>
          </a:p>
        </p:txBody>
      </p:sp>
      <mc:AlternateContent xmlns:mc="http://schemas.openxmlformats.org/markup-compatibility/2006" xmlns:a14="http://schemas.microsoft.com/office/drawing/2010/main">
        <mc:Choice Requires="a14">
          <p:sp>
            <p:nvSpPr>
              <p:cNvPr id="3" name="2 Rectángulo"/>
              <p:cNvSpPr/>
              <p:nvPr/>
            </p:nvSpPr>
            <p:spPr>
              <a:xfrm>
                <a:off x="3293148" y="2276872"/>
                <a:ext cx="237616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800" b="1" i="1">
                          <a:latin typeface="Cambria Math"/>
                        </a:rPr>
                        <m:t>𝑹</m:t>
                      </m:r>
                      <m:r>
                        <a:rPr lang="es-MX" sz="2800" b="1" i="1">
                          <a:latin typeface="Cambria Math"/>
                        </a:rPr>
                        <m:t>=</m:t>
                      </m:r>
                      <m:r>
                        <a:rPr lang="es-MX" sz="2800" b="1" i="1">
                          <a:latin typeface="Cambria Math"/>
                        </a:rPr>
                        <m:t>𝑷</m:t>
                      </m:r>
                      <m:r>
                        <a:rPr lang="es-MX" sz="2800" b="1" i="1">
                          <a:latin typeface="Cambria Math"/>
                        </a:rPr>
                        <m:t>(</m:t>
                      </m:r>
                      <m:r>
                        <a:rPr lang="es-MX" sz="2800" b="1" i="1">
                          <a:latin typeface="Cambria Math"/>
                        </a:rPr>
                        <m:t>𝒇</m:t>
                      </m:r>
                      <m:r>
                        <a:rPr lang="es-MX" sz="2800" b="1" i="1">
                          <a:latin typeface="Cambria Math"/>
                        </a:rPr>
                        <m:t>.</m:t>
                      </m:r>
                      <m:r>
                        <a:rPr lang="es-MX" sz="2800" b="1" i="1">
                          <a:latin typeface="Cambria Math"/>
                        </a:rPr>
                        <m:t>𝒓</m:t>
                      </m:r>
                      <m:r>
                        <a:rPr lang="es-MX" sz="2800" b="1" i="1">
                          <a:latin typeface="Cambria Math"/>
                        </a:rPr>
                        <m:t>.</m:t>
                      </m:r>
                      <m:r>
                        <a:rPr lang="es-MX" sz="2800" b="1" i="1">
                          <a:latin typeface="Cambria Math"/>
                        </a:rPr>
                        <m:t>𝒄</m:t>
                      </m:r>
                      <m:r>
                        <a:rPr lang="es-MX" sz="2800" b="1" i="1">
                          <a:latin typeface="Cambria Math"/>
                        </a:rPr>
                        <m:t>)</m:t>
                      </m:r>
                    </m:oMath>
                  </m:oMathPara>
                </a14:m>
                <a:endParaRPr lang="es-MX" sz="2800" b="1" dirty="0"/>
              </a:p>
            </p:txBody>
          </p:sp>
        </mc:Choice>
        <mc:Fallback xmlns="">
          <p:sp>
            <p:nvSpPr>
              <p:cNvPr id="3" name="2 Rectángulo"/>
              <p:cNvSpPr>
                <a:spLocks noRot="1" noChangeAspect="1" noMove="1" noResize="1" noEditPoints="1" noAdjustHandles="1" noChangeArrowheads="1" noChangeShapeType="1" noTextEdit="1"/>
              </p:cNvSpPr>
              <p:nvPr/>
            </p:nvSpPr>
            <p:spPr>
              <a:xfrm>
                <a:off x="3293148" y="2276872"/>
                <a:ext cx="2376163" cy="523220"/>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133833" y="2924944"/>
                <a:ext cx="469479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m:t>
                      </m:r>
                      <m:r>
                        <a:rPr lang="es-MX" sz="2400" b="1" i="1">
                          <a:latin typeface="Cambria Math"/>
                        </a:rPr>
                        <m:t>=</m:t>
                      </m:r>
                      <m:r>
                        <a:rPr lang="es-MX" sz="2400" b="1" i="1">
                          <a:latin typeface="Cambria Math"/>
                        </a:rPr>
                        <m:t>𝟓𝟎𝟎𝟎</m:t>
                      </m:r>
                      <m:d>
                        <m:dPr>
                          <m:ctrlPr>
                            <a:rPr lang="es-MX" sz="2400" b="1" i="1">
                              <a:latin typeface="Cambria Math"/>
                            </a:rPr>
                          </m:ctrlPr>
                        </m:dPr>
                        <m:e>
                          <m:r>
                            <a:rPr lang="es-MX" sz="2400" b="1" i="1">
                              <a:latin typeface="Cambria Math"/>
                            </a:rPr>
                            <m:t>𝟎</m:t>
                          </m:r>
                          <m:r>
                            <a:rPr lang="es-MX" sz="2400" b="1" i="1">
                              <a:latin typeface="Cambria Math"/>
                            </a:rPr>
                            <m:t>.</m:t>
                          </m:r>
                          <m:r>
                            <a:rPr lang="es-MX" sz="2400" b="1" i="1">
                              <a:latin typeface="Cambria Math"/>
                            </a:rPr>
                            <m:t>𝟏𝟐𝟑𝟐</m:t>
                          </m:r>
                        </m:e>
                      </m:d>
                      <m:r>
                        <a:rPr lang="es-MX" sz="2400" b="1" i="1">
                          <a:latin typeface="Cambria Math"/>
                        </a:rPr>
                        <m:t>=</m:t>
                      </m:r>
                      <m:r>
                        <a:rPr lang="es-MX" sz="2400" b="1" i="1">
                          <a:latin typeface="Cambria Math"/>
                        </a:rPr>
                        <m:t>𝟔𝟏𝟔</m:t>
                      </m:r>
                      <m:r>
                        <a:rPr lang="es-MX" sz="2400" b="1" i="1">
                          <a:latin typeface="Cambria Math"/>
                        </a:rPr>
                        <m:t>(</m:t>
                      </m:r>
                      <m:r>
                        <a:rPr lang="es-MX" sz="2400" b="1" i="1">
                          <a:latin typeface="Cambria Math"/>
                        </a:rPr>
                        <m:t>𝟔𝟏𝟓</m:t>
                      </m:r>
                      <m:r>
                        <a:rPr lang="es-MX" sz="2400" b="1" i="1">
                          <a:latin typeface="Cambria Math"/>
                        </a:rPr>
                        <m:t>)</m:t>
                      </m:r>
                    </m:oMath>
                  </m:oMathPara>
                </a14:m>
                <a:endParaRPr lang="es-MX" sz="2400" b="1" dirty="0"/>
              </a:p>
            </p:txBody>
          </p:sp>
        </mc:Choice>
        <mc:Fallback xmlns="">
          <p:sp>
            <p:nvSpPr>
              <p:cNvPr id="4" name="3 Rectángulo"/>
              <p:cNvSpPr>
                <a:spLocks noRot="1" noChangeAspect="1" noMove="1" noResize="1" noEditPoints="1" noAdjustHandles="1" noChangeArrowheads="1" noChangeShapeType="1" noTextEdit="1"/>
              </p:cNvSpPr>
              <p:nvPr/>
            </p:nvSpPr>
            <p:spPr>
              <a:xfrm>
                <a:off x="2133833" y="2924944"/>
                <a:ext cx="4694792" cy="461665"/>
              </a:xfrm>
              <a:prstGeom prst="rect">
                <a:avLst/>
              </a:prstGeom>
              <a:blipFill rotWithShape="1">
                <a:blip r:embed="rId3"/>
                <a:stretch>
                  <a:fillRect b="-1710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539552" y="4051258"/>
                <a:ext cx="7992888" cy="6684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b="1" i="1">
                          <a:latin typeface="Cambria Math"/>
                        </a:rPr>
                        <m:t>𝑹𝒆𝒏𝒕𝒂𝒃𝒊𝒍𝒊𝒅𝒂𝒅</m:t>
                      </m:r>
                      <m:r>
                        <a:rPr lang="es-MX" b="1" i="1">
                          <a:latin typeface="Cambria Math"/>
                        </a:rPr>
                        <m:t>=</m:t>
                      </m:r>
                      <m:f>
                        <m:fPr>
                          <m:ctrlPr>
                            <a:rPr lang="es-MX" b="1" i="1">
                              <a:latin typeface="Cambria Math"/>
                            </a:rPr>
                          </m:ctrlPr>
                        </m:fPr>
                        <m:num>
                          <m:r>
                            <a:rPr lang="es-MX" b="1" i="1">
                              <a:latin typeface="Cambria Math"/>
                            </a:rPr>
                            <m:t>𝑰𝒏𝒈𝒓𝒆𝒔𝒐𝒔</m:t>
                          </m:r>
                          <m:r>
                            <a:rPr lang="es-MX" b="1" i="1">
                              <a:latin typeface="Cambria Math"/>
                            </a:rPr>
                            <m:t>−(</m:t>
                          </m:r>
                          <m:r>
                            <a:rPr lang="es-MX" b="1" i="1">
                              <a:latin typeface="Cambria Math"/>
                            </a:rPr>
                            <m:t>𝒄𝒐𝒔𝒕𝒐𝒔</m:t>
                          </m:r>
                          <m:r>
                            <a:rPr lang="es-MX" b="1" i="1">
                              <a:latin typeface="Cambria Math"/>
                            </a:rPr>
                            <m:t> </m:t>
                          </m:r>
                          <m:r>
                            <a:rPr lang="es-MX" b="1" i="1">
                              <a:latin typeface="Cambria Math"/>
                            </a:rPr>
                            <m:t>𝒂𝒏𝒖𝒂𝒍𝒆𝒔</m:t>
                          </m:r>
                          <m:r>
                            <a:rPr lang="es-MX" b="1" i="1">
                              <a:latin typeface="Cambria Math"/>
                            </a:rPr>
                            <m:t>+</m:t>
                          </m:r>
                          <m:r>
                            <a:rPr lang="es-MX" b="1" i="1">
                              <a:latin typeface="Cambria Math"/>
                            </a:rPr>
                            <m:t>𝑫𝒆𝒑𝒓𝒆𝒄𝒊𝒂𝒄𝒊𝒐𝒏</m:t>
                          </m:r>
                          <m:r>
                            <a:rPr lang="es-MX" b="1" i="1">
                              <a:latin typeface="Cambria Math"/>
                            </a:rPr>
                            <m:t> </m:t>
                          </m:r>
                          <m:r>
                            <a:rPr lang="es-MX" b="1" i="1">
                              <a:latin typeface="Cambria Math"/>
                            </a:rPr>
                            <m:t>𝑳𝒊𝒏𝒆𝒂𝒍</m:t>
                          </m:r>
                          <m:r>
                            <a:rPr lang="es-MX" b="1" i="1">
                              <a:latin typeface="Cambria Math"/>
                            </a:rPr>
                            <m:t>)</m:t>
                          </m:r>
                        </m:num>
                        <m:den>
                          <m:r>
                            <a:rPr lang="es-MX" b="1" i="1">
                              <a:latin typeface="Cambria Math"/>
                            </a:rPr>
                            <m:t>𝑪𝒐𝒔𝒕𝒐</m:t>
                          </m:r>
                          <m:r>
                            <a:rPr lang="es-MX" b="1" i="1">
                              <a:latin typeface="Cambria Math"/>
                            </a:rPr>
                            <m:t> </m:t>
                          </m:r>
                          <m:r>
                            <a:rPr lang="es-MX" b="1" i="1">
                              <a:latin typeface="Cambria Math"/>
                            </a:rPr>
                            <m:t>𝑭𝒊𝒋𝒐</m:t>
                          </m:r>
                        </m:den>
                      </m:f>
                    </m:oMath>
                  </m:oMathPara>
                </a14:m>
                <a:endParaRPr lang="es-MX" b="1" dirty="0"/>
              </a:p>
            </p:txBody>
          </p:sp>
        </mc:Choice>
        <mc:Fallback xmlns="">
          <p:sp>
            <p:nvSpPr>
              <p:cNvPr id="5" name="4 Rectángulo"/>
              <p:cNvSpPr>
                <a:spLocks noRot="1" noChangeAspect="1" noMove="1" noResize="1" noEditPoints="1" noAdjustHandles="1" noChangeArrowheads="1" noChangeShapeType="1" noTextEdit="1"/>
              </p:cNvSpPr>
              <p:nvPr/>
            </p:nvSpPr>
            <p:spPr>
              <a:xfrm>
                <a:off x="539552" y="4051258"/>
                <a:ext cx="7992888" cy="668453"/>
              </a:xfrm>
              <a:prstGeom prst="rect">
                <a:avLst/>
              </a:prstGeom>
              <a:blipFill rotWithShape="1">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59532" y="5085184"/>
                <a:ext cx="8496943" cy="6199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7000−(6000+616)</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7000−6616</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384</m:t>
                          </m:r>
                        </m:num>
                        <m:den>
                          <m:r>
                            <a:rPr lang="es-MX" i="1">
                              <a:latin typeface="Cambria Math"/>
                            </a:rPr>
                            <m:t>5000</m:t>
                          </m:r>
                        </m:den>
                      </m:f>
                      <m:r>
                        <a:rPr lang="es-MX" i="1">
                          <a:latin typeface="Cambria Math"/>
                        </a:rPr>
                        <m:t>=0.0768∗</m:t>
                      </m:r>
                      <m:d>
                        <m:dPr>
                          <m:ctrlPr>
                            <a:rPr lang="es-MX" i="1">
                              <a:latin typeface="Cambria Math"/>
                            </a:rPr>
                          </m:ctrlPr>
                        </m:dPr>
                        <m:e>
                          <m:r>
                            <a:rPr lang="es-MX" i="1">
                              <a:latin typeface="Cambria Math"/>
                            </a:rPr>
                            <m:t>100</m:t>
                          </m:r>
                        </m:e>
                      </m:d>
                      <m:r>
                        <a:rPr lang="es-MX" i="1">
                          <a:latin typeface="Cambria Math"/>
                        </a:rPr>
                        <m:t>=</m:t>
                      </m:r>
                    </m:oMath>
                  </m:oMathPara>
                </a14:m>
                <a:endParaRPr lang="es-MX" dirty="0"/>
              </a:p>
            </p:txBody>
          </p:sp>
        </mc:Choice>
        <mc:Fallback xmlns="">
          <p:sp>
            <p:nvSpPr>
              <p:cNvPr id="6" name="5 Rectángulo"/>
              <p:cNvSpPr>
                <a:spLocks noRot="1" noChangeAspect="1" noMove="1" noResize="1" noEditPoints="1" noAdjustHandles="1" noChangeArrowheads="1" noChangeShapeType="1" noTextEdit="1"/>
              </p:cNvSpPr>
              <p:nvPr/>
            </p:nvSpPr>
            <p:spPr>
              <a:xfrm>
                <a:off x="359532" y="5085184"/>
                <a:ext cx="8496943" cy="619978"/>
              </a:xfrm>
              <a:prstGeom prst="rect">
                <a:avLst/>
              </a:prstGeom>
              <a:blipFill rotWithShape="1">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2944934" y="6037266"/>
                <a:ext cx="36193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𝑹𝒆𝒏𝒕𝒂𝒃𝒊𝒍𝒊𝒅𝒂𝒅</m:t>
                      </m:r>
                      <m:r>
                        <a:rPr lang="es-MX" sz="2400" b="1" i="1">
                          <a:latin typeface="Cambria Math"/>
                        </a:rPr>
                        <m:t>=</m:t>
                      </m:r>
                      <m:r>
                        <a:rPr lang="es-MX" sz="2400" b="1" i="1">
                          <a:latin typeface="Cambria Math"/>
                        </a:rPr>
                        <m:t>𝟕</m:t>
                      </m:r>
                      <m:r>
                        <a:rPr lang="es-MX" sz="2400" b="1" i="1">
                          <a:latin typeface="Cambria Math"/>
                        </a:rPr>
                        <m:t>.</m:t>
                      </m:r>
                      <m:r>
                        <a:rPr lang="es-MX" sz="2400" b="1" i="1">
                          <a:latin typeface="Cambria Math"/>
                        </a:rPr>
                        <m:t>𝟔𝟖</m:t>
                      </m:r>
                      <m:r>
                        <a:rPr lang="es-MX" sz="2400" b="1" i="1">
                          <a:latin typeface="Cambria Math"/>
                        </a:rPr>
                        <m:t>%</m:t>
                      </m:r>
                    </m:oMath>
                  </m:oMathPara>
                </a14:m>
                <a:endParaRPr lang="es-MX" sz="2400" b="1" dirty="0"/>
              </a:p>
            </p:txBody>
          </p:sp>
        </mc:Choice>
        <mc:Fallback xmlns="">
          <p:sp>
            <p:nvSpPr>
              <p:cNvPr id="7" name="6 Rectángulo"/>
              <p:cNvSpPr>
                <a:spLocks noRot="1" noChangeAspect="1" noMove="1" noResize="1" noEditPoints="1" noAdjustHandles="1" noChangeArrowheads="1" noChangeShapeType="1" noTextEdit="1"/>
              </p:cNvSpPr>
              <p:nvPr/>
            </p:nvSpPr>
            <p:spPr>
              <a:xfrm>
                <a:off x="2944934" y="6037266"/>
                <a:ext cx="3619324" cy="461665"/>
              </a:xfrm>
              <a:prstGeom prst="rect">
                <a:avLst/>
              </a:prstGeom>
              <a:blipFill rotWithShape="1">
                <a:blip r:embed="rId6"/>
                <a:stretch>
                  <a:fillRect/>
                </a:stretch>
              </a:blipFill>
            </p:spPr>
            <p:txBody>
              <a:bodyPr/>
              <a:lstStyle/>
              <a:p>
                <a:r>
                  <a:rPr lang="es-MX">
                    <a:noFill/>
                  </a:rPr>
                  <a:t> </a:t>
                </a:r>
              </a:p>
            </p:txBody>
          </p:sp>
        </mc:Fallback>
      </mc:AlternateContent>
      <p:sp>
        <p:nvSpPr>
          <p:cNvPr id="8" name="7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11267" name="Picture 3" descr="C:\Users\Sidhary\Pictures\LUIS\dinero-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73913" y="2270125"/>
            <a:ext cx="1428750" cy="838200"/>
          </a:xfrm>
          <a:prstGeom prst="rect">
            <a:avLst/>
          </a:prstGeom>
          <a:noFill/>
          <a:extLst>
            <a:ext uri="{909E8E84-426E-40DD-AFC4-6F175D3DCCD1}">
              <a14:hiddenFill xmlns:a14="http://schemas.microsoft.com/office/drawing/2010/main">
                <a:solidFill>
                  <a:srgbClr val="FFFFFF"/>
                </a:solidFill>
              </a14:hiddenFill>
            </a:ext>
          </a:extLst>
        </p:spPr>
      </p:pic>
      <p:sp>
        <p:nvSpPr>
          <p:cNvPr id="9" name="8 Marcador de número de diapositiva"/>
          <p:cNvSpPr>
            <a:spLocks noGrp="1"/>
          </p:cNvSpPr>
          <p:nvPr>
            <p:ph type="sldNum" sz="quarter" idx="12"/>
          </p:nvPr>
        </p:nvSpPr>
        <p:spPr/>
        <p:txBody>
          <a:bodyPr/>
          <a:lstStyle/>
          <a:p>
            <a:fld id="{A4119D5D-C868-4150-8857-B9A7E64B4824}" type="slidenum">
              <a:rPr lang="es-MX" smtClean="0"/>
              <a:t>15</a:t>
            </a:fld>
            <a:endParaRPr lang="es-MX"/>
          </a:p>
        </p:txBody>
      </p:sp>
    </p:spTree>
    <p:extLst>
      <p:ext uri="{BB962C8B-B14F-4D97-AF65-F5344CB8AC3E}">
        <p14:creationId xmlns:p14="http://schemas.microsoft.com/office/powerpoint/2010/main" val="31584878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76672"/>
            <a:ext cx="4134722" cy="369332"/>
          </a:xfrm>
          <a:prstGeom prst="rect">
            <a:avLst/>
          </a:prstGeom>
        </p:spPr>
        <p:txBody>
          <a:bodyPr wrap="none">
            <a:spAutoFit/>
          </a:bodyPr>
          <a:lstStyle/>
          <a:p>
            <a:r>
              <a:rPr lang="es-MX" b="1" dirty="0">
                <a:solidFill>
                  <a:prstClr val="white"/>
                </a:solidFill>
              </a:rPr>
              <a:t>4.1) De los ingresos (numerador): (+)</a:t>
            </a:r>
          </a:p>
        </p:txBody>
      </p:sp>
      <p:graphicFrame>
        <p:nvGraphicFramePr>
          <p:cNvPr id="3" name="2 Tabla"/>
          <p:cNvGraphicFramePr>
            <a:graphicFrameLocks noGrp="1"/>
          </p:cNvGraphicFramePr>
          <p:nvPr>
            <p:extLst>
              <p:ext uri="{D42A27DB-BD31-4B8C-83A1-F6EECF244321}">
                <p14:modId xmlns:p14="http://schemas.microsoft.com/office/powerpoint/2010/main" val="2997477451"/>
              </p:ext>
            </p:extLst>
          </p:nvPr>
        </p:nvGraphicFramePr>
        <p:xfrm>
          <a:off x="1253894" y="980728"/>
          <a:ext cx="6840760" cy="3580576"/>
        </p:xfrm>
        <a:graphic>
          <a:graphicData uri="http://schemas.openxmlformats.org/drawingml/2006/table">
            <a:tbl>
              <a:tblPr firstRow="1" firstCol="1" bandRow="1">
                <a:tableStyleId>{35758FB7-9AC5-4552-8A53-C91805E547FA}</a:tableStyleId>
              </a:tblPr>
              <a:tblGrid>
                <a:gridCol w="6840760"/>
              </a:tblGrid>
              <a:tr h="887118">
                <a:tc>
                  <a:txBody>
                    <a:bodyPr/>
                    <a:lstStyle/>
                    <a:p>
                      <a:pPr algn="l">
                        <a:spcAft>
                          <a:spcPts val="0"/>
                        </a:spcAft>
                      </a:pPr>
                      <a:r>
                        <a:rPr lang="es-MX" sz="1600" dirty="0">
                          <a:effectLst/>
                        </a:rPr>
                        <a:t>Para:</a:t>
                      </a:r>
                    </a:p>
                    <a:p>
                      <a:pPr algn="l">
                        <a:spcAft>
                          <a:spcPts val="0"/>
                        </a:spcAft>
                        <a:tabLst>
                          <a:tab pos="697865" algn="l"/>
                        </a:tabLst>
                      </a:pPr>
                      <a:r>
                        <a:rPr lang="es-MX" sz="1600" dirty="0">
                          <a:effectLst/>
                        </a:rPr>
                        <a:t>20%	Para n = 20; i = 20%	</a:t>
                      </a:r>
                      <a:r>
                        <a:rPr lang="es-MX" sz="1600" dirty="0" err="1">
                          <a:effectLst/>
                        </a:rPr>
                        <a:t>f.a</a:t>
                      </a:r>
                      <a:r>
                        <a:rPr lang="es-MX" sz="1600" dirty="0">
                          <a:effectLst/>
                        </a:rPr>
                        <a:t>. = 4.87</a:t>
                      </a:r>
                    </a:p>
                    <a:p>
                      <a:pPr algn="l">
                        <a:spcAft>
                          <a:spcPts val="0"/>
                        </a:spcAft>
                        <a:tabLst>
                          <a:tab pos="697865" algn="l"/>
                        </a:tabLst>
                      </a:pPr>
                      <a:r>
                        <a:rPr lang="es-MX" sz="1600" dirty="0">
                          <a:effectLst/>
                        </a:rPr>
                        <a:t>Ingresos actualizados = </a:t>
                      </a:r>
                      <a:r>
                        <a:rPr lang="es-MX" sz="1600" dirty="0" err="1">
                          <a:effectLst/>
                        </a:rPr>
                        <a:t>f.a</a:t>
                      </a:r>
                      <a:r>
                        <a:rPr lang="es-MX" sz="1600" dirty="0">
                          <a:effectLst/>
                        </a:rPr>
                        <a:t>. x ingresos brutos = 4.87 x 1 = 4.87</a:t>
                      </a:r>
                      <a:endParaRPr lang="es-MX" sz="1600" dirty="0">
                        <a:effectLst/>
                        <a:latin typeface="Arial"/>
                        <a:ea typeface="Calibri"/>
                        <a:cs typeface="Times New Roman"/>
                      </a:endParaRPr>
                    </a:p>
                  </a:txBody>
                  <a:tcPr marL="68580" marR="68580" marT="0" marB="0" anchor="ctr"/>
                </a:tc>
              </a:tr>
              <a:tr h="884978">
                <a:tc>
                  <a:txBody>
                    <a:bodyPr/>
                    <a:lstStyle/>
                    <a:p>
                      <a:pPr algn="l">
                        <a:spcAft>
                          <a:spcPts val="0"/>
                        </a:spcAft>
                      </a:pPr>
                      <a:r>
                        <a:rPr lang="es-MX" sz="1600">
                          <a:effectLst/>
                        </a:rPr>
                        <a:t>Para:</a:t>
                      </a:r>
                    </a:p>
                    <a:p>
                      <a:pPr algn="l">
                        <a:spcAft>
                          <a:spcPts val="0"/>
                        </a:spcAft>
                        <a:tabLst>
                          <a:tab pos="697865" algn="l"/>
                        </a:tabLst>
                      </a:pPr>
                      <a:r>
                        <a:rPr lang="es-MX" sz="1600">
                          <a:effectLst/>
                        </a:rPr>
                        <a:t>15%	Para n = 20; i = 15%	f.a. = 6.26</a:t>
                      </a:r>
                    </a:p>
                    <a:p>
                      <a:pPr algn="l">
                        <a:spcAft>
                          <a:spcPts val="0"/>
                        </a:spcAft>
                      </a:pPr>
                      <a:r>
                        <a:rPr lang="es-MX" sz="1600">
                          <a:effectLst/>
                        </a:rPr>
                        <a:t>Ingresos actualizados = f.a. x ingresos brutos = 6.26 x 1 = 6.26</a:t>
                      </a:r>
                      <a:endParaRPr lang="es-MX" sz="1600">
                        <a:effectLst/>
                        <a:latin typeface="Arial"/>
                        <a:ea typeface="Calibri"/>
                        <a:cs typeface="Times New Roman"/>
                      </a:endParaRPr>
                    </a:p>
                  </a:txBody>
                  <a:tcPr marL="68580" marR="68580" marT="0" marB="0" anchor="ctr"/>
                </a:tc>
              </a:tr>
              <a:tr h="897819">
                <a:tc>
                  <a:txBody>
                    <a:bodyPr/>
                    <a:lstStyle/>
                    <a:p>
                      <a:pPr algn="l">
                        <a:spcAft>
                          <a:spcPts val="0"/>
                        </a:spcAft>
                      </a:pPr>
                      <a:r>
                        <a:rPr lang="es-MX" sz="1600">
                          <a:effectLst/>
                        </a:rPr>
                        <a:t>Para:</a:t>
                      </a:r>
                    </a:p>
                    <a:p>
                      <a:pPr algn="l">
                        <a:spcAft>
                          <a:spcPts val="0"/>
                        </a:spcAft>
                        <a:tabLst>
                          <a:tab pos="697865" algn="l"/>
                        </a:tabLst>
                      </a:pPr>
                      <a:r>
                        <a:rPr lang="es-MX" sz="1600">
                          <a:effectLst/>
                        </a:rPr>
                        <a:t>6%	Para n = 20; i = 6%	f.a. = 11.47</a:t>
                      </a:r>
                    </a:p>
                    <a:p>
                      <a:pPr algn="l">
                        <a:spcAft>
                          <a:spcPts val="0"/>
                        </a:spcAft>
                      </a:pPr>
                      <a:r>
                        <a:rPr lang="es-MX" sz="1600">
                          <a:effectLst/>
                        </a:rPr>
                        <a:t>Ingresos actualizados = f.a. x ingresos brutos = 11.47 x 1 = 11.47</a:t>
                      </a:r>
                      <a:endParaRPr lang="es-MX" sz="1600">
                        <a:effectLst/>
                        <a:latin typeface="Arial"/>
                        <a:ea typeface="Calibri"/>
                        <a:cs typeface="Times New Roman"/>
                      </a:endParaRPr>
                    </a:p>
                  </a:txBody>
                  <a:tcPr marL="68580" marR="68580" marT="0" marB="0" anchor="ctr"/>
                </a:tc>
              </a:tr>
              <a:tr h="910661">
                <a:tc>
                  <a:txBody>
                    <a:bodyPr/>
                    <a:lstStyle/>
                    <a:p>
                      <a:pPr algn="l">
                        <a:spcAft>
                          <a:spcPts val="0"/>
                        </a:spcAft>
                      </a:pPr>
                      <a:r>
                        <a:rPr lang="es-MX" sz="1600" dirty="0">
                          <a:effectLst/>
                        </a:rPr>
                        <a:t>Para:</a:t>
                      </a:r>
                    </a:p>
                    <a:p>
                      <a:pPr algn="l">
                        <a:spcAft>
                          <a:spcPts val="0"/>
                        </a:spcAft>
                        <a:tabLst>
                          <a:tab pos="697865" algn="l"/>
                        </a:tabLst>
                      </a:pPr>
                      <a:r>
                        <a:rPr lang="es-MX" sz="1600" dirty="0">
                          <a:effectLst/>
                        </a:rPr>
                        <a:t>4%	Para n = 20; i = 4%	</a:t>
                      </a:r>
                      <a:r>
                        <a:rPr lang="es-MX" sz="1600" dirty="0" err="1">
                          <a:effectLst/>
                        </a:rPr>
                        <a:t>f.a</a:t>
                      </a:r>
                      <a:r>
                        <a:rPr lang="es-MX" sz="1600" dirty="0">
                          <a:effectLst/>
                        </a:rPr>
                        <a:t>. = 13.59</a:t>
                      </a:r>
                    </a:p>
                    <a:p>
                      <a:pPr algn="l">
                        <a:spcAft>
                          <a:spcPts val="0"/>
                        </a:spcAft>
                      </a:pPr>
                      <a:r>
                        <a:rPr lang="es-MX" sz="1600" dirty="0">
                          <a:effectLst/>
                        </a:rPr>
                        <a:t>Ingresos actualizados = </a:t>
                      </a:r>
                      <a:r>
                        <a:rPr lang="es-MX" sz="1600" dirty="0" err="1">
                          <a:effectLst/>
                        </a:rPr>
                        <a:t>f.a</a:t>
                      </a:r>
                      <a:r>
                        <a:rPr lang="es-MX" sz="1600" dirty="0">
                          <a:effectLst/>
                        </a:rPr>
                        <a:t>. x ingresos brutos = 13.59 x 1 = 13.59</a:t>
                      </a:r>
                      <a:endParaRPr lang="es-MX" sz="1600" dirty="0">
                        <a:effectLst/>
                        <a:latin typeface="Arial"/>
                        <a:ea typeface="Calibri"/>
                        <a:cs typeface="Times New Roman"/>
                      </a:endParaRPr>
                    </a:p>
                  </a:txBody>
                  <a:tcPr marL="68580" marR="68580" marT="0" marB="0" anchor="ctr"/>
                </a:tc>
              </a:tr>
            </a:tbl>
          </a:graphicData>
        </a:graphic>
      </p:graphicFrame>
      <p:sp>
        <p:nvSpPr>
          <p:cNvPr id="5" name="4 Rectángulo"/>
          <p:cNvSpPr/>
          <p:nvPr/>
        </p:nvSpPr>
        <p:spPr>
          <a:xfrm>
            <a:off x="539551" y="4846605"/>
            <a:ext cx="3922549" cy="369332"/>
          </a:xfrm>
          <a:prstGeom prst="rect">
            <a:avLst/>
          </a:prstGeom>
        </p:spPr>
        <p:txBody>
          <a:bodyPr wrap="none">
            <a:spAutoFit/>
          </a:bodyPr>
          <a:lstStyle/>
          <a:p>
            <a:r>
              <a:rPr lang="es-MX" b="1" dirty="0">
                <a:solidFill>
                  <a:prstClr val="white"/>
                </a:solidFill>
              </a:rPr>
              <a:t>4.2 De los insumos (denominador)</a:t>
            </a:r>
          </a:p>
        </p:txBody>
      </p:sp>
      <p:sp>
        <p:nvSpPr>
          <p:cNvPr id="6" name="5 Rectángulo"/>
          <p:cNvSpPr/>
          <p:nvPr/>
        </p:nvSpPr>
        <p:spPr>
          <a:xfrm>
            <a:off x="5220072" y="5215937"/>
            <a:ext cx="3312368" cy="13542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sz="1600" b="1" dirty="0" smtClean="0">
                <a:solidFill>
                  <a:prstClr val="white"/>
                </a:solidFill>
                <a:effectLst>
                  <a:outerShdw blurRad="38100" dist="38100" dir="2700000" algn="tl">
                    <a:srgbClr val="000000">
                      <a:alpha val="43137"/>
                    </a:srgbClr>
                  </a:outerShdw>
                </a:effectLst>
              </a:rPr>
              <a:t>b) lo (año cero) = 4.0 UM</a:t>
            </a:r>
          </a:p>
          <a:p>
            <a:r>
              <a:rPr lang="es-MX" sz="1600" b="1" dirty="0" smtClean="0">
                <a:solidFill>
                  <a:prstClr val="white"/>
                </a:solidFill>
                <a:effectLst>
                  <a:outerShdw blurRad="38100" dist="38100" dir="2700000" algn="tl">
                    <a:srgbClr val="000000">
                      <a:alpha val="43137"/>
                    </a:srgbClr>
                  </a:outerShdw>
                </a:effectLst>
              </a:rPr>
              <a:t> </a:t>
            </a:r>
          </a:p>
          <a:p>
            <a:r>
              <a:rPr lang="en-US" sz="1600" b="1" dirty="0" smtClean="0">
                <a:solidFill>
                  <a:prstClr val="white"/>
                </a:solidFill>
                <a:effectLst>
                  <a:outerShdw blurRad="38100" dist="38100" dir="2700000" algn="tl">
                    <a:srgbClr val="000000">
                      <a:alpha val="43137"/>
                    </a:srgbClr>
                  </a:outerShdw>
                </a:effectLst>
              </a:rPr>
              <a:t>a) (Ins)</a:t>
            </a:r>
            <a:r>
              <a:rPr lang="en-US" sz="1600" b="1" baseline="-25000" dirty="0" smtClean="0">
                <a:solidFill>
                  <a:prstClr val="white"/>
                </a:solidFill>
                <a:effectLst>
                  <a:outerShdw blurRad="38100" dist="38100" dir="2700000" algn="tl">
                    <a:srgbClr val="000000">
                      <a:alpha val="43137"/>
                    </a:srgbClr>
                  </a:outerShdw>
                </a:effectLst>
              </a:rPr>
              <a:t>ACT</a:t>
            </a:r>
            <a:r>
              <a:rPr lang="en-US" sz="1600" b="1" dirty="0" smtClean="0">
                <a:solidFill>
                  <a:prstClr val="white"/>
                </a:solidFill>
                <a:effectLst>
                  <a:outerShdw blurRad="38100" dist="38100" dir="2700000" algn="tl">
                    <a:srgbClr val="000000">
                      <a:alpha val="43137"/>
                    </a:srgbClr>
                  </a:outerShdw>
                </a:effectLst>
              </a:rPr>
              <a:t> al 0 = 0.2*FA (</a:t>
            </a:r>
            <a:r>
              <a:rPr lang="en-US" sz="1600" b="1" dirty="0" err="1" smtClean="0">
                <a:solidFill>
                  <a:prstClr val="white"/>
                </a:solidFill>
                <a:effectLst>
                  <a:outerShdw blurRad="38100" dist="38100" dir="2700000" algn="tl">
                    <a:srgbClr val="000000">
                      <a:alpha val="43137"/>
                    </a:srgbClr>
                  </a:outerShdw>
                </a:effectLst>
              </a:rPr>
              <a:t>i</a:t>
            </a:r>
            <a:r>
              <a:rPr lang="en-US" sz="1600" b="1" dirty="0" smtClean="0">
                <a:solidFill>
                  <a:prstClr val="white"/>
                </a:solidFill>
                <a:effectLst>
                  <a:outerShdw blurRad="38100" dist="38100" dir="2700000" algn="tl">
                    <a:srgbClr val="000000">
                      <a:alpha val="43137"/>
                    </a:srgbClr>
                  </a:outerShdw>
                </a:effectLst>
              </a:rPr>
              <a:t>%,n)</a:t>
            </a:r>
            <a:endParaRPr lang="es-MX" sz="1600" b="1" dirty="0" smtClean="0">
              <a:solidFill>
                <a:prstClr val="white"/>
              </a:solidFill>
              <a:effectLst>
                <a:outerShdw blurRad="38100" dist="38100" dir="2700000" algn="tl">
                  <a:srgbClr val="000000">
                    <a:alpha val="43137"/>
                  </a:srgbClr>
                </a:outerShdw>
              </a:effectLst>
            </a:endParaRPr>
          </a:p>
          <a:p>
            <a:r>
              <a:rPr lang="en-US" sz="1600" b="1" dirty="0" smtClean="0">
                <a:solidFill>
                  <a:prstClr val="white"/>
                </a:solidFill>
                <a:effectLst>
                  <a:outerShdw blurRad="38100" dist="38100" dir="2700000" algn="tl">
                    <a:srgbClr val="000000">
                      <a:alpha val="43137"/>
                    </a:srgbClr>
                  </a:outerShdw>
                </a:effectLst>
              </a:rPr>
              <a:t> </a:t>
            </a:r>
            <a:endParaRPr lang="es-MX" sz="1600" b="1" dirty="0" smtClean="0">
              <a:solidFill>
                <a:prstClr val="white"/>
              </a:solidFill>
              <a:effectLst>
                <a:outerShdw blurRad="38100" dist="38100" dir="2700000" algn="tl">
                  <a:srgbClr val="000000">
                    <a:alpha val="43137"/>
                  </a:srgbClr>
                </a:outerShdw>
              </a:effectLst>
            </a:endParaRPr>
          </a:p>
          <a:p>
            <a:r>
              <a:rPr lang="es-MX" sz="1600" b="1" dirty="0" smtClean="0">
                <a:solidFill>
                  <a:prstClr val="white"/>
                </a:solidFill>
                <a:effectLst>
                  <a:outerShdw blurRad="38100" dist="38100" dir="2700000" algn="tl">
                    <a:srgbClr val="000000">
                      <a:alpha val="43137"/>
                    </a:srgbClr>
                  </a:outerShdw>
                </a:effectLst>
              </a:rPr>
              <a:t>(a + b) = </a:t>
            </a:r>
            <a:r>
              <a:rPr lang="es-MX" sz="1600" b="1" dirty="0" err="1" smtClean="0">
                <a:solidFill>
                  <a:prstClr val="white"/>
                </a:solidFill>
                <a:effectLst>
                  <a:outerShdw blurRad="38100" dist="38100" dir="2700000" algn="tl">
                    <a:srgbClr val="000000">
                      <a:alpha val="43137"/>
                    </a:srgbClr>
                  </a:outerShdw>
                </a:effectLst>
              </a:rPr>
              <a:t>Ins</a:t>
            </a:r>
            <a:r>
              <a:rPr lang="es-MX" sz="1600" b="1" dirty="0" smtClean="0">
                <a:solidFill>
                  <a:prstClr val="white"/>
                </a:solidFill>
                <a:effectLst>
                  <a:outerShdw blurRad="38100" dist="38100" dir="2700000" algn="tl">
                    <a:srgbClr val="000000">
                      <a:alpha val="43137"/>
                    </a:srgbClr>
                  </a:outerShdw>
                </a:effectLst>
              </a:rPr>
              <a:t>, </a:t>
            </a:r>
            <a:r>
              <a:rPr lang="es-MX" sz="1600" b="1" dirty="0" err="1" smtClean="0">
                <a:solidFill>
                  <a:prstClr val="white"/>
                </a:solidFill>
                <a:effectLst>
                  <a:outerShdw blurRad="38100" dist="38100" dir="2700000" algn="tl">
                    <a:srgbClr val="000000">
                      <a:alpha val="43137"/>
                    </a:srgbClr>
                  </a:outerShdw>
                </a:effectLst>
              </a:rPr>
              <a:t>Actualiz</a:t>
            </a:r>
            <a:r>
              <a:rPr lang="es-MX" sz="1600" b="1" dirty="0" smtClean="0">
                <a:solidFill>
                  <a:prstClr val="white"/>
                </a:solidFill>
                <a:effectLst>
                  <a:outerShdw blurRad="38100" dist="38100" dir="2700000" algn="tl">
                    <a:srgbClr val="000000">
                      <a:alpha val="43137"/>
                    </a:srgbClr>
                  </a:outerShdw>
                </a:effectLst>
              </a:rPr>
              <a:t>. (serie)</a:t>
            </a:r>
            <a:endParaRPr lang="es-MX" sz="1600" b="1" dirty="0">
              <a:solidFill>
                <a:prstClr val="white"/>
              </a:solidFill>
              <a:effectLst>
                <a:outerShdw blurRad="38100" dist="38100" dir="2700000" algn="tl">
                  <a:srgbClr val="000000">
                    <a:alpha val="43137"/>
                  </a:srgbClr>
                </a:outerShdw>
              </a:effectLst>
            </a:endParaRPr>
          </a:p>
        </p:txBody>
      </p:sp>
      <p:sp>
        <p:nvSpPr>
          <p:cNvPr id="7" name="6 Rectángulo"/>
          <p:cNvSpPr/>
          <p:nvPr/>
        </p:nvSpPr>
        <p:spPr>
          <a:xfrm>
            <a:off x="459363" y="5569879"/>
            <a:ext cx="4572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s-MX" dirty="0">
                <a:solidFill>
                  <a:prstClr val="black"/>
                </a:solidFill>
              </a:rPr>
              <a:t>Los insumos son datos que se encuentran en el futuro, hay que traerlos al año cero.</a:t>
            </a:r>
          </a:p>
        </p:txBody>
      </p:sp>
      <p:sp>
        <p:nvSpPr>
          <p:cNvPr id="8" name="7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4" name="3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150</a:t>
            </a:fld>
            <a:endParaRPr lang="es-MX">
              <a:solidFill>
                <a:srgbClr val="ACCBF9"/>
              </a:solidFill>
            </a:endParaRPr>
          </a:p>
        </p:txBody>
      </p:sp>
    </p:spTree>
    <p:extLst>
      <p:ext uri="{BB962C8B-B14F-4D97-AF65-F5344CB8AC3E}">
        <p14:creationId xmlns:p14="http://schemas.microsoft.com/office/powerpoint/2010/main" val="20887915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04664"/>
            <a:ext cx="58864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dirty="0">
                <a:solidFill>
                  <a:prstClr val="white"/>
                </a:solidFill>
              </a:rPr>
              <a:t>Véase, los cálculos para diferentes i% y n = 20 años</a:t>
            </a:r>
          </a:p>
        </p:txBody>
      </p:sp>
      <p:graphicFrame>
        <p:nvGraphicFramePr>
          <p:cNvPr id="3" name="2 Tabla"/>
          <p:cNvGraphicFramePr>
            <a:graphicFrameLocks noGrp="1"/>
          </p:cNvGraphicFramePr>
          <p:nvPr>
            <p:extLst>
              <p:ext uri="{D42A27DB-BD31-4B8C-83A1-F6EECF244321}">
                <p14:modId xmlns:p14="http://schemas.microsoft.com/office/powerpoint/2010/main" val="564804661"/>
              </p:ext>
            </p:extLst>
          </p:nvPr>
        </p:nvGraphicFramePr>
        <p:xfrm>
          <a:off x="1721485" y="1196751"/>
          <a:ext cx="5701030" cy="4968552"/>
        </p:xfrm>
        <a:graphic>
          <a:graphicData uri="http://schemas.openxmlformats.org/drawingml/2006/table">
            <a:tbl>
              <a:tblPr firstRow="1" firstCol="1" bandRow="1">
                <a:tableStyleId>{616DA210-FB5B-4158-B5E0-FEB733F419BA}</a:tableStyleId>
              </a:tblPr>
              <a:tblGrid>
                <a:gridCol w="5701030"/>
              </a:tblGrid>
              <a:tr h="1242138">
                <a:tc>
                  <a:txBody>
                    <a:bodyPr/>
                    <a:lstStyle/>
                    <a:p>
                      <a:pPr algn="just">
                        <a:spcAft>
                          <a:spcPts val="0"/>
                        </a:spcAft>
                      </a:pPr>
                      <a:r>
                        <a:rPr lang="es-MX" sz="1600">
                          <a:solidFill>
                            <a:schemeClr val="bg1"/>
                          </a:solidFill>
                          <a:effectLst/>
                        </a:rPr>
                        <a:t>Para:</a:t>
                      </a:r>
                    </a:p>
                    <a:p>
                      <a:pPr algn="just">
                        <a:spcAft>
                          <a:spcPts val="0"/>
                        </a:spcAft>
                        <a:tabLst>
                          <a:tab pos="697865" algn="l"/>
                        </a:tabLst>
                      </a:pPr>
                      <a:r>
                        <a:rPr lang="es-MX" sz="1600">
                          <a:solidFill>
                            <a:schemeClr val="bg1"/>
                          </a:solidFill>
                          <a:effectLst/>
                        </a:rPr>
                        <a:t>20%	Para n = 20; i = 20%	f.a. = 4.87</a:t>
                      </a:r>
                    </a:p>
                    <a:p>
                      <a:pPr algn="just">
                        <a:spcAft>
                          <a:spcPts val="0"/>
                        </a:spcAft>
                        <a:tabLst>
                          <a:tab pos="697865" algn="l"/>
                        </a:tabLst>
                      </a:pPr>
                      <a:r>
                        <a:rPr lang="es-MX" sz="1600">
                          <a:solidFill>
                            <a:schemeClr val="bg1"/>
                          </a:solidFill>
                          <a:effectLst/>
                        </a:rPr>
                        <a:t>a) 0.2 mill. De insumos x f.a = 0.2 x 4.87 = 0.97</a:t>
                      </a:r>
                    </a:p>
                    <a:p>
                      <a:pPr algn="just">
                        <a:spcAft>
                          <a:spcPts val="0"/>
                        </a:spcAft>
                        <a:tabLst>
                          <a:tab pos="697865" algn="l"/>
                          <a:tab pos="2790825" algn="l"/>
                        </a:tabLst>
                      </a:pPr>
                      <a:r>
                        <a:rPr lang="es-MX" sz="1600">
                          <a:solidFill>
                            <a:schemeClr val="bg1"/>
                          </a:solidFill>
                          <a:effectLst/>
                        </a:rPr>
                        <a:t>b) Inversión inicial	4.0</a:t>
                      </a:r>
                    </a:p>
                    <a:p>
                      <a:pPr algn="just">
                        <a:spcAft>
                          <a:spcPts val="0"/>
                        </a:spcAft>
                        <a:tabLst>
                          <a:tab pos="697865" algn="l"/>
                        </a:tabLst>
                      </a:pPr>
                      <a:r>
                        <a:rPr lang="es-MX" sz="1600">
                          <a:solidFill>
                            <a:schemeClr val="bg1"/>
                          </a:solidFill>
                          <a:effectLst/>
                        </a:rPr>
                        <a:t>	4.97</a:t>
                      </a:r>
                      <a:endParaRPr lang="es-MX" sz="1600">
                        <a:solidFill>
                          <a:schemeClr val="bg1"/>
                        </a:solidFill>
                        <a:effectLst/>
                        <a:latin typeface="Arial"/>
                        <a:ea typeface="Calibri"/>
                        <a:cs typeface="Times New Roman"/>
                      </a:endParaRPr>
                    </a:p>
                  </a:txBody>
                  <a:tcPr marL="68580" marR="68580" marT="0" marB="0"/>
                </a:tc>
              </a:tr>
              <a:tr h="1242138">
                <a:tc>
                  <a:txBody>
                    <a:bodyPr/>
                    <a:lstStyle/>
                    <a:p>
                      <a:pPr algn="just">
                        <a:spcAft>
                          <a:spcPts val="0"/>
                        </a:spcAft>
                      </a:pPr>
                      <a:r>
                        <a:rPr lang="es-MX" sz="1600">
                          <a:solidFill>
                            <a:schemeClr val="bg1"/>
                          </a:solidFill>
                          <a:effectLst/>
                        </a:rPr>
                        <a:t>Para:</a:t>
                      </a:r>
                    </a:p>
                    <a:p>
                      <a:pPr algn="just">
                        <a:spcAft>
                          <a:spcPts val="0"/>
                        </a:spcAft>
                        <a:tabLst>
                          <a:tab pos="697865" algn="l"/>
                        </a:tabLst>
                      </a:pPr>
                      <a:r>
                        <a:rPr lang="es-MX" sz="1600">
                          <a:solidFill>
                            <a:schemeClr val="bg1"/>
                          </a:solidFill>
                          <a:effectLst/>
                        </a:rPr>
                        <a:t>15%	Para n = 20; i = 15%	f.a. = 6.26</a:t>
                      </a:r>
                    </a:p>
                    <a:p>
                      <a:pPr algn="just">
                        <a:spcAft>
                          <a:spcPts val="0"/>
                        </a:spcAft>
                        <a:tabLst>
                          <a:tab pos="697865" algn="l"/>
                        </a:tabLst>
                      </a:pPr>
                      <a:r>
                        <a:rPr lang="es-MX" sz="1600">
                          <a:solidFill>
                            <a:schemeClr val="bg1"/>
                          </a:solidFill>
                          <a:effectLst/>
                        </a:rPr>
                        <a:t>a) 0.2 mill. De insumos x f.a = 0.2 x 6.26 = 1.25</a:t>
                      </a:r>
                    </a:p>
                    <a:p>
                      <a:pPr algn="just">
                        <a:spcAft>
                          <a:spcPts val="0"/>
                        </a:spcAft>
                        <a:tabLst>
                          <a:tab pos="697865" algn="l"/>
                          <a:tab pos="2790825" algn="l"/>
                        </a:tabLst>
                      </a:pPr>
                      <a:r>
                        <a:rPr lang="es-MX" sz="1600">
                          <a:solidFill>
                            <a:schemeClr val="bg1"/>
                          </a:solidFill>
                          <a:effectLst/>
                        </a:rPr>
                        <a:t>b) Inversión inicial	4.0</a:t>
                      </a:r>
                    </a:p>
                    <a:p>
                      <a:pPr algn="just">
                        <a:spcAft>
                          <a:spcPts val="0"/>
                        </a:spcAft>
                      </a:pPr>
                      <a:r>
                        <a:rPr lang="es-MX" sz="1600">
                          <a:solidFill>
                            <a:schemeClr val="bg1"/>
                          </a:solidFill>
                          <a:effectLst/>
                        </a:rPr>
                        <a:t>	5.25</a:t>
                      </a:r>
                      <a:endParaRPr lang="es-MX" sz="1600">
                        <a:solidFill>
                          <a:schemeClr val="bg1"/>
                        </a:solidFill>
                        <a:effectLst/>
                        <a:latin typeface="Arial"/>
                        <a:ea typeface="Calibri"/>
                        <a:cs typeface="Times New Roman"/>
                      </a:endParaRPr>
                    </a:p>
                  </a:txBody>
                  <a:tcPr marL="68580" marR="68580" marT="0" marB="0"/>
                </a:tc>
              </a:tr>
              <a:tr h="1242138">
                <a:tc>
                  <a:txBody>
                    <a:bodyPr/>
                    <a:lstStyle/>
                    <a:p>
                      <a:pPr algn="just">
                        <a:spcAft>
                          <a:spcPts val="0"/>
                        </a:spcAft>
                      </a:pPr>
                      <a:r>
                        <a:rPr lang="es-MX" sz="1600">
                          <a:solidFill>
                            <a:schemeClr val="bg1"/>
                          </a:solidFill>
                          <a:effectLst/>
                        </a:rPr>
                        <a:t>Para:</a:t>
                      </a:r>
                    </a:p>
                    <a:p>
                      <a:pPr algn="just">
                        <a:spcAft>
                          <a:spcPts val="0"/>
                        </a:spcAft>
                        <a:tabLst>
                          <a:tab pos="697865" algn="l"/>
                        </a:tabLst>
                      </a:pPr>
                      <a:r>
                        <a:rPr lang="es-MX" sz="1600">
                          <a:solidFill>
                            <a:schemeClr val="bg1"/>
                          </a:solidFill>
                          <a:effectLst/>
                        </a:rPr>
                        <a:t>6%	Para n = 20; i = 6%	f.a. = 11.47</a:t>
                      </a:r>
                    </a:p>
                    <a:p>
                      <a:pPr algn="just">
                        <a:spcAft>
                          <a:spcPts val="0"/>
                        </a:spcAft>
                        <a:tabLst>
                          <a:tab pos="697865" algn="l"/>
                        </a:tabLst>
                      </a:pPr>
                      <a:r>
                        <a:rPr lang="es-MX" sz="1600">
                          <a:solidFill>
                            <a:schemeClr val="bg1"/>
                          </a:solidFill>
                          <a:effectLst/>
                        </a:rPr>
                        <a:t>a) 0.2 mill. De insumos x f.a = 0.2 x 11.47 = 2.29</a:t>
                      </a:r>
                    </a:p>
                    <a:p>
                      <a:pPr algn="just">
                        <a:spcAft>
                          <a:spcPts val="0"/>
                        </a:spcAft>
                        <a:tabLst>
                          <a:tab pos="697865" algn="l"/>
                          <a:tab pos="2790825" algn="l"/>
                        </a:tabLst>
                      </a:pPr>
                      <a:r>
                        <a:rPr lang="es-MX" sz="1600">
                          <a:solidFill>
                            <a:schemeClr val="bg1"/>
                          </a:solidFill>
                          <a:effectLst/>
                        </a:rPr>
                        <a:t>b) Inversión inicial	4.0</a:t>
                      </a:r>
                    </a:p>
                    <a:p>
                      <a:pPr algn="just">
                        <a:spcAft>
                          <a:spcPts val="0"/>
                        </a:spcAft>
                      </a:pPr>
                      <a:r>
                        <a:rPr lang="es-MX" sz="1600">
                          <a:solidFill>
                            <a:schemeClr val="bg1"/>
                          </a:solidFill>
                          <a:effectLst/>
                        </a:rPr>
                        <a:t>	6.29</a:t>
                      </a:r>
                      <a:endParaRPr lang="es-MX" sz="1600">
                        <a:solidFill>
                          <a:schemeClr val="bg1"/>
                        </a:solidFill>
                        <a:effectLst/>
                        <a:latin typeface="Arial"/>
                        <a:ea typeface="Calibri"/>
                        <a:cs typeface="Times New Roman"/>
                      </a:endParaRPr>
                    </a:p>
                  </a:txBody>
                  <a:tcPr marL="68580" marR="68580" marT="0" marB="0"/>
                </a:tc>
              </a:tr>
              <a:tr h="1242138">
                <a:tc>
                  <a:txBody>
                    <a:bodyPr/>
                    <a:lstStyle/>
                    <a:p>
                      <a:pPr algn="just">
                        <a:spcAft>
                          <a:spcPts val="0"/>
                        </a:spcAft>
                      </a:pPr>
                      <a:r>
                        <a:rPr lang="es-MX" sz="1600" dirty="0">
                          <a:solidFill>
                            <a:schemeClr val="bg1"/>
                          </a:solidFill>
                          <a:effectLst/>
                        </a:rPr>
                        <a:t>Para:</a:t>
                      </a:r>
                    </a:p>
                    <a:p>
                      <a:pPr algn="just">
                        <a:spcAft>
                          <a:spcPts val="0"/>
                        </a:spcAft>
                        <a:tabLst>
                          <a:tab pos="697865" algn="l"/>
                        </a:tabLst>
                      </a:pPr>
                      <a:r>
                        <a:rPr lang="es-MX" sz="1600" dirty="0">
                          <a:solidFill>
                            <a:schemeClr val="bg1"/>
                          </a:solidFill>
                          <a:effectLst/>
                        </a:rPr>
                        <a:t>4%	Para n = 20; i = 4%	</a:t>
                      </a:r>
                      <a:r>
                        <a:rPr lang="es-MX" sz="1600" dirty="0" err="1">
                          <a:solidFill>
                            <a:schemeClr val="bg1"/>
                          </a:solidFill>
                          <a:effectLst/>
                        </a:rPr>
                        <a:t>f.a</a:t>
                      </a:r>
                      <a:r>
                        <a:rPr lang="es-MX" sz="1600" dirty="0">
                          <a:solidFill>
                            <a:schemeClr val="bg1"/>
                          </a:solidFill>
                          <a:effectLst/>
                        </a:rPr>
                        <a:t>. = 13.59</a:t>
                      </a:r>
                    </a:p>
                    <a:p>
                      <a:pPr algn="just">
                        <a:spcAft>
                          <a:spcPts val="0"/>
                        </a:spcAft>
                        <a:tabLst>
                          <a:tab pos="697865" algn="l"/>
                        </a:tabLst>
                      </a:pPr>
                      <a:r>
                        <a:rPr lang="es-MX" sz="1600" dirty="0">
                          <a:solidFill>
                            <a:schemeClr val="bg1"/>
                          </a:solidFill>
                          <a:effectLst/>
                        </a:rPr>
                        <a:t>a) 0.2 </a:t>
                      </a:r>
                      <a:r>
                        <a:rPr lang="es-MX" sz="1600" dirty="0" err="1">
                          <a:solidFill>
                            <a:schemeClr val="bg1"/>
                          </a:solidFill>
                          <a:effectLst/>
                        </a:rPr>
                        <a:t>mill</a:t>
                      </a:r>
                      <a:r>
                        <a:rPr lang="es-MX" sz="1600" dirty="0">
                          <a:solidFill>
                            <a:schemeClr val="bg1"/>
                          </a:solidFill>
                          <a:effectLst/>
                        </a:rPr>
                        <a:t>. De insumos x </a:t>
                      </a:r>
                      <a:r>
                        <a:rPr lang="es-MX" sz="1600" dirty="0" err="1">
                          <a:solidFill>
                            <a:schemeClr val="bg1"/>
                          </a:solidFill>
                          <a:effectLst/>
                        </a:rPr>
                        <a:t>f.a</a:t>
                      </a:r>
                      <a:r>
                        <a:rPr lang="es-MX" sz="1600" dirty="0">
                          <a:solidFill>
                            <a:schemeClr val="bg1"/>
                          </a:solidFill>
                          <a:effectLst/>
                        </a:rPr>
                        <a:t> = 0.2 x 13.59 = 2.72</a:t>
                      </a:r>
                    </a:p>
                    <a:p>
                      <a:pPr algn="just">
                        <a:spcAft>
                          <a:spcPts val="0"/>
                        </a:spcAft>
                        <a:tabLst>
                          <a:tab pos="697865" algn="l"/>
                          <a:tab pos="2790825" algn="l"/>
                        </a:tabLst>
                      </a:pPr>
                      <a:r>
                        <a:rPr lang="es-MX" sz="1600" dirty="0">
                          <a:solidFill>
                            <a:schemeClr val="bg1"/>
                          </a:solidFill>
                          <a:effectLst/>
                        </a:rPr>
                        <a:t>b) Inversión inicial	4.0</a:t>
                      </a:r>
                    </a:p>
                    <a:p>
                      <a:pPr algn="just">
                        <a:spcAft>
                          <a:spcPts val="0"/>
                        </a:spcAft>
                      </a:pPr>
                      <a:r>
                        <a:rPr lang="es-MX" sz="1600" dirty="0">
                          <a:solidFill>
                            <a:schemeClr val="bg1"/>
                          </a:solidFill>
                          <a:effectLst/>
                        </a:rPr>
                        <a:t>	6.72</a:t>
                      </a:r>
                      <a:endParaRPr lang="es-MX" sz="1600" dirty="0">
                        <a:solidFill>
                          <a:schemeClr val="bg1"/>
                        </a:solidFill>
                        <a:effectLst/>
                        <a:latin typeface="Arial"/>
                        <a:ea typeface="Calibri"/>
                        <a:cs typeface="Times New Roman"/>
                      </a:endParaRPr>
                    </a:p>
                  </a:txBody>
                  <a:tcPr marL="68580" marR="68580" marT="0" marB="0"/>
                </a:tc>
              </a:tr>
            </a:tbl>
          </a:graphicData>
        </a:graphic>
      </p:graphicFrame>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151</a:t>
            </a:fld>
            <a:endParaRPr lang="es-MX">
              <a:solidFill>
                <a:srgbClr val="ACCBF9"/>
              </a:solidFill>
            </a:endParaRPr>
          </a:p>
        </p:txBody>
      </p:sp>
      <p:pic>
        <p:nvPicPr>
          <p:cNvPr id="50178" name="Picture 2" descr="F:\formulación y evaluación de proyectos II\Trabajo final\Imágenes\hormi-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69285">
            <a:off x="541338" y="3249613"/>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F:\formulación y evaluación de proyectos II\Trabajo final\Imágenes\hormi-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677171">
            <a:off x="8020050" y="1311275"/>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F:\formulación y evaluación de proyectos II\Trabajo final\Imágenes\hormi-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80400" y="4927600"/>
            <a:ext cx="6096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33839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7382" y="476672"/>
            <a:ext cx="263027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MX" b="1" dirty="0">
                <a:solidFill>
                  <a:prstClr val="white"/>
                </a:solidFill>
              </a:rPr>
              <a:t>Cálculo del </a:t>
            </a:r>
            <a:r>
              <a:rPr lang="es-MX" b="1" dirty="0" err="1">
                <a:solidFill>
                  <a:prstClr val="white"/>
                </a:solidFill>
              </a:rPr>
              <a:t>Coef</a:t>
            </a:r>
            <a:r>
              <a:rPr lang="es-MX" b="1" dirty="0">
                <a:solidFill>
                  <a:prstClr val="white"/>
                </a:solidFill>
              </a:rPr>
              <a:t> P/</a:t>
            </a:r>
            <a:r>
              <a:rPr lang="es-MX" b="1" dirty="0" err="1">
                <a:solidFill>
                  <a:prstClr val="white"/>
                </a:solidFill>
              </a:rPr>
              <a:t>ins</a:t>
            </a:r>
            <a:r>
              <a:rPr lang="es-MX" b="1" dirty="0">
                <a:solidFill>
                  <a:prstClr val="white"/>
                </a:solidFill>
              </a:rPr>
              <a:t>.</a:t>
            </a:r>
            <a:endParaRPr lang="es-MX" dirty="0">
              <a:solidFill>
                <a:prstClr val="white"/>
              </a:solidFill>
            </a:endParaRPr>
          </a:p>
        </p:txBody>
      </p:sp>
      <p:sp>
        <p:nvSpPr>
          <p:cNvPr id="3" name="2 Rectángulo redondeado"/>
          <p:cNvSpPr/>
          <p:nvPr/>
        </p:nvSpPr>
        <p:spPr>
          <a:xfrm>
            <a:off x="971600" y="1424488"/>
            <a:ext cx="7391002" cy="4086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b="1" dirty="0" err="1" smtClean="0">
                <a:solidFill>
                  <a:prstClr val="white"/>
                </a:solidFill>
              </a:rPr>
              <a:t>Coef</a:t>
            </a:r>
            <a:r>
              <a:rPr lang="en-US" b="1" dirty="0" smtClean="0">
                <a:solidFill>
                  <a:prstClr val="white"/>
                </a:solidFill>
              </a:rPr>
              <a:t> </a:t>
            </a:r>
            <a:r>
              <a:rPr lang="en-US" b="1" dirty="0">
                <a:solidFill>
                  <a:prstClr val="white"/>
                </a:solidFill>
              </a:rPr>
              <a:t>(P/Ins)</a:t>
            </a:r>
            <a:r>
              <a:rPr lang="en-US" b="1" dirty="0" err="1">
                <a:solidFill>
                  <a:prstClr val="white"/>
                </a:solidFill>
              </a:rPr>
              <a:t>Div</a:t>
            </a:r>
            <a:r>
              <a:rPr lang="en-US" b="1" dirty="0">
                <a:solidFill>
                  <a:prstClr val="white"/>
                </a:solidFill>
              </a:rPr>
              <a:t> = (IBA)</a:t>
            </a:r>
            <a:r>
              <a:rPr lang="en-US" b="1" baseline="-25000" dirty="0">
                <a:solidFill>
                  <a:prstClr val="white"/>
                </a:solidFill>
              </a:rPr>
              <a:t>ACT</a:t>
            </a:r>
            <a:r>
              <a:rPr lang="en-US" b="1" dirty="0">
                <a:solidFill>
                  <a:prstClr val="white"/>
                </a:solidFill>
              </a:rPr>
              <a:t>/(</a:t>
            </a:r>
            <a:r>
              <a:rPr lang="en-US" b="1" dirty="0" err="1">
                <a:solidFill>
                  <a:prstClr val="white"/>
                </a:solidFill>
              </a:rPr>
              <a:t>InsA</a:t>
            </a:r>
            <a:r>
              <a:rPr lang="en-US" b="1" dirty="0">
                <a:solidFill>
                  <a:prstClr val="white"/>
                </a:solidFill>
              </a:rPr>
              <a:t>)</a:t>
            </a:r>
            <a:r>
              <a:rPr lang="en-US" b="1" baseline="-25000" dirty="0">
                <a:solidFill>
                  <a:prstClr val="white"/>
                </a:solidFill>
              </a:rPr>
              <a:t>Act</a:t>
            </a:r>
            <a:r>
              <a:rPr lang="en-US" b="1" dirty="0">
                <a:solidFill>
                  <a:prstClr val="white"/>
                </a:solidFill>
              </a:rPr>
              <a:t> = </a:t>
            </a:r>
            <a:r>
              <a:rPr lang="en-US" b="1" dirty="0" err="1">
                <a:solidFill>
                  <a:prstClr val="white"/>
                </a:solidFill>
              </a:rPr>
              <a:t>Ing</a:t>
            </a:r>
            <a:r>
              <a:rPr lang="en-US" b="1" dirty="0">
                <a:solidFill>
                  <a:prstClr val="white"/>
                </a:solidFill>
              </a:rPr>
              <a:t>. </a:t>
            </a:r>
            <a:r>
              <a:rPr lang="es-MX" b="1" dirty="0" err="1">
                <a:solidFill>
                  <a:prstClr val="white"/>
                </a:solidFill>
              </a:rPr>
              <a:t>Actualiz</a:t>
            </a:r>
            <a:r>
              <a:rPr lang="es-MX" b="1" dirty="0">
                <a:solidFill>
                  <a:prstClr val="white"/>
                </a:solidFill>
              </a:rPr>
              <a:t>./</a:t>
            </a:r>
            <a:r>
              <a:rPr lang="es-MX" b="1" dirty="0" err="1">
                <a:solidFill>
                  <a:prstClr val="white"/>
                </a:solidFill>
              </a:rPr>
              <a:t>Ins</a:t>
            </a:r>
            <a:r>
              <a:rPr lang="es-MX" b="1" dirty="0">
                <a:solidFill>
                  <a:prstClr val="white"/>
                </a:solidFill>
              </a:rPr>
              <a:t>. </a:t>
            </a:r>
            <a:r>
              <a:rPr lang="es-MX" b="1" dirty="0" err="1">
                <a:solidFill>
                  <a:prstClr val="white"/>
                </a:solidFill>
              </a:rPr>
              <a:t>Actualiz</a:t>
            </a:r>
            <a:r>
              <a:rPr lang="es-MX" b="1" dirty="0">
                <a:solidFill>
                  <a:prstClr val="white"/>
                </a:solidFill>
              </a:rPr>
              <a:t>.</a:t>
            </a:r>
            <a:endParaRPr lang="es-MX" dirty="0">
              <a:solidFill>
                <a:prstClr val="white"/>
              </a:solidFill>
            </a:endParaRPr>
          </a:p>
        </p:txBody>
      </p:sp>
      <p:sp>
        <p:nvSpPr>
          <p:cNvPr id="4" name="3 Rectángulo"/>
          <p:cNvSpPr/>
          <p:nvPr/>
        </p:nvSpPr>
        <p:spPr>
          <a:xfrm>
            <a:off x="1079612" y="2459504"/>
            <a:ext cx="7174978" cy="646331"/>
          </a:xfrm>
          <a:prstGeom prst="rect">
            <a:avLst/>
          </a:prstGeom>
        </p:spPr>
        <p:txBody>
          <a:bodyPr wrap="square">
            <a:spAutoFit/>
          </a:bodyPr>
          <a:lstStyle/>
          <a:p>
            <a:r>
              <a:rPr lang="es-MX" b="1" dirty="0">
                <a:solidFill>
                  <a:prstClr val="white"/>
                </a:solidFill>
              </a:rPr>
              <a:t>Véase el cálculo, para distintas i% y n = 20 años con los cuales elaboramos el</a:t>
            </a:r>
          </a:p>
        </p:txBody>
      </p:sp>
      <p:graphicFrame>
        <p:nvGraphicFramePr>
          <p:cNvPr id="5" name="4 Tabla"/>
          <p:cNvGraphicFramePr>
            <a:graphicFrameLocks noGrp="1"/>
          </p:cNvGraphicFramePr>
          <p:nvPr>
            <p:extLst>
              <p:ext uri="{D42A27DB-BD31-4B8C-83A1-F6EECF244321}">
                <p14:modId xmlns:p14="http://schemas.microsoft.com/office/powerpoint/2010/main" val="2921093241"/>
              </p:ext>
            </p:extLst>
          </p:nvPr>
        </p:nvGraphicFramePr>
        <p:xfrm>
          <a:off x="2843808" y="3717032"/>
          <a:ext cx="3366456" cy="2225040"/>
        </p:xfrm>
        <a:graphic>
          <a:graphicData uri="http://schemas.openxmlformats.org/drawingml/2006/table">
            <a:tbl>
              <a:tblPr firstRow="1" firstCol="1" bandRow="1">
                <a:tableStyleId>{08FB837D-C827-4EFA-A057-4D05807E0F7C}</a:tableStyleId>
              </a:tblPr>
              <a:tblGrid>
                <a:gridCol w="1683228"/>
                <a:gridCol w="1683228"/>
              </a:tblGrid>
              <a:tr h="487680">
                <a:tc>
                  <a:txBody>
                    <a:bodyPr/>
                    <a:lstStyle/>
                    <a:p>
                      <a:pPr algn="ctr">
                        <a:spcAft>
                          <a:spcPts val="0"/>
                        </a:spcAft>
                      </a:pPr>
                      <a:r>
                        <a:rPr lang="es-MX" sz="1600">
                          <a:solidFill>
                            <a:schemeClr val="accent4">
                              <a:lumMod val="50000"/>
                            </a:schemeClr>
                          </a:solidFill>
                          <a:effectLst/>
                        </a:rPr>
                        <a:t>20%</a:t>
                      </a:r>
                      <a:endParaRPr lang="es-MX" sz="1600">
                        <a:solidFill>
                          <a:schemeClr val="accent4">
                            <a:lumMod val="50000"/>
                          </a:schemeClr>
                        </a:solidFill>
                        <a:effectLst/>
                        <a:latin typeface="Arial"/>
                        <a:ea typeface="Calibri"/>
                        <a:cs typeface="Times New Roman"/>
                      </a:endParaRPr>
                    </a:p>
                  </a:txBody>
                  <a:tcPr marL="68580" marR="68580" marT="0" marB="0"/>
                </a:tc>
                <a:tc>
                  <a:txBody>
                    <a:bodyPr/>
                    <a:lstStyle/>
                    <a:p>
                      <a:pPr marL="120015" algn="just">
                        <a:spcAft>
                          <a:spcPts val="0"/>
                        </a:spcAft>
                      </a:pPr>
                      <a:r>
                        <a:rPr lang="es-MX" sz="1600">
                          <a:solidFill>
                            <a:schemeClr val="accent4">
                              <a:lumMod val="50000"/>
                            </a:schemeClr>
                          </a:solidFill>
                          <a:effectLst/>
                        </a:rPr>
                        <a:t>Para:</a:t>
                      </a:r>
                    </a:p>
                    <a:p>
                      <a:pPr algn="just">
                        <a:spcAft>
                          <a:spcPts val="0"/>
                        </a:spcAft>
                      </a:pPr>
                      <a:r>
                        <a:rPr lang="es-MX" sz="1600">
                          <a:solidFill>
                            <a:schemeClr val="accent4">
                              <a:lumMod val="50000"/>
                            </a:schemeClr>
                          </a:solidFill>
                          <a:effectLst/>
                        </a:rPr>
                        <a:t>4.87/4.97 = 0.98</a:t>
                      </a:r>
                      <a:endParaRPr lang="es-MX" sz="1600">
                        <a:solidFill>
                          <a:schemeClr val="accent4">
                            <a:lumMod val="50000"/>
                          </a:schemeClr>
                        </a:solidFill>
                        <a:effectLst/>
                        <a:latin typeface="Arial"/>
                        <a:ea typeface="Calibri"/>
                        <a:cs typeface="Times New Roman"/>
                      </a:endParaRPr>
                    </a:p>
                  </a:txBody>
                  <a:tcPr marL="68580" marR="68580" marT="0" marB="0"/>
                </a:tc>
              </a:tr>
              <a:tr h="0">
                <a:tc gridSpan="2">
                  <a:txBody>
                    <a:bodyPr/>
                    <a:lstStyle/>
                    <a:p>
                      <a:pPr algn="ctr">
                        <a:spcAft>
                          <a:spcPts val="0"/>
                        </a:spcAft>
                      </a:pPr>
                      <a:r>
                        <a:rPr lang="es-MX" sz="600">
                          <a:solidFill>
                            <a:schemeClr val="accent4">
                              <a:lumMod val="50000"/>
                            </a:schemeClr>
                          </a:solidFill>
                          <a:effectLst/>
                        </a:rPr>
                        <a:t> </a:t>
                      </a:r>
                      <a:endParaRPr lang="es-MX" sz="1600">
                        <a:solidFill>
                          <a:schemeClr val="accent4">
                            <a:lumMod val="50000"/>
                          </a:schemeClr>
                        </a:solidFill>
                        <a:effectLst/>
                        <a:latin typeface="Arial"/>
                        <a:ea typeface="Calibri"/>
                        <a:cs typeface="Times New Roman"/>
                      </a:endParaRPr>
                    </a:p>
                  </a:txBody>
                  <a:tcPr marL="68580" marR="68580" marT="0" marB="0"/>
                </a:tc>
                <a:tc hMerge="1">
                  <a:txBody>
                    <a:bodyPr/>
                    <a:lstStyle/>
                    <a:p>
                      <a:endParaRPr lang="es-MX"/>
                    </a:p>
                  </a:txBody>
                  <a:tcPr/>
                </a:tc>
              </a:tr>
              <a:tr h="0">
                <a:tc>
                  <a:txBody>
                    <a:bodyPr/>
                    <a:lstStyle/>
                    <a:p>
                      <a:pPr algn="ctr">
                        <a:spcAft>
                          <a:spcPts val="0"/>
                        </a:spcAft>
                      </a:pPr>
                      <a:r>
                        <a:rPr lang="es-MX" sz="1600">
                          <a:solidFill>
                            <a:schemeClr val="accent4">
                              <a:lumMod val="50000"/>
                            </a:schemeClr>
                          </a:solidFill>
                          <a:effectLst/>
                        </a:rPr>
                        <a:t>15%</a:t>
                      </a:r>
                      <a:endParaRPr lang="es-MX" sz="1600">
                        <a:solidFill>
                          <a:schemeClr val="accent4">
                            <a:lumMod val="50000"/>
                          </a:schemeClr>
                        </a:solidFill>
                        <a:effectLst/>
                        <a:latin typeface="Arial"/>
                        <a:ea typeface="Calibri"/>
                        <a:cs typeface="Times New Roman"/>
                      </a:endParaRPr>
                    </a:p>
                  </a:txBody>
                  <a:tcPr marL="68580" marR="68580" marT="0" marB="0"/>
                </a:tc>
                <a:tc>
                  <a:txBody>
                    <a:bodyPr/>
                    <a:lstStyle/>
                    <a:p>
                      <a:pPr marL="120015" algn="just">
                        <a:spcAft>
                          <a:spcPts val="0"/>
                        </a:spcAft>
                      </a:pPr>
                      <a:r>
                        <a:rPr lang="es-MX" sz="1600">
                          <a:solidFill>
                            <a:schemeClr val="accent4">
                              <a:lumMod val="50000"/>
                            </a:schemeClr>
                          </a:solidFill>
                          <a:effectLst/>
                        </a:rPr>
                        <a:t>Para:</a:t>
                      </a:r>
                    </a:p>
                    <a:p>
                      <a:pPr algn="just">
                        <a:spcAft>
                          <a:spcPts val="0"/>
                        </a:spcAft>
                      </a:pPr>
                      <a:r>
                        <a:rPr lang="es-MX" sz="1600">
                          <a:solidFill>
                            <a:schemeClr val="accent4">
                              <a:lumMod val="50000"/>
                            </a:schemeClr>
                          </a:solidFill>
                          <a:effectLst/>
                        </a:rPr>
                        <a:t>6.26/5.25 = 1.19</a:t>
                      </a:r>
                      <a:endParaRPr lang="es-MX" sz="1600">
                        <a:solidFill>
                          <a:schemeClr val="accent4">
                            <a:lumMod val="50000"/>
                          </a:schemeClr>
                        </a:solidFill>
                        <a:effectLst/>
                        <a:latin typeface="Arial"/>
                        <a:ea typeface="Calibri"/>
                        <a:cs typeface="Times New Roman"/>
                      </a:endParaRPr>
                    </a:p>
                  </a:txBody>
                  <a:tcPr marL="68580" marR="68580" marT="0" marB="0"/>
                </a:tc>
              </a:tr>
              <a:tr h="0">
                <a:tc gridSpan="2">
                  <a:txBody>
                    <a:bodyPr/>
                    <a:lstStyle/>
                    <a:p>
                      <a:pPr algn="ctr">
                        <a:spcAft>
                          <a:spcPts val="0"/>
                        </a:spcAft>
                      </a:pPr>
                      <a:r>
                        <a:rPr lang="es-MX" sz="600">
                          <a:solidFill>
                            <a:schemeClr val="accent4">
                              <a:lumMod val="50000"/>
                            </a:schemeClr>
                          </a:solidFill>
                          <a:effectLst/>
                        </a:rPr>
                        <a:t> </a:t>
                      </a:r>
                      <a:endParaRPr lang="es-MX" sz="1600">
                        <a:solidFill>
                          <a:schemeClr val="accent4">
                            <a:lumMod val="50000"/>
                          </a:schemeClr>
                        </a:solidFill>
                        <a:effectLst/>
                        <a:latin typeface="Arial"/>
                        <a:ea typeface="Calibri"/>
                        <a:cs typeface="Times New Roman"/>
                      </a:endParaRPr>
                    </a:p>
                  </a:txBody>
                  <a:tcPr marL="68580" marR="68580" marT="0" marB="0"/>
                </a:tc>
                <a:tc hMerge="1">
                  <a:txBody>
                    <a:bodyPr/>
                    <a:lstStyle/>
                    <a:p>
                      <a:endParaRPr lang="es-MX"/>
                    </a:p>
                  </a:txBody>
                  <a:tcPr/>
                </a:tc>
              </a:tr>
              <a:tr h="0">
                <a:tc>
                  <a:txBody>
                    <a:bodyPr/>
                    <a:lstStyle/>
                    <a:p>
                      <a:pPr algn="ctr">
                        <a:spcAft>
                          <a:spcPts val="0"/>
                        </a:spcAft>
                      </a:pPr>
                      <a:r>
                        <a:rPr lang="es-MX" sz="1600">
                          <a:solidFill>
                            <a:schemeClr val="accent4">
                              <a:lumMod val="50000"/>
                            </a:schemeClr>
                          </a:solidFill>
                          <a:effectLst/>
                        </a:rPr>
                        <a:t>6%</a:t>
                      </a:r>
                      <a:endParaRPr lang="es-MX" sz="1600">
                        <a:solidFill>
                          <a:schemeClr val="accent4">
                            <a:lumMod val="50000"/>
                          </a:schemeClr>
                        </a:solidFill>
                        <a:effectLst/>
                        <a:latin typeface="Arial"/>
                        <a:ea typeface="Calibri"/>
                        <a:cs typeface="Times New Roman"/>
                      </a:endParaRPr>
                    </a:p>
                  </a:txBody>
                  <a:tcPr marL="68580" marR="68580" marT="0" marB="0"/>
                </a:tc>
                <a:tc>
                  <a:txBody>
                    <a:bodyPr/>
                    <a:lstStyle/>
                    <a:p>
                      <a:pPr marL="120015" algn="just">
                        <a:spcAft>
                          <a:spcPts val="0"/>
                        </a:spcAft>
                      </a:pPr>
                      <a:r>
                        <a:rPr lang="es-MX" sz="1600">
                          <a:solidFill>
                            <a:schemeClr val="accent4">
                              <a:lumMod val="50000"/>
                            </a:schemeClr>
                          </a:solidFill>
                          <a:effectLst/>
                        </a:rPr>
                        <a:t>Para:</a:t>
                      </a:r>
                    </a:p>
                    <a:p>
                      <a:pPr algn="just">
                        <a:spcAft>
                          <a:spcPts val="0"/>
                        </a:spcAft>
                      </a:pPr>
                      <a:r>
                        <a:rPr lang="es-MX" sz="1600">
                          <a:solidFill>
                            <a:schemeClr val="accent4">
                              <a:lumMod val="50000"/>
                            </a:schemeClr>
                          </a:solidFill>
                          <a:effectLst/>
                        </a:rPr>
                        <a:t>11.47/6.29 = 1.82</a:t>
                      </a:r>
                      <a:endParaRPr lang="es-MX" sz="1600">
                        <a:solidFill>
                          <a:schemeClr val="accent4">
                            <a:lumMod val="50000"/>
                          </a:schemeClr>
                        </a:solidFill>
                        <a:effectLst/>
                        <a:latin typeface="Arial"/>
                        <a:ea typeface="Calibri"/>
                        <a:cs typeface="Times New Roman"/>
                      </a:endParaRPr>
                    </a:p>
                  </a:txBody>
                  <a:tcPr marL="68580" marR="68580" marT="0" marB="0"/>
                </a:tc>
              </a:tr>
              <a:tr h="0">
                <a:tc gridSpan="2">
                  <a:txBody>
                    <a:bodyPr/>
                    <a:lstStyle/>
                    <a:p>
                      <a:pPr algn="ctr">
                        <a:spcAft>
                          <a:spcPts val="0"/>
                        </a:spcAft>
                      </a:pPr>
                      <a:r>
                        <a:rPr lang="es-MX" sz="600">
                          <a:solidFill>
                            <a:schemeClr val="accent4">
                              <a:lumMod val="50000"/>
                            </a:schemeClr>
                          </a:solidFill>
                          <a:effectLst/>
                        </a:rPr>
                        <a:t> </a:t>
                      </a:r>
                      <a:endParaRPr lang="es-MX" sz="1600">
                        <a:solidFill>
                          <a:schemeClr val="accent4">
                            <a:lumMod val="50000"/>
                          </a:schemeClr>
                        </a:solidFill>
                        <a:effectLst/>
                        <a:latin typeface="Arial"/>
                        <a:ea typeface="Calibri"/>
                        <a:cs typeface="Times New Roman"/>
                      </a:endParaRPr>
                    </a:p>
                  </a:txBody>
                  <a:tcPr marL="68580" marR="68580" marT="0" marB="0"/>
                </a:tc>
                <a:tc hMerge="1">
                  <a:txBody>
                    <a:bodyPr/>
                    <a:lstStyle/>
                    <a:p>
                      <a:endParaRPr lang="es-MX"/>
                    </a:p>
                  </a:txBody>
                  <a:tcPr/>
                </a:tc>
              </a:tr>
              <a:tr h="0">
                <a:tc gridSpan="2">
                  <a:txBody>
                    <a:bodyPr/>
                    <a:lstStyle/>
                    <a:p>
                      <a:pPr algn="ctr">
                        <a:spcAft>
                          <a:spcPts val="0"/>
                        </a:spcAft>
                      </a:pPr>
                      <a:r>
                        <a:rPr lang="es-MX" sz="1600" dirty="0">
                          <a:solidFill>
                            <a:schemeClr val="accent4">
                              <a:lumMod val="50000"/>
                            </a:schemeClr>
                          </a:solidFill>
                          <a:effectLst/>
                        </a:rPr>
                        <a:t>Para: 4%	13.59/6.72 =2.02</a:t>
                      </a:r>
                    </a:p>
                    <a:p>
                      <a:pPr algn="ctr">
                        <a:spcAft>
                          <a:spcPts val="0"/>
                        </a:spcAft>
                      </a:pPr>
                      <a:r>
                        <a:rPr lang="es-MX" sz="1600" dirty="0">
                          <a:solidFill>
                            <a:schemeClr val="accent4">
                              <a:lumMod val="50000"/>
                            </a:schemeClr>
                          </a:solidFill>
                          <a:effectLst/>
                        </a:rPr>
                        <a:t>Cuadro 9.28</a:t>
                      </a:r>
                      <a:endParaRPr lang="es-MX" sz="1600" dirty="0">
                        <a:solidFill>
                          <a:schemeClr val="accent4">
                            <a:lumMod val="50000"/>
                          </a:schemeClr>
                        </a:solidFill>
                        <a:effectLst/>
                        <a:latin typeface="Arial"/>
                        <a:ea typeface="Calibri"/>
                        <a:cs typeface="Times New Roman"/>
                      </a:endParaRPr>
                    </a:p>
                  </a:txBody>
                  <a:tcPr marL="68580" marR="68580" marT="0" marB="0"/>
                </a:tc>
                <a:tc hMerge="1">
                  <a:txBody>
                    <a:bodyPr/>
                    <a:lstStyle/>
                    <a:p>
                      <a:endParaRPr lang="es-MX"/>
                    </a:p>
                  </a:txBody>
                  <a:tcPr/>
                </a:tc>
              </a:tr>
            </a:tbl>
          </a:graphicData>
        </a:graphic>
      </p:graphicFrame>
      <p:sp>
        <p:nvSpPr>
          <p:cNvPr id="6" name="Rectangle 1"/>
          <p:cNvSpPr>
            <a:spLocks noChangeArrowheads="1"/>
          </p:cNvSpPr>
          <p:nvPr/>
        </p:nvSpPr>
        <p:spPr bwMode="auto">
          <a:xfrm>
            <a:off x="457200" y="3048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s-MX" altLang="es-MX" sz="1100" b="1" smtClean="0">
                <a:solidFill>
                  <a:prstClr val="white"/>
                </a:solidFill>
                <a:latin typeface="Arial" pitchFamily="34" charset="0"/>
                <a:ea typeface="Calibri" pitchFamily="34" charset="0"/>
                <a:cs typeface="Times New Roman" pitchFamily="18" charset="0"/>
              </a:rPr>
              <a:t>Cuadro 9.30</a:t>
            </a:r>
            <a:endParaRPr lang="es-MX" altLang="es-MX" sz="800" smtClean="0">
              <a:solidFill>
                <a:prstClr val="white"/>
              </a:solidFill>
              <a:latin typeface="Arial" pitchFamily="34" charset="0"/>
              <a:cs typeface="Arial" pitchFamily="34" charset="0"/>
            </a:endParaRPr>
          </a:p>
          <a:p>
            <a:pPr eaLnBrk="0" fontAlgn="base" hangingPunct="0">
              <a:spcBef>
                <a:spcPct val="0"/>
              </a:spcBef>
              <a:spcAft>
                <a:spcPct val="0"/>
              </a:spcAft>
            </a:pPr>
            <a:endParaRPr lang="es-MX" altLang="es-MX" smtClean="0">
              <a:solidFill>
                <a:prstClr val="white"/>
              </a:solidFill>
              <a:latin typeface="Arial" pitchFamily="34" charset="0"/>
              <a:cs typeface="Arial" pitchFamily="34" charset="0"/>
            </a:endParaRP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152</a:t>
            </a:fld>
            <a:endParaRPr lang="es-MX">
              <a:solidFill>
                <a:srgbClr val="ACCBF9"/>
              </a:solidFill>
            </a:endParaRPr>
          </a:p>
        </p:txBody>
      </p:sp>
      <p:pic>
        <p:nvPicPr>
          <p:cNvPr id="51202" name="Picture 2" descr="F:\formulación y evaluación de proyectos II\Trabajo final\Imágenes\hucha-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3625850"/>
            <a:ext cx="1524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39315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57041" y="324118"/>
            <a:ext cx="7344816" cy="1354217"/>
          </a:xfrm>
          <a:prstGeom prst="rect">
            <a:avLst/>
          </a:prstGeom>
        </p:spPr>
        <p:txBody>
          <a:bodyPr wrap="square">
            <a:spAutoFit/>
          </a:bodyPr>
          <a:lstStyle/>
          <a:p>
            <a:pPr algn="ctr"/>
            <a:r>
              <a:rPr lang="es-MX" sz="1600" b="1" dirty="0">
                <a:solidFill>
                  <a:prstClr val="white"/>
                </a:solidFill>
              </a:rPr>
              <a:t>Cuadro 9.31</a:t>
            </a:r>
            <a:endParaRPr lang="es-MX" sz="1600" dirty="0">
              <a:solidFill>
                <a:prstClr val="white"/>
              </a:solidFill>
            </a:endParaRPr>
          </a:p>
          <a:p>
            <a:pPr algn="ctr"/>
            <a:r>
              <a:rPr lang="es-MX" sz="1600" b="1" dirty="0">
                <a:solidFill>
                  <a:prstClr val="white"/>
                </a:solidFill>
              </a:rPr>
              <a:t> </a:t>
            </a:r>
            <a:endParaRPr lang="es-MX" sz="1600" dirty="0">
              <a:solidFill>
                <a:prstClr val="white"/>
              </a:solidFill>
            </a:endParaRPr>
          </a:p>
          <a:p>
            <a:pPr algn="ctr"/>
            <a:r>
              <a:rPr lang="es-MX" sz="1600" b="1" dirty="0">
                <a:solidFill>
                  <a:prstClr val="white"/>
                </a:solidFill>
              </a:rPr>
              <a:t>EJEMPLO: CÁLCULOS PARA LA ESTIMACIÓN DEL COEFICIENTE</a:t>
            </a:r>
            <a:endParaRPr lang="es-MX" sz="1600" dirty="0">
              <a:solidFill>
                <a:prstClr val="white"/>
              </a:solidFill>
            </a:endParaRPr>
          </a:p>
          <a:p>
            <a:pPr algn="ctr"/>
            <a:r>
              <a:rPr lang="es-MX" sz="1600" b="1" dirty="0">
                <a:solidFill>
                  <a:prstClr val="white"/>
                </a:solidFill>
              </a:rPr>
              <a:t>PRODUCTO-INSUMO DE DIVISAS</a:t>
            </a:r>
            <a:endParaRPr lang="es-MX" sz="1600" dirty="0">
              <a:solidFill>
                <a:prstClr val="white"/>
              </a:solidFill>
            </a:endParaRPr>
          </a:p>
          <a:p>
            <a:pPr algn="ctr"/>
            <a:r>
              <a:rPr lang="es-MX" sz="1600" b="1" dirty="0">
                <a:solidFill>
                  <a:prstClr val="white"/>
                </a:solidFill>
              </a:rPr>
              <a:t>(Cifras en millones)</a:t>
            </a:r>
            <a:endParaRPr lang="es-MX" sz="1600"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381854709"/>
              </p:ext>
            </p:extLst>
          </p:nvPr>
        </p:nvGraphicFramePr>
        <p:xfrm>
          <a:off x="560996" y="2060848"/>
          <a:ext cx="8136905" cy="1920240"/>
        </p:xfrm>
        <a:graphic>
          <a:graphicData uri="http://schemas.openxmlformats.org/drawingml/2006/table">
            <a:tbl>
              <a:tblPr firstRow="1" firstCol="1" bandRow="1">
                <a:tableStyleId>{5C22544A-7EE6-4342-B048-85BDC9FD1C3A}</a:tableStyleId>
              </a:tblPr>
              <a:tblGrid>
                <a:gridCol w="4371044"/>
                <a:gridCol w="648072"/>
                <a:gridCol w="864096"/>
                <a:gridCol w="792088"/>
                <a:gridCol w="720080"/>
                <a:gridCol w="741525"/>
              </a:tblGrid>
              <a:tr h="0">
                <a:tc>
                  <a:txBody>
                    <a:bodyPr/>
                    <a:lstStyle/>
                    <a:p>
                      <a:pPr algn="just">
                        <a:spcAft>
                          <a:spcPts val="0"/>
                        </a:spcAft>
                      </a:pPr>
                      <a:r>
                        <a:rPr lang="es-MX" sz="1400">
                          <a:effectLst/>
                        </a:rPr>
                        <a:t> </a:t>
                      </a:r>
                      <a:endParaRPr lang="es-MX" sz="1400">
                        <a:effectLst/>
                        <a:latin typeface="Arial"/>
                        <a:ea typeface="Calibri"/>
                        <a:cs typeface="Times New Roman"/>
                      </a:endParaRPr>
                    </a:p>
                  </a:txBody>
                  <a:tcPr marL="68580" marR="68580" marT="0" marB="0"/>
                </a:tc>
                <a:tc gridSpan="5">
                  <a:txBody>
                    <a:bodyPr/>
                    <a:lstStyle/>
                    <a:p>
                      <a:pPr algn="ctr">
                        <a:spcAft>
                          <a:spcPts val="0"/>
                        </a:spcAft>
                      </a:pPr>
                      <a:r>
                        <a:rPr lang="es-MX" sz="1400">
                          <a:effectLst/>
                        </a:rPr>
                        <a:t>PORCIENTOS</a:t>
                      </a:r>
                      <a:endParaRPr lang="es-MX" sz="1400">
                        <a:effectLst/>
                        <a:latin typeface="Arial"/>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0">
                <a:tc>
                  <a:txBody>
                    <a:bodyPr/>
                    <a:lstStyle/>
                    <a:p>
                      <a:pPr algn="just">
                        <a:spcAft>
                          <a:spcPts val="0"/>
                        </a:spcAft>
                      </a:pPr>
                      <a:r>
                        <a:rPr lang="es-MX" sz="1400">
                          <a:effectLst/>
                        </a:rPr>
                        <a:t> </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20</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a:effectLst/>
                        </a:rPr>
                        <a:t>15</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6</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0</a:t>
                      </a:r>
                      <a:endParaRPr lang="es-MX" sz="1400">
                        <a:effectLst/>
                        <a:latin typeface="Arial"/>
                        <a:ea typeface="Calibri"/>
                        <a:cs typeface="Times New Roman"/>
                      </a:endParaRPr>
                    </a:p>
                  </a:txBody>
                  <a:tcPr marL="68580" marR="68580" marT="0" marB="0" anchor="ctr"/>
                </a:tc>
              </a:tr>
              <a:tr h="0">
                <a:tc>
                  <a:txBody>
                    <a:bodyPr/>
                    <a:lstStyle/>
                    <a:p>
                      <a:pPr algn="just">
                        <a:spcAft>
                          <a:spcPts val="0"/>
                        </a:spcAft>
                      </a:pPr>
                      <a:r>
                        <a:rPr lang="es-MX" sz="1400">
                          <a:effectLst/>
                        </a:rPr>
                        <a:t>I. Actualización de los ingresos brutos anuales (1 millón de dólares, 20 años)</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 </a:t>
                      </a:r>
                    </a:p>
                    <a:p>
                      <a:pPr algn="ctr">
                        <a:spcAft>
                          <a:spcPts val="0"/>
                        </a:spcAft>
                      </a:pPr>
                      <a:r>
                        <a:rPr lang="es-MX" sz="1400" dirty="0">
                          <a:effectLst/>
                        </a:rPr>
                        <a:t>4.87</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a:effectLst/>
                        </a:rPr>
                        <a:t> </a:t>
                      </a:r>
                    </a:p>
                    <a:p>
                      <a:pPr algn="ctr">
                        <a:spcAft>
                          <a:spcPts val="0"/>
                        </a:spcAft>
                      </a:pPr>
                      <a:r>
                        <a:rPr lang="es-MX" sz="1400">
                          <a:effectLst/>
                        </a:rPr>
                        <a:t>6.26</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 </a:t>
                      </a:r>
                    </a:p>
                    <a:p>
                      <a:pPr algn="ctr">
                        <a:spcAft>
                          <a:spcPts val="0"/>
                        </a:spcAft>
                      </a:pPr>
                      <a:r>
                        <a:rPr lang="es-MX" sz="1400">
                          <a:effectLst/>
                        </a:rPr>
                        <a:t>11.47</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 </a:t>
                      </a:r>
                    </a:p>
                    <a:p>
                      <a:pPr algn="ctr">
                        <a:spcAft>
                          <a:spcPts val="0"/>
                        </a:spcAft>
                      </a:pPr>
                      <a:r>
                        <a:rPr lang="es-MX" sz="1400">
                          <a:effectLst/>
                        </a:rPr>
                        <a:t>13.59</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 </a:t>
                      </a:r>
                    </a:p>
                    <a:p>
                      <a:pPr algn="ctr">
                        <a:spcAft>
                          <a:spcPts val="0"/>
                        </a:spcAft>
                      </a:pPr>
                      <a:r>
                        <a:rPr lang="es-MX" sz="1400">
                          <a:effectLst/>
                        </a:rPr>
                        <a:t>20</a:t>
                      </a:r>
                      <a:endParaRPr lang="es-MX" sz="1400">
                        <a:effectLst/>
                        <a:latin typeface="Arial"/>
                        <a:ea typeface="Calibri"/>
                        <a:cs typeface="Times New Roman"/>
                      </a:endParaRPr>
                    </a:p>
                  </a:txBody>
                  <a:tcPr marL="68580" marR="68580" marT="0" marB="0" anchor="ctr"/>
                </a:tc>
              </a:tr>
              <a:tr h="0">
                <a:tc>
                  <a:txBody>
                    <a:bodyPr/>
                    <a:lstStyle/>
                    <a:p>
                      <a:pPr algn="just">
                        <a:spcAft>
                          <a:spcPts val="0"/>
                        </a:spcAft>
                      </a:pPr>
                      <a:r>
                        <a:rPr lang="es-MX" sz="1400">
                          <a:effectLst/>
                        </a:rPr>
                        <a:t>II. Actualización de insumos anuales</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4.97</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a:effectLst/>
                        </a:rPr>
                        <a:t>5.25</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6.25</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6.72</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8</a:t>
                      </a:r>
                      <a:endParaRPr lang="es-MX" sz="1400">
                        <a:effectLst/>
                        <a:latin typeface="Arial"/>
                        <a:ea typeface="Calibri"/>
                        <a:cs typeface="Times New Roman"/>
                      </a:endParaRPr>
                    </a:p>
                  </a:txBody>
                  <a:tcPr marL="68580" marR="68580" marT="0" marB="0" anchor="ctr"/>
                </a:tc>
              </a:tr>
              <a:tr h="0">
                <a:tc>
                  <a:txBody>
                    <a:bodyPr/>
                    <a:lstStyle/>
                    <a:p>
                      <a:pPr algn="just">
                        <a:spcAft>
                          <a:spcPts val="0"/>
                        </a:spcAft>
                      </a:pPr>
                      <a:r>
                        <a:rPr lang="es-MX" sz="1400">
                          <a:effectLst/>
                        </a:rPr>
                        <a:t>a) 0.2 millones de insumos de operación del proyecto</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0.97</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a:effectLst/>
                        </a:rPr>
                        <a:t>1.25</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2.29</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2.72</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r>
              <a:tr h="0">
                <a:tc>
                  <a:txBody>
                    <a:bodyPr/>
                    <a:lstStyle/>
                    <a:p>
                      <a:pPr algn="just">
                        <a:spcAft>
                          <a:spcPts val="0"/>
                        </a:spcAft>
                      </a:pPr>
                      <a:r>
                        <a:rPr lang="es-MX" sz="1400">
                          <a:effectLst/>
                        </a:rPr>
                        <a:t>b) Inversión Inicial</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dirty="0">
                          <a:effectLst/>
                        </a:rPr>
                        <a:t>4</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a:effectLst/>
                        </a:rPr>
                        <a:t>4</a:t>
                      </a:r>
                      <a:endParaRPr lang="es-MX" sz="1400">
                        <a:effectLst/>
                        <a:latin typeface="Arial"/>
                        <a:ea typeface="Calibri"/>
                        <a:cs typeface="Times New Roman"/>
                      </a:endParaRPr>
                    </a:p>
                  </a:txBody>
                  <a:tcPr marL="68580" marR="68580" marT="0" marB="0" anchor="ctr"/>
                </a:tc>
              </a:tr>
              <a:tr h="0">
                <a:tc>
                  <a:txBody>
                    <a:bodyPr/>
                    <a:lstStyle/>
                    <a:p>
                      <a:pPr algn="just">
                        <a:spcAft>
                          <a:spcPts val="0"/>
                        </a:spcAft>
                      </a:pPr>
                      <a:r>
                        <a:rPr lang="es-MX" sz="1400">
                          <a:effectLst/>
                        </a:rPr>
                        <a:t>III. Coeficiente producto-insumo de divisas (I/II)</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0.98</a:t>
                      </a:r>
                      <a:endParaRPr lang="es-MX" sz="1400">
                        <a:effectLst/>
                        <a:latin typeface="Arial"/>
                        <a:ea typeface="Calibri"/>
                        <a:cs typeface="Times New Roman"/>
                      </a:endParaRPr>
                    </a:p>
                  </a:txBody>
                  <a:tcPr marL="68580" marR="68580" marT="0" marB="0" anchor="ctr"/>
                </a:tc>
                <a:tc>
                  <a:txBody>
                    <a:bodyPr/>
                    <a:lstStyle/>
                    <a:p>
                      <a:pPr algn="ctr">
                        <a:spcAft>
                          <a:spcPts val="0"/>
                        </a:spcAft>
                      </a:pPr>
                      <a:r>
                        <a:rPr lang="es-MX" sz="1400" dirty="0">
                          <a:effectLst/>
                        </a:rPr>
                        <a:t>1.19</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dirty="0">
                          <a:effectLst/>
                        </a:rPr>
                        <a:t>1.82</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dirty="0">
                          <a:effectLst/>
                        </a:rPr>
                        <a:t>2.02</a:t>
                      </a:r>
                      <a:endParaRPr lang="es-MX" sz="1400" dirty="0">
                        <a:effectLst/>
                        <a:latin typeface="Arial"/>
                        <a:ea typeface="Calibri"/>
                        <a:cs typeface="Times New Roman"/>
                      </a:endParaRPr>
                    </a:p>
                  </a:txBody>
                  <a:tcPr marL="68580" marR="68580" marT="0" marB="0" anchor="ctr"/>
                </a:tc>
                <a:tc>
                  <a:txBody>
                    <a:bodyPr/>
                    <a:lstStyle/>
                    <a:p>
                      <a:pPr algn="ctr">
                        <a:spcAft>
                          <a:spcPts val="0"/>
                        </a:spcAft>
                      </a:pPr>
                      <a:r>
                        <a:rPr lang="es-MX" sz="1400" dirty="0">
                          <a:effectLst/>
                        </a:rPr>
                        <a:t>2.51</a:t>
                      </a:r>
                      <a:endParaRPr lang="es-MX" sz="1400" dirty="0">
                        <a:effectLst/>
                        <a:latin typeface="Arial"/>
                        <a:ea typeface="Calibri"/>
                        <a:cs typeface="Times New Roman"/>
                      </a:endParaRPr>
                    </a:p>
                  </a:txBody>
                  <a:tcPr marL="68580" marR="68580" marT="0" marB="0" anchor="ctr"/>
                </a:tc>
              </a:tr>
            </a:tbl>
          </a:graphicData>
        </a:graphic>
      </p:graphicFrame>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153</a:t>
            </a:fld>
            <a:endParaRPr lang="es-MX">
              <a:solidFill>
                <a:srgbClr val="ACCBF9"/>
              </a:solidFill>
            </a:endParaRPr>
          </a:p>
        </p:txBody>
      </p:sp>
      <p:pic>
        <p:nvPicPr>
          <p:cNvPr id="52226" name="Picture 2" descr="F:\formulación y evaluación de proyectos II\Trabajo final\Imágenes\n-baum-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5575" y="4509120"/>
            <a:ext cx="2005980" cy="200598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F:\formulación y evaluación de proyectos II\Trabajo final\Imágenes\gifs-animados-imagenes-movimiento-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405128"/>
            <a:ext cx="2160240" cy="147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7361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82354" y="476672"/>
            <a:ext cx="7704856" cy="369332"/>
          </a:xfrm>
          <a:prstGeom prst="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s-MX" b="1" dirty="0">
                <a:solidFill>
                  <a:prstClr val="black"/>
                </a:solidFill>
              </a:rPr>
              <a:t>5.- Cálculo de la (TIR%) en divisas empleando 2 métodos (JM Zurita C)</a:t>
            </a:r>
            <a:endParaRPr lang="es-MX" dirty="0">
              <a:solidFill>
                <a:prstClr val="black"/>
              </a:solidFill>
            </a:endParaRPr>
          </a:p>
        </p:txBody>
      </p:sp>
      <p:sp>
        <p:nvSpPr>
          <p:cNvPr id="3" name="2 Llamada de flecha hacia abajo"/>
          <p:cNvSpPr/>
          <p:nvPr/>
        </p:nvSpPr>
        <p:spPr>
          <a:xfrm>
            <a:off x="660953" y="1628800"/>
            <a:ext cx="7947658" cy="1838801"/>
          </a:xfrm>
          <a:prstGeom prst="downArrowCallou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s-MX" dirty="0">
                <a:solidFill>
                  <a:prstClr val="white"/>
                </a:solidFill>
              </a:rPr>
              <a:t>Habiendo encontrado el coeficiente (P/</a:t>
            </a:r>
            <a:r>
              <a:rPr lang="es-MX" dirty="0" err="1">
                <a:solidFill>
                  <a:prstClr val="white"/>
                </a:solidFill>
              </a:rPr>
              <a:t>ins</a:t>
            </a:r>
            <a:r>
              <a:rPr lang="es-MX" dirty="0">
                <a:solidFill>
                  <a:prstClr val="white"/>
                </a:solidFill>
              </a:rPr>
              <a:t>), para i% 0, 4, 6, 15 y 20, observando en el cuadro no. 9.31, que ningún coeficiente (fila III) es igual a la unidad (l). Las i% = 19 y 20, nos reportan un </a:t>
            </a:r>
            <a:r>
              <a:rPr lang="es-MX" dirty="0" err="1">
                <a:solidFill>
                  <a:prstClr val="white"/>
                </a:solidFill>
              </a:rPr>
              <a:t>coef</a:t>
            </a:r>
            <a:r>
              <a:rPr lang="es-MX" dirty="0">
                <a:solidFill>
                  <a:prstClr val="white"/>
                </a:solidFill>
              </a:rPr>
              <a:t>. P/</a:t>
            </a:r>
            <a:r>
              <a:rPr lang="es-MX" dirty="0" err="1">
                <a:solidFill>
                  <a:prstClr val="white"/>
                </a:solidFill>
              </a:rPr>
              <a:t>ins</a:t>
            </a:r>
            <a:r>
              <a:rPr lang="es-MX" dirty="0">
                <a:solidFill>
                  <a:prstClr val="white"/>
                </a:solidFill>
              </a:rPr>
              <a:t> = 1.19 y 0.98 (por exceso y/o por defecto). Lo anterior quiere decir:</a:t>
            </a:r>
          </a:p>
        </p:txBody>
      </p:sp>
      <p:sp>
        <p:nvSpPr>
          <p:cNvPr id="4" name="3 Multidocumento"/>
          <p:cNvSpPr/>
          <p:nvPr/>
        </p:nvSpPr>
        <p:spPr>
          <a:xfrm>
            <a:off x="1178398" y="4376572"/>
            <a:ext cx="6912767" cy="1502152"/>
          </a:xfrm>
          <a:prstGeom prst="flowChartMultidocumen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MX" dirty="0">
                <a:solidFill>
                  <a:prstClr val="black"/>
                </a:solidFill>
              </a:rPr>
              <a:t>1.- </a:t>
            </a:r>
            <a:r>
              <a:rPr lang="es-MX" dirty="0" err="1">
                <a:solidFill>
                  <a:prstClr val="black"/>
                </a:solidFill>
              </a:rPr>
              <a:t>Coef</a:t>
            </a:r>
            <a:r>
              <a:rPr lang="es-MX" dirty="0">
                <a:solidFill>
                  <a:prstClr val="black"/>
                </a:solidFill>
              </a:rPr>
              <a:t>. P/</a:t>
            </a:r>
            <a:r>
              <a:rPr lang="es-MX" dirty="0" err="1">
                <a:solidFill>
                  <a:prstClr val="black"/>
                </a:solidFill>
              </a:rPr>
              <a:t>ins</a:t>
            </a:r>
            <a:r>
              <a:rPr lang="es-MX" dirty="0">
                <a:solidFill>
                  <a:prstClr val="black"/>
                </a:solidFill>
              </a:rPr>
              <a:t> = 1, deberá encontrarse entre las i% = 15 y 20</a:t>
            </a:r>
          </a:p>
          <a:p>
            <a:r>
              <a:rPr lang="es-MX" dirty="0">
                <a:solidFill>
                  <a:prstClr val="black"/>
                </a:solidFill>
              </a:rPr>
              <a:t>2.- La primera solución será por interpelación.</a:t>
            </a:r>
          </a:p>
          <a:p>
            <a:r>
              <a:rPr lang="es-MX" dirty="0">
                <a:solidFill>
                  <a:prstClr val="black"/>
                </a:solidFill>
              </a:rPr>
              <a:t>3.- La segunda solución será empleando la ecuación propuesta por la ONUDI</a:t>
            </a:r>
          </a:p>
        </p:txBody>
      </p:sp>
      <p:sp>
        <p:nvSpPr>
          <p:cNvPr id="5" name="4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154</a:t>
            </a:fld>
            <a:endParaRPr lang="es-MX">
              <a:solidFill>
                <a:srgbClr val="ACCBF9"/>
              </a:solidFill>
            </a:endParaRPr>
          </a:p>
        </p:txBody>
      </p:sp>
    </p:spTree>
    <p:extLst>
      <p:ext uri="{BB962C8B-B14F-4D97-AF65-F5344CB8AC3E}">
        <p14:creationId xmlns:p14="http://schemas.microsoft.com/office/powerpoint/2010/main" val="22510406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1631" y="475672"/>
            <a:ext cx="3134111" cy="400110"/>
          </a:xfrm>
          <a:prstGeom prst="rect">
            <a:avLst/>
          </a:prstGeom>
        </p:spPr>
        <p:txBody>
          <a:bodyPr wrap="square">
            <a:spAutoFit/>
          </a:bodyPr>
          <a:lstStyle/>
          <a:p>
            <a:r>
              <a:rPr lang="es-MX" sz="2000" b="1" dirty="0">
                <a:solidFill>
                  <a:prstClr val="white"/>
                </a:solidFill>
              </a:rPr>
              <a:t>5.1.- Por interpelación:</a:t>
            </a:r>
            <a:endParaRPr lang="es-MX" sz="2000" dirty="0">
              <a:solidFill>
                <a:prstClr val="white"/>
              </a:solidFill>
            </a:endParaRPr>
          </a:p>
        </p:txBody>
      </p:sp>
      <p:sp>
        <p:nvSpPr>
          <p:cNvPr id="3" name="2 Rectángulo"/>
          <p:cNvSpPr/>
          <p:nvPr/>
        </p:nvSpPr>
        <p:spPr>
          <a:xfrm>
            <a:off x="323528" y="1092006"/>
            <a:ext cx="842493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a:solidFill>
                  <a:prstClr val="black"/>
                </a:solidFill>
              </a:rPr>
              <a:t>Desde las proposiciones por exceso o por defecto obtenemos los siguientes datos:</a:t>
            </a:r>
          </a:p>
        </p:txBody>
      </p:sp>
      <p:graphicFrame>
        <p:nvGraphicFramePr>
          <p:cNvPr id="4" name="3 Tabla"/>
          <p:cNvGraphicFramePr>
            <a:graphicFrameLocks noGrp="1"/>
          </p:cNvGraphicFramePr>
          <p:nvPr>
            <p:extLst>
              <p:ext uri="{D42A27DB-BD31-4B8C-83A1-F6EECF244321}">
                <p14:modId xmlns:p14="http://schemas.microsoft.com/office/powerpoint/2010/main" val="2326688862"/>
              </p:ext>
            </p:extLst>
          </p:nvPr>
        </p:nvGraphicFramePr>
        <p:xfrm>
          <a:off x="2469173" y="2060848"/>
          <a:ext cx="1384815" cy="884142"/>
        </p:xfrm>
        <a:graphic>
          <a:graphicData uri="http://schemas.openxmlformats.org/drawingml/2006/table">
            <a:tbl>
              <a:tblPr firstRow="1" firstCol="1" bandRow="1">
                <a:tableStyleId>{5940675A-B579-460E-94D1-54222C63F5DA}</a:tableStyleId>
              </a:tblPr>
              <a:tblGrid>
                <a:gridCol w="602754"/>
                <a:gridCol w="782061"/>
              </a:tblGrid>
              <a:tr h="294714">
                <a:tc>
                  <a:txBody>
                    <a:bodyPr/>
                    <a:lstStyle/>
                    <a:p>
                      <a:pPr algn="ctr">
                        <a:lnSpc>
                          <a:spcPct val="115000"/>
                        </a:lnSpc>
                        <a:spcAft>
                          <a:spcPts val="0"/>
                        </a:spcAft>
                      </a:pPr>
                      <a:r>
                        <a:rPr lang="es-MX" sz="1600" dirty="0" smtClean="0">
                          <a:effectLst/>
                        </a:rPr>
                        <a:t>15%</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latin typeface="+mn-lt"/>
                          <a:ea typeface="+mn-ea"/>
                          <a:cs typeface="+mn-cs"/>
                        </a:rPr>
                        <a:t>1.19</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r h="294714">
                <a:tc>
                  <a:txBody>
                    <a:bodyPr/>
                    <a:lstStyle/>
                    <a:p>
                      <a:pPr algn="ctr">
                        <a:lnSpc>
                          <a:spcPct val="115000"/>
                        </a:lnSpc>
                        <a:spcAft>
                          <a:spcPts val="0"/>
                        </a:spcAft>
                      </a:pPr>
                      <a:r>
                        <a:rPr lang="es-MX" sz="1600" dirty="0" smtClean="0">
                          <a:effectLst/>
                        </a:rPr>
                        <a:t>20%</a:t>
                      </a:r>
                      <a:endParaRPr lang="es-MX" sz="1600" dirty="0">
                        <a:effectLst/>
                        <a:latin typeface="Calibri"/>
                        <a:ea typeface="Calibri"/>
                        <a:cs typeface="Times New Roman"/>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latin typeface="+mn-lt"/>
                          <a:ea typeface="+mn-ea"/>
                          <a:cs typeface="+mn-cs"/>
                        </a:rPr>
                        <a:t>0.98</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r h="294714">
                <a:tc>
                  <a:txBody>
                    <a:bodyPr/>
                    <a:lstStyle/>
                    <a:p>
                      <a:pPr algn="ctr">
                        <a:lnSpc>
                          <a:spcPct val="115000"/>
                        </a:lnSpc>
                        <a:spcAft>
                          <a:spcPts val="0"/>
                        </a:spcAft>
                      </a:pPr>
                      <a:r>
                        <a:rPr lang="es-MX" sz="1600" dirty="0">
                          <a:effectLst/>
                        </a:rPr>
                        <a:t>5</a:t>
                      </a:r>
                      <a:r>
                        <a:rPr lang="es-MX" sz="1600" dirty="0" smtClean="0">
                          <a:effectLst/>
                        </a:rPr>
                        <a:t>%</a:t>
                      </a:r>
                      <a:endParaRPr lang="es-MX" sz="1600" dirty="0">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latin typeface="+mn-lt"/>
                          <a:ea typeface="+mn-ea"/>
                          <a:cs typeface="+mn-cs"/>
                        </a:rPr>
                        <a:t>0.21</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88510144"/>
              </p:ext>
            </p:extLst>
          </p:nvPr>
        </p:nvGraphicFramePr>
        <p:xfrm>
          <a:off x="5021981" y="2060849"/>
          <a:ext cx="1700290" cy="864093"/>
        </p:xfrm>
        <a:graphic>
          <a:graphicData uri="http://schemas.openxmlformats.org/drawingml/2006/table">
            <a:tbl>
              <a:tblPr firstRow="1" firstCol="1" bandRow="1">
                <a:tableStyleId>{5940675A-B579-460E-94D1-54222C63F5DA}</a:tableStyleId>
              </a:tblPr>
              <a:tblGrid>
                <a:gridCol w="780394"/>
                <a:gridCol w="919896"/>
              </a:tblGrid>
              <a:tr h="288031">
                <a:tc>
                  <a:txBody>
                    <a:bodyPr/>
                    <a:lstStyle/>
                    <a:p>
                      <a:pPr algn="ctr">
                        <a:lnSpc>
                          <a:spcPct val="115000"/>
                        </a:lnSpc>
                        <a:spcAft>
                          <a:spcPts val="0"/>
                        </a:spcAft>
                      </a:pPr>
                      <a:r>
                        <a:rPr lang="es-MX" sz="1600" dirty="0" smtClean="0">
                          <a:effectLst/>
                          <a:latin typeface="+mn-lt"/>
                          <a:ea typeface="+mn-ea"/>
                          <a:cs typeface="+mn-cs"/>
                        </a:rPr>
                        <a:t>1.0</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rPr>
                        <a:t>X?</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288031">
                <a:tc>
                  <a:txBody>
                    <a:bodyPr/>
                    <a:lstStyle/>
                    <a:p>
                      <a:pPr algn="ctr">
                        <a:lnSpc>
                          <a:spcPct val="115000"/>
                        </a:lnSpc>
                        <a:spcAft>
                          <a:spcPts val="0"/>
                        </a:spcAft>
                      </a:pPr>
                      <a:r>
                        <a:rPr lang="es-MX" sz="1600" dirty="0" smtClean="0">
                          <a:effectLst/>
                          <a:latin typeface="+mn-lt"/>
                          <a:ea typeface="+mn-ea"/>
                          <a:cs typeface="+mn-cs"/>
                        </a:rPr>
                        <a:t>0.98</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rPr>
                        <a:t>20%</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r h="288031">
                <a:tc>
                  <a:txBody>
                    <a:bodyPr/>
                    <a:lstStyle/>
                    <a:p>
                      <a:pPr algn="ctr">
                        <a:lnSpc>
                          <a:spcPct val="115000"/>
                        </a:lnSpc>
                        <a:spcAft>
                          <a:spcPts val="0"/>
                        </a:spcAft>
                      </a:pPr>
                      <a:r>
                        <a:rPr lang="es-MX" sz="1600" dirty="0" smtClean="0">
                          <a:effectLst/>
                        </a:rPr>
                        <a:t>0.02</a:t>
                      </a:r>
                      <a:endParaRPr lang="es-MX" sz="1600" dirty="0">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rPr>
                        <a:t>(20%-</a:t>
                      </a:r>
                      <a:r>
                        <a:rPr lang="es-MX" sz="1600" dirty="0">
                          <a:effectLst/>
                        </a:rPr>
                        <a:t>X)</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633436303"/>
              </p:ext>
            </p:extLst>
          </p:nvPr>
        </p:nvGraphicFramePr>
        <p:xfrm>
          <a:off x="2222090" y="3630143"/>
          <a:ext cx="1197781" cy="792088"/>
        </p:xfrm>
        <a:graphic>
          <a:graphicData uri="http://schemas.openxmlformats.org/drawingml/2006/table">
            <a:tbl>
              <a:tblPr firstRow="1" firstCol="1" bandRow="1">
                <a:tableStyleId>{5940675A-B579-460E-94D1-54222C63F5DA}</a:tableStyleId>
              </a:tblPr>
              <a:tblGrid>
                <a:gridCol w="567420"/>
                <a:gridCol w="630361"/>
              </a:tblGrid>
              <a:tr h="396044">
                <a:tc>
                  <a:txBody>
                    <a:bodyPr/>
                    <a:lstStyle/>
                    <a:p>
                      <a:pPr algn="ctr">
                        <a:lnSpc>
                          <a:spcPct val="115000"/>
                        </a:lnSpc>
                        <a:spcAft>
                          <a:spcPts val="0"/>
                        </a:spcAft>
                      </a:pPr>
                      <a:r>
                        <a:rPr lang="es-MX" sz="1600" dirty="0">
                          <a:effectLst/>
                        </a:rPr>
                        <a:t>5</a:t>
                      </a:r>
                      <a:r>
                        <a:rPr lang="es-MX" sz="1600" dirty="0" smtClean="0">
                          <a:effectLst/>
                        </a:rPr>
                        <a:t>%</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latin typeface="+mn-lt"/>
                          <a:ea typeface="+mn-ea"/>
                          <a:cs typeface="+mn-cs"/>
                        </a:rPr>
                        <a:t>0.21</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lumOff val="35000"/>
                      </a:schemeClr>
                    </a:solidFill>
                  </a:tcPr>
                </a:tc>
              </a:tr>
              <a:tr h="396044">
                <a:tc>
                  <a:txBody>
                    <a:bodyPr/>
                    <a:lstStyle/>
                    <a:p>
                      <a:pPr algn="ctr">
                        <a:lnSpc>
                          <a:spcPct val="115000"/>
                        </a:lnSpc>
                        <a:spcAft>
                          <a:spcPts val="0"/>
                        </a:spcAft>
                      </a:pPr>
                      <a:r>
                        <a:rPr lang="es-MX" sz="1600">
                          <a:effectLst/>
                        </a:rPr>
                        <a:t>X</a:t>
                      </a:r>
                      <a:endParaRPr lang="es-MX" sz="160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lnSpc>
                          <a:spcPct val="115000"/>
                        </a:lnSpc>
                        <a:spcAft>
                          <a:spcPts val="0"/>
                        </a:spcAft>
                      </a:pPr>
                      <a:r>
                        <a:rPr lang="es-MX" sz="1600" dirty="0" smtClean="0">
                          <a:effectLst/>
                          <a:latin typeface="+mn-lt"/>
                          <a:ea typeface="+mn-ea"/>
                          <a:cs typeface="+mn-cs"/>
                        </a:rPr>
                        <a:t>0.02</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r>
            </a:tbl>
          </a:graphicData>
        </a:graphic>
      </p:graphicFrame>
      <p:sp>
        <p:nvSpPr>
          <p:cNvPr id="7" name="Rectangle 1"/>
          <p:cNvSpPr>
            <a:spLocks noChangeArrowheads="1"/>
          </p:cNvSpPr>
          <p:nvPr/>
        </p:nvSpPr>
        <p:spPr bwMode="auto">
          <a:xfrm>
            <a:off x="2473978" y="1472853"/>
            <a:ext cx="4264674" cy="449878"/>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s-MX" altLang="es-MX" sz="1600" dirty="0" smtClean="0">
                <a:solidFill>
                  <a:prstClr val="black"/>
                </a:solidFill>
                <a:latin typeface="Calibri" pitchFamily="34" charset="0"/>
                <a:ea typeface="Times New Roman" pitchFamily="18" charset="0"/>
                <a:cs typeface="Times New Roman" pitchFamily="18" charset="0"/>
              </a:rPr>
              <a:t>Interpolando tenemos: </a:t>
            </a:r>
            <a:endParaRPr lang="es-MX" altLang="es-MX" sz="2800" dirty="0" smtClean="0">
              <a:solidFill>
                <a:prstClr val="black"/>
              </a:solidFill>
              <a:latin typeface="Arial" pitchFamily="34" charset="0"/>
              <a:cs typeface="Arial" pitchFamily="34" charset="0"/>
            </a:endParaRPr>
          </a:p>
        </p:txBody>
      </p:sp>
      <p:sp>
        <p:nvSpPr>
          <p:cNvPr id="8" name="7 Rectángulo"/>
          <p:cNvSpPr/>
          <p:nvPr/>
        </p:nvSpPr>
        <p:spPr>
          <a:xfrm>
            <a:off x="575556" y="3068960"/>
            <a:ext cx="792088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sz="1400" dirty="0">
                <a:solidFill>
                  <a:prstClr val="white"/>
                </a:solidFill>
              </a:rPr>
              <a:t>Ahora con los datos obtenidos aplicamos una regla de tres, nos queda el coeficiente de interpelación:</a:t>
            </a:r>
          </a:p>
        </p:txBody>
      </p:sp>
      <mc:AlternateContent xmlns:mc="http://schemas.openxmlformats.org/markup-compatibility/2006" xmlns:a14="http://schemas.microsoft.com/office/drawing/2010/main">
        <mc:Choice Requires="a14">
          <p:sp>
            <p:nvSpPr>
              <p:cNvPr id="11" name="10 CuadroTexto"/>
              <p:cNvSpPr txBox="1"/>
              <p:nvPr/>
            </p:nvSpPr>
            <p:spPr>
              <a:xfrm>
                <a:off x="4932040" y="3717032"/>
                <a:ext cx="2080249" cy="61831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MX" i="1" smtClean="0">
                          <a:solidFill>
                            <a:prstClr val="black"/>
                          </a:solidFill>
                          <a:latin typeface="Cambria Math"/>
                        </a:rPr>
                        <m:t>𝑋</m:t>
                      </m:r>
                      <m:r>
                        <a:rPr lang="es-MX" i="1" smtClean="0">
                          <a:solidFill>
                            <a:prstClr val="black"/>
                          </a:solidFill>
                          <a:latin typeface="Cambria Math"/>
                        </a:rPr>
                        <m:t>=</m:t>
                      </m:r>
                      <m:f>
                        <m:fPr>
                          <m:ctrlPr>
                            <a:rPr lang="es-MX" i="1" smtClean="0">
                              <a:solidFill>
                                <a:prstClr val="black"/>
                              </a:solidFill>
                              <a:latin typeface="Cambria Math"/>
                            </a:rPr>
                          </m:ctrlPr>
                        </m:fPr>
                        <m:num>
                          <m:r>
                            <a:rPr lang="es-MX" i="1" smtClean="0">
                              <a:solidFill>
                                <a:prstClr val="black"/>
                              </a:solidFill>
                              <a:latin typeface="Cambria Math"/>
                            </a:rPr>
                            <m:t>5∗0.02</m:t>
                          </m:r>
                        </m:num>
                        <m:den>
                          <m:r>
                            <a:rPr lang="es-MX" i="1" smtClean="0">
                              <a:solidFill>
                                <a:prstClr val="black"/>
                              </a:solidFill>
                              <a:latin typeface="Cambria Math"/>
                            </a:rPr>
                            <m:t>0.21</m:t>
                          </m:r>
                        </m:den>
                      </m:f>
                      <m:r>
                        <a:rPr lang="es-MX" i="1" smtClean="0">
                          <a:solidFill>
                            <a:prstClr val="black"/>
                          </a:solidFill>
                          <a:latin typeface="Cambria Math"/>
                        </a:rPr>
                        <m:t>=0.5</m:t>
                      </m:r>
                    </m:oMath>
                  </m:oMathPara>
                </a14:m>
                <a:endParaRPr lang="es-MX" dirty="0">
                  <a:solidFill>
                    <a:prstClr val="black"/>
                  </a:solidFill>
                </a:endParaRPr>
              </a:p>
            </p:txBody>
          </p:sp>
        </mc:Choice>
        <mc:Fallback xmlns="">
          <p:sp>
            <p:nvSpPr>
              <p:cNvPr id="11" name="10 CuadroTexto"/>
              <p:cNvSpPr txBox="1">
                <a:spLocks noRot="1" noChangeAspect="1" noMove="1" noResize="1" noEditPoints="1" noAdjustHandles="1" noChangeArrowheads="1" noChangeShapeType="1" noTextEdit="1"/>
              </p:cNvSpPr>
              <p:nvPr/>
            </p:nvSpPr>
            <p:spPr>
              <a:xfrm>
                <a:off x="4932040" y="3717032"/>
                <a:ext cx="2080249" cy="618311"/>
              </a:xfrm>
              <a:prstGeom prst="rect">
                <a:avLst/>
              </a:prstGeom>
              <a:blipFill rotWithShape="1">
                <a:blip r:embed="rId2"/>
                <a:stretch>
                  <a:fillRect/>
                </a:stretch>
              </a:blipFill>
            </p:spPr>
            <p:txBody>
              <a:bodyPr/>
              <a:lstStyle/>
              <a:p>
                <a:r>
                  <a:rPr lang="es-MX">
                    <a:noFill/>
                  </a:rPr>
                  <a:t> </a:t>
                </a:r>
              </a:p>
            </p:txBody>
          </p:sp>
        </mc:Fallback>
      </mc:AlternateContent>
      <p:sp>
        <p:nvSpPr>
          <p:cNvPr id="12" name="11 Rectángulo"/>
          <p:cNvSpPr/>
          <p:nvPr/>
        </p:nvSpPr>
        <p:spPr>
          <a:xfrm>
            <a:off x="323528" y="4678397"/>
            <a:ext cx="261180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MX" sz="1600" dirty="0">
                <a:solidFill>
                  <a:prstClr val="white"/>
                </a:solidFill>
              </a:rPr>
              <a:t>(R) = resultado de una resta</a:t>
            </a:r>
          </a:p>
        </p:txBody>
      </p:sp>
      <p:sp>
        <p:nvSpPr>
          <p:cNvPr id="13" name="12 CuadroTexto"/>
          <p:cNvSpPr txBox="1"/>
          <p:nvPr/>
        </p:nvSpPr>
        <p:spPr>
          <a:xfrm>
            <a:off x="1945671" y="2636912"/>
            <a:ext cx="530915"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s-MX"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1(R)</a:t>
            </a:r>
            <a:endParaRPr lang="es-MX"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13 CuadroTexto"/>
          <p:cNvSpPr txBox="1"/>
          <p:nvPr/>
        </p:nvSpPr>
        <p:spPr>
          <a:xfrm>
            <a:off x="4526081" y="2636912"/>
            <a:ext cx="530915"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s-MX" sz="12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es-MX"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(R)</a:t>
            </a:r>
            <a:endParaRPr lang="es-MX"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redondeado"/>
          <p:cNvSpPr/>
          <p:nvPr/>
        </p:nvSpPr>
        <p:spPr>
          <a:xfrm>
            <a:off x="3819005" y="4678396"/>
            <a:ext cx="3921347" cy="2009061"/>
          </a:xfrm>
          <a:prstGeom prst="round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MX" sz="1600" b="1" dirty="0">
                <a:solidFill>
                  <a:prstClr val="black"/>
                </a:solidFill>
              </a:rPr>
              <a:t>Despejando a X tenemos:</a:t>
            </a:r>
          </a:p>
          <a:p>
            <a:pPr algn="ctr"/>
            <a:r>
              <a:rPr lang="es-MX" sz="1600" b="1" dirty="0">
                <a:solidFill>
                  <a:prstClr val="black"/>
                </a:solidFill>
              </a:rPr>
              <a:t> </a:t>
            </a:r>
          </a:p>
          <a:p>
            <a:pPr algn="ctr"/>
            <a:r>
              <a:rPr lang="es-MX" sz="1600" b="1" dirty="0">
                <a:solidFill>
                  <a:prstClr val="black"/>
                </a:solidFill>
              </a:rPr>
              <a:t>X = 5(0.02)/0.21 = 0.10/0.21 = 0.5 (</a:t>
            </a:r>
            <a:r>
              <a:rPr lang="es-MX" sz="1600" b="1" dirty="0" err="1">
                <a:solidFill>
                  <a:prstClr val="black"/>
                </a:solidFill>
              </a:rPr>
              <a:t>F.i</a:t>
            </a:r>
            <a:r>
              <a:rPr lang="es-MX" sz="1600" b="1" dirty="0">
                <a:solidFill>
                  <a:prstClr val="black"/>
                </a:solidFill>
              </a:rPr>
              <a:t>.)</a:t>
            </a:r>
          </a:p>
          <a:p>
            <a:pPr algn="ctr"/>
            <a:r>
              <a:rPr lang="es-MX" sz="1600" b="1" dirty="0">
                <a:solidFill>
                  <a:prstClr val="black"/>
                </a:solidFill>
              </a:rPr>
              <a:t> </a:t>
            </a:r>
          </a:p>
          <a:p>
            <a:pPr algn="ctr"/>
            <a:r>
              <a:rPr lang="es-MX" sz="1600" b="1" dirty="0">
                <a:solidFill>
                  <a:prstClr val="black"/>
                </a:solidFill>
              </a:rPr>
              <a:t>i(T.1.R.) = i – </a:t>
            </a:r>
            <a:r>
              <a:rPr lang="es-MX" sz="1600" b="1" dirty="0" err="1">
                <a:solidFill>
                  <a:prstClr val="black"/>
                </a:solidFill>
              </a:rPr>
              <a:t>F.i</a:t>
            </a:r>
            <a:r>
              <a:rPr lang="es-MX" sz="1600" b="1" dirty="0">
                <a:solidFill>
                  <a:prstClr val="black"/>
                </a:solidFill>
              </a:rPr>
              <a:t>. = 20% - 0.5 = 19.5%</a:t>
            </a:r>
          </a:p>
          <a:p>
            <a:pPr algn="ctr"/>
            <a:r>
              <a:rPr lang="es-MX" sz="1600" b="1" dirty="0">
                <a:solidFill>
                  <a:prstClr val="black"/>
                </a:solidFill>
              </a:rPr>
              <a:t> </a:t>
            </a:r>
          </a:p>
          <a:p>
            <a:pPr algn="ctr"/>
            <a:r>
              <a:rPr lang="es-MX" sz="1600" b="1" dirty="0">
                <a:solidFill>
                  <a:prstClr val="black"/>
                </a:solidFill>
              </a:rPr>
              <a:t>i(T.1.R.) = 19.5% = 0.195</a:t>
            </a:r>
          </a:p>
        </p:txBody>
      </p:sp>
      <p:sp>
        <p:nvSpPr>
          <p:cNvPr id="16" name="1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9" name="8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155</a:t>
            </a:fld>
            <a:endParaRPr lang="es-MX">
              <a:solidFill>
                <a:srgbClr val="ACCBF9"/>
              </a:solidFill>
            </a:endParaRPr>
          </a:p>
        </p:txBody>
      </p:sp>
      <p:pic>
        <p:nvPicPr>
          <p:cNvPr id="53251" name="Picture 3" descr="F:\formulación y evaluación de proyectos II\Trabajo final\Imágenes\grafic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6480" y="5373216"/>
            <a:ext cx="1618382" cy="97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265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11560" y="548680"/>
            <a:ext cx="7920880" cy="147732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s-MX" b="1" dirty="0">
                <a:solidFill>
                  <a:prstClr val="white"/>
                </a:solidFill>
              </a:rPr>
              <a:t>Comprobación:</a:t>
            </a:r>
            <a:endParaRPr lang="es-MX" dirty="0">
              <a:solidFill>
                <a:prstClr val="white"/>
              </a:solidFill>
            </a:endParaRPr>
          </a:p>
          <a:p>
            <a:r>
              <a:rPr lang="es-MX" dirty="0">
                <a:solidFill>
                  <a:prstClr val="white"/>
                </a:solidFill>
              </a:rPr>
              <a:t> </a:t>
            </a:r>
          </a:p>
          <a:p>
            <a:r>
              <a:rPr lang="es-MX" dirty="0">
                <a:solidFill>
                  <a:prstClr val="white"/>
                </a:solidFill>
              </a:rPr>
              <a:t>1) ACTUALIZACIÓN DE LOS INGRESOS BRUTOS ANUALES (1 </a:t>
            </a:r>
            <a:r>
              <a:rPr lang="es-MX" dirty="0" err="1">
                <a:solidFill>
                  <a:prstClr val="white"/>
                </a:solidFill>
              </a:rPr>
              <a:t>Mill</a:t>
            </a:r>
            <a:r>
              <a:rPr lang="es-MX" dirty="0">
                <a:solidFill>
                  <a:prstClr val="white"/>
                </a:solidFill>
              </a:rPr>
              <a:t>. Dólares)</a:t>
            </a:r>
          </a:p>
          <a:p>
            <a:r>
              <a:rPr lang="es-MX" dirty="0">
                <a:solidFill>
                  <a:prstClr val="white"/>
                </a:solidFill>
              </a:rPr>
              <a:t>Para n = 20; i = 19.5%	</a:t>
            </a:r>
            <a:r>
              <a:rPr lang="es-MX" dirty="0" err="1">
                <a:solidFill>
                  <a:prstClr val="white"/>
                </a:solidFill>
              </a:rPr>
              <a:t>f.a</a:t>
            </a:r>
            <a:r>
              <a:rPr lang="es-MX" dirty="0">
                <a:solidFill>
                  <a:prstClr val="white"/>
                </a:solidFill>
              </a:rPr>
              <a:t>. = 4.99</a:t>
            </a:r>
          </a:p>
          <a:p>
            <a:r>
              <a:rPr lang="es-MX" dirty="0">
                <a:solidFill>
                  <a:prstClr val="white"/>
                </a:solidFill>
              </a:rPr>
              <a:t>Ingresos actualizados = </a:t>
            </a:r>
            <a:r>
              <a:rPr lang="es-MX" dirty="0" err="1">
                <a:solidFill>
                  <a:prstClr val="white"/>
                </a:solidFill>
              </a:rPr>
              <a:t>f.a</a:t>
            </a:r>
            <a:r>
              <a:rPr lang="es-MX" dirty="0">
                <a:solidFill>
                  <a:prstClr val="white"/>
                </a:solidFill>
              </a:rPr>
              <a:t>. X Ingresos brutos = 4.99 x 1 = 4.99</a:t>
            </a:r>
          </a:p>
        </p:txBody>
      </p:sp>
      <p:sp>
        <p:nvSpPr>
          <p:cNvPr id="4" name="3 Rectángulo"/>
          <p:cNvSpPr/>
          <p:nvPr/>
        </p:nvSpPr>
        <p:spPr>
          <a:xfrm>
            <a:off x="1943708" y="2636912"/>
            <a:ext cx="5256584"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sz="1600" dirty="0">
                <a:solidFill>
                  <a:prstClr val="white"/>
                </a:solidFill>
              </a:rPr>
              <a:t>2) ACTUALIZAICÓN DE INSUMOS ANUALES (a + b)</a:t>
            </a:r>
          </a:p>
          <a:p>
            <a:r>
              <a:rPr lang="es-MX" sz="1600" dirty="0">
                <a:solidFill>
                  <a:prstClr val="white"/>
                </a:solidFill>
              </a:rPr>
              <a:t> </a:t>
            </a:r>
          </a:p>
          <a:p>
            <a:r>
              <a:rPr lang="es-MX" sz="1600" dirty="0">
                <a:solidFill>
                  <a:prstClr val="white"/>
                </a:solidFill>
              </a:rPr>
              <a:t>Para n = 20; i = 19.5%	</a:t>
            </a:r>
            <a:r>
              <a:rPr lang="es-MX" sz="1600" dirty="0" err="1">
                <a:solidFill>
                  <a:prstClr val="white"/>
                </a:solidFill>
              </a:rPr>
              <a:t>f.a</a:t>
            </a:r>
            <a:r>
              <a:rPr lang="es-MX" sz="1600" dirty="0">
                <a:solidFill>
                  <a:prstClr val="white"/>
                </a:solidFill>
              </a:rPr>
              <a:t>. = 4.99</a:t>
            </a:r>
          </a:p>
          <a:p>
            <a:r>
              <a:rPr lang="es-MX" sz="1600" dirty="0">
                <a:solidFill>
                  <a:prstClr val="white"/>
                </a:solidFill>
              </a:rPr>
              <a:t>a) 0.2 </a:t>
            </a:r>
            <a:r>
              <a:rPr lang="es-MX" sz="1600" dirty="0" err="1">
                <a:solidFill>
                  <a:prstClr val="white"/>
                </a:solidFill>
              </a:rPr>
              <a:t>mill</a:t>
            </a:r>
            <a:r>
              <a:rPr lang="es-MX" sz="1600" dirty="0">
                <a:solidFill>
                  <a:prstClr val="white"/>
                </a:solidFill>
              </a:rPr>
              <a:t>. De insumos x </a:t>
            </a:r>
            <a:r>
              <a:rPr lang="es-MX" sz="1600" dirty="0" err="1">
                <a:solidFill>
                  <a:prstClr val="white"/>
                </a:solidFill>
              </a:rPr>
              <a:t>f.a</a:t>
            </a:r>
            <a:r>
              <a:rPr lang="es-MX" sz="1600" dirty="0">
                <a:solidFill>
                  <a:prstClr val="white"/>
                </a:solidFill>
              </a:rPr>
              <a:t>. = 0.2 x 4.99 = 0.99</a:t>
            </a:r>
          </a:p>
          <a:p>
            <a:r>
              <a:rPr lang="es-MX" sz="1600" dirty="0">
                <a:solidFill>
                  <a:prstClr val="white"/>
                </a:solidFill>
              </a:rPr>
              <a:t>b) Inversión inicial	</a:t>
            </a:r>
            <a:r>
              <a:rPr lang="es-MX" sz="1600" dirty="0" smtClean="0">
                <a:solidFill>
                  <a:prstClr val="white"/>
                </a:solidFill>
              </a:rPr>
              <a:t>               		      4.0</a:t>
            </a:r>
            <a:endParaRPr lang="es-MX" sz="1600" dirty="0">
              <a:solidFill>
                <a:prstClr val="white"/>
              </a:solidFill>
            </a:endParaRPr>
          </a:p>
          <a:p>
            <a:r>
              <a:rPr lang="es-MX" sz="1600" dirty="0">
                <a:solidFill>
                  <a:prstClr val="white"/>
                </a:solidFill>
              </a:rPr>
              <a:t>	</a:t>
            </a:r>
            <a:r>
              <a:rPr lang="es-MX" sz="1600" dirty="0" smtClean="0">
                <a:solidFill>
                  <a:prstClr val="white"/>
                </a:solidFill>
              </a:rPr>
              <a:t>			          4.99</a:t>
            </a:r>
            <a:endParaRPr lang="es-MX" sz="1600" dirty="0">
              <a:solidFill>
                <a:prstClr val="white"/>
              </a:solidFill>
            </a:endParaRPr>
          </a:p>
        </p:txBody>
      </p:sp>
      <p:sp>
        <p:nvSpPr>
          <p:cNvPr id="5" name="4 Rectángulo"/>
          <p:cNvSpPr/>
          <p:nvPr/>
        </p:nvSpPr>
        <p:spPr>
          <a:xfrm>
            <a:off x="1799692" y="4941168"/>
            <a:ext cx="554461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MX" dirty="0">
                <a:solidFill>
                  <a:prstClr val="white"/>
                </a:solidFill>
              </a:rPr>
              <a:t>3) COEFICIENTE PRODUCTO-INSUMO DE DIVISA</a:t>
            </a:r>
          </a:p>
          <a:p>
            <a:r>
              <a:rPr lang="es-MX" dirty="0">
                <a:solidFill>
                  <a:prstClr val="white"/>
                </a:solidFill>
              </a:rPr>
              <a:t>(I/II) = 4.99 / 4.99 = 1</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156</a:t>
            </a:fld>
            <a:endParaRPr lang="es-MX">
              <a:solidFill>
                <a:srgbClr val="ACCBF9"/>
              </a:solidFill>
            </a:endParaRPr>
          </a:p>
        </p:txBody>
      </p:sp>
      <p:pic>
        <p:nvPicPr>
          <p:cNvPr id="54274" name="Picture 2" descr="F:\formulación y evaluación de proyectos II\Trabajo final\Imágenes\grafico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1073" y="5877272"/>
            <a:ext cx="1431032" cy="71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1092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640875"/>
            <a:ext cx="7704856"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s-MX" b="1" dirty="0">
                <a:solidFill>
                  <a:prstClr val="white"/>
                </a:solidFill>
              </a:rPr>
              <a:t>Después de haber hecho todos los cálculos necesarios para encontrar la tasa de interés que reportara un coeficiente producto-insumo de divisas = 1, como lo pide el problema, se construye el siguiente cuadro:</a:t>
            </a:r>
          </a:p>
        </p:txBody>
      </p:sp>
      <p:sp>
        <p:nvSpPr>
          <p:cNvPr id="3" name="2 Rectángulo"/>
          <p:cNvSpPr/>
          <p:nvPr/>
        </p:nvSpPr>
        <p:spPr>
          <a:xfrm>
            <a:off x="1583668" y="1962414"/>
            <a:ext cx="5508612" cy="923330"/>
          </a:xfrm>
          <a:prstGeom prst="rect">
            <a:avLst/>
          </a:prstGeom>
        </p:spPr>
        <p:txBody>
          <a:bodyPr wrap="square">
            <a:spAutoFit/>
          </a:bodyPr>
          <a:lstStyle/>
          <a:p>
            <a:pPr algn="ctr"/>
            <a:r>
              <a:rPr lang="es-MX" b="1" dirty="0">
                <a:solidFill>
                  <a:prstClr val="black"/>
                </a:solidFill>
              </a:rPr>
              <a:t>Cuadro 9.32</a:t>
            </a:r>
            <a:endParaRPr lang="es-MX" dirty="0">
              <a:solidFill>
                <a:prstClr val="black"/>
              </a:solidFill>
            </a:endParaRPr>
          </a:p>
          <a:p>
            <a:pPr algn="ctr"/>
            <a:r>
              <a:rPr lang="es-MX" b="1" dirty="0">
                <a:solidFill>
                  <a:prstClr val="black"/>
                </a:solidFill>
              </a:rPr>
              <a:t>RESULTADO DEL CÁLCULO DEL COEFICIENTE</a:t>
            </a:r>
            <a:endParaRPr lang="es-MX" dirty="0">
              <a:solidFill>
                <a:prstClr val="black"/>
              </a:solidFill>
            </a:endParaRPr>
          </a:p>
          <a:p>
            <a:pPr algn="ctr"/>
            <a:r>
              <a:rPr lang="es-MX" b="1" dirty="0">
                <a:solidFill>
                  <a:prstClr val="black"/>
                </a:solidFill>
              </a:rPr>
              <a:t>PRODUCTO-INSUMO DE DIVISAS</a:t>
            </a:r>
            <a:endParaRPr lang="es-MX" dirty="0">
              <a:solidFill>
                <a:prstClr val="black"/>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646121488"/>
              </p:ext>
            </p:extLst>
          </p:nvPr>
        </p:nvGraphicFramePr>
        <p:xfrm>
          <a:off x="911233" y="3284984"/>
          <a:ext cx="7249526" cy="2438400"/>
        </p:xfrm>
        <a:graphic>
          <a:graphicData uri="http://schemas.openxmlformats.org/drawingml/2006/table">
            <a:tbl>
              <a:tblPr firstRow="1" firstCol="1" bandRow="1">
                <a:tableStyleId>{073A0DAA-6AF3-43AB-8588-CEC1D06C72B9}</a:tableStyleId>
              </a:tblPr>
              <a:tblGrid>
                <a:gridCol w="4016072"/>
                <a:gridCol w="673306"/>
                <a:gridCol w="640037"/>
                <a:gridCol w="640037"/>
                <a:gridCol w="640037"/>
                <a:gridCol w="640037"/>
              </a:tblGrid>
              <a:tr h="0">
                <a:tc>
                  <a:txBody>
                    <a:bodyPr/>
                    <a:lstStyle/>
                    <a:p>
                      <a:pPr algn="just">
                        <a:spcAft>
                          <a:spcPts val="0"/>
                        </a:spcAft>
                      </a:pPr>
                      <a:r>
                        <a:rPr lang="es-MX" sz="1600">
                          <a:effectLst/>
                        </a:rPr>
                        <a:t>1. ACTUALIZACIÓN DE LOS INGRESOS BRUTOS ANUALES (1 MILLON DE DÓLARES, 20 años)</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 </a:t>
                      </a:r>
                    </a:p>
                    <a:p>
                      <a:pPr algn="ctr">
                        <a:spcAft>
                          <a:spcPts val="0"/>
                        </a:spcAft>
                      </a:pPr>
                      <a:r>
                        <a:rPr lang="es-MX" sz="1600">
                          <a:effectLst/>
                        </a:rPr>
                        <a:t>4.87</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 </a:t>
                      </a:r>
                    </a:p>
                    <a:p>
                      <a:pPr algn="ctr">
                        <a:spcAft>
                          <a:spcPts val="0"/>
                        </a:spcAft>
                      </a:pPr>
                      <a:r>
                        <a:rPr lang="es-MX" sz="1600">
                          <a:effectLst/>
                        </a:rPr>
                        <a:t>4.99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 </a:t>
                      </a:r>
                    </a:p>
                    <a:p>
                      <a:pPr algn="ctr">
                        <a:spcAft>
                          <a:spcPts val="0"/>
                        </a:spcAft>
                      </a:pPr>
                      <a:r>
                        <a:rPr lang="es-MX" sz="1600">
                          <a:effectLst/>
                        </a:rPr>
                        <a:t>6.26</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 </a:t>
                      </a:r>
                    </a:p>
                    <a:p>
                      <a:pPr algn="ctr">
                        <a:spcAft>
                          <a:spcPts val="0"/>
                        </a:spcAft>
                      </a:pPr>
                      <a:r>
                        <a:rPr lang="es-MX" sz="1600">
                          <a:effectLst/>
                        </a:rPr>
                        <a:t>11.47</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 </a:t>
                      </a:r>
                    </a:p>
                    <a:p>
                      <a:pPr algn="ctr">
                        <a:spcAft>
                          <a:spcPts val="0"/>
                        </a:spcAft>
                      </a:pPr>
                      <a:r>
                        <a:rPr lang="es-MX" sz="1600">
                          <a:effectLst/>
                        </a:rPr>
                        <a:t>13.59</a:t>
                      </a:r>
                      <a:endParaRPr lang="es-MX" sz="1600">
                        <a:effectLst/>
                        <a:latin typeface="Arial"/>
                        <a:ea typeface="Calibri"/>
                        <a:cs typeface="Times New Roman"/>
                      </a:endParaRPr>
                    </a:p>
                  </a:txBody>
                  <a:tcPr marL="68580" marR="68580" marT="0" marB="0"/>
                </a:tc>
              </a:tr>
              <a:tr h="0">
                <a:tc>
                  <a:txBody>
                    <a:bodyPr/>
                    <a:lstStyle/>
                    <a:p>
                      <a:pPr algn="just">
                        <a:spcAft>
                          <a:spcPts val="0"/>
                        </a:spcAft>
                      </a:pPr>
                      <a:r>
                        <a:rPr lang="es-MX" sz="1600">
                          <a:effectLst/>
                        </a:rPr>
                        <a:t>2. ACTUALIZACIONES DE INSUMOS ANUALES = a + b</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4.97</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4.99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5.25</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6.29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6.72</a:t>
                      </a:r>
                      <a:endParaRPr lang="es-MX" sz="1600">
                        <a:effectLst/>
                        <a:latin typeface="Arial"/>
                        <a:ea typeface="Calibri"/>
                        <a:cs typeface="Times New Roman"/>
                      </a:endParaRPr>
                    </a:p>
                  </a:txBody>
                  <a:tcPr marL="68580" marR="68580" marT="0" marB="0"/>
                </a:tc>
              </a:tr>
              <a:tr h="0">
                <a:tc>
                  <a:txBody>
                    <a:bodyPr/>
                    <a:lstStyle/>
                    <a:p>
                      <a:pPr algn="just">
                        <a:spcAft>
                          <a:spcPts val="0"/>
                        </a:spcAft>
                      </a:pPr>
                      <a:r>
                        <a:rPr lang="es-MX" sz="1600">
                          <a:effectLst/>
                        </a:rPr>
                        <a:t>a) 0.2 Millones de insumos de operación actualizados a 20 años</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0.97</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0.99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1.25</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2.29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2.72</a:t>
                      </a:r>
                      <a:endParaRPr lang="es-MX" sz="1600">
                        <a:effectLst/>
                        <a:latin typeface="Arial"/>
                        <a:ea typeface="Calibri"/>
                        <a:cs typeface="Times New Roman"/>
                      </a:endParaRPr>
                    </a:p>
                  </a:txBody>
                  <a:tcPr marL="68580" marR="68580" marT="0" marB="0"/>
                </a:tc>
              </a:tr>
              <a:tr h="0">
                <a:tc>
                  <a:txBody>
                    <a:bodyPr/>
                    <a:lstStyle/>
                    <a:p>
                      <a:pPr algn="just">
                        <a:spcAft>
                          <a:spcPts val="0"/>
                        </a:spcAft>
                      </a:pPr>
                      <a:r>
                        <a:rPr lang="es-MX" sz="1600">
                          <a:effectLst/>
                        </a:rPr>
                        <a:t>b) Inversión Inicial</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4</a:t>
                      </a:r>
                      <a:endParaRPr lang="es-MX" sz="1600">
                        <a:effectLst/>
                        <a:latin typeface="Arial"/>
                        <a:ea typeface="Calibri"/>
                        <a:cs typeface="Times New Roman"/>
                      </a:endParaRPr>
                    </a:p>
                  </a:txBody>
                  <a:tcPr marL="68580" marR="68580" marT="0" marB="0"/>
                </a:tc>
              </a:tr>
              <a:tr h="0">
                <a:tc>
                  <a:txBody>
                    <a:bodyPr/>
                    <a:lstStyle/>
                    <a:p>
                      <a:pPr algn="just">
                        <a:spcAft>
                          <a:spcPts val="0"/>
                        </a:spcAft>
                      </a:pPr>
                      <a:r>
                        <a:rPr lang="es-MX" sz="1600">
                          <a:effectLst/>
                        </a:rPr>
                        <a:t>3. COEFICIENTE PRODUCTO-INSUMO DE DIVISAS (I/II)</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0.98</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1</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1.19</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a:effectLst/>
                        </a:rPr>
                        <a:t> </a:t>
                      </a:r>
                    </a:p>
                    <a:p>
                      <a:pPr algn="ctr">
                        <a:spcAft>
                          <a:spcPts val="0"/>
                        </a:spcAft>
                      </a:pPr>
                      <a:r>
                        <a:rPr lang="es-MX" sz="1600">
                          <a:effectLst/>
                        </a:rPr>
                        <a:t>1.82</a:t>
                      </a:r>
                      <a:endParaRPr lang="es-MX" sz="1600">
                        <a:effectLst/>
                        <a:latin typeface="Arial"/>
                        <a:ea typeface="Calibri"/>
                        <a:cs typeface="Times New Roman"/>
                      </a:endParaRPr>
                    </a:p>
                  </a:txBody>
                  <a:tcPr marL="68580" marR="68580" marT="0" marB="0"/>
                </a:tc>
                <a:tc>
                  <a:txBody>
                    <a:bodyPr/>
                    <a:lstStyle/>
                    <a:p>
                      <a:pPr algn="ctr">
                        <a:spcAft>
                          <a:spcPts val="0"/>
                        </a:spcAft>
                      </a:pPr>
                      <a:r>
                        <a:rPr lang="es-MX" sz="1600" dirty="0">
                          <a:effectLst/>
                        </a:rPr>
                        <a:t> </a:t>
                      </a:r>
                    </a:p>
                    <a:p>
                      <a:pPr algn="ctr">
                        <a:spcAft>
                          <a:spcPts val="0"/>
                        </a:spcAft>
                      </a:pPr>
                      <a:r>
                        <a:rPr lang="es-MX" sz="1600" dirty="0">
                          <a:effectLst/>
                        </a:rPr>
                        <a:t>2.02</a:t>
                      </a:r>
                      <a:endParaRPr lang="es-MX" sz="1600" dirty="0">
                        <a:effectLst/>
                        <a:latin typeface="Arial"/>
                        <a:ea typeface="Calibri"/>
                        <a:cs typeface="Times New Roman"/>
                      </a:endParaRPr>
                    </a:p>
                  </a:txBody>
                  <a:tcPr marL="68580" marR="68580" marT="0" marB="0"/>
                </a:tc>
              </a:tr>
            </a:tbl>
          </a:graphicData>
        </a:graphic>
      </p:graphicFrame>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ACCBF9"/>
                </a:solidFill>
              </a:rPr>
              <a:pPr/>
              <a:t>157</a:t>
            </a:fld>
            <a:endParaRPr lang="es-MX">
              <a:solidFill>
                <a:srgbClr val="ACCBF9"/>
              </a:solidFill>
            </a:endParaRPr>
          </a:p>
        </p:txBody>
      </p:sp>
      <p:pic>
        <p:nvPicPr>
          <p:cNvPr id="55298" name="Picture 2" descr="F:\formulación y evaluación de proyectos II\Trabajo final\Imágenes\moneda-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49331"/>
            <a:ext cx="9048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853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517972" y="404664"/>
            <a:ext cx="5544616"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MX" sz="2000" b="1" dirty="0"/>
              <a:t>II) La relación producto-capital referida a divisas.</a:t>
            </a:r>
            <a:r>
              <a:rPr lang="es-MX" sz="2000" dirty="0"/>
              <a:t> </a:t>
            </a:r>
          </a:p>
        </p:txBody>
      </p:sp>
      <p:graphicFrame>
        <p:nvGraphicFramePr>
          <p:cNvPr id="3" name="2 Diagrama"/>
          <p:cNvGraphicFramePr/>
          <p:nvPr>
            <p:extLst>
              <p:ext uri="{D42A27DB-BD31-4B8C-83A1-F6EECF244321}">
                <p14:modId xmlns:p14="http://schemas.microsoft.com/office/powerpoint/2010/main" val="865815224"/>
              </p:ext>
            </p:extLst>
          </p:nvPr>
        </p:nvGraphicFramePr>
        <p:xfrm>
          <a:off x="517972" y="1340768"/>
          <a:ext cx="8158484" cy="4784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0658" name="Picture 2" descr="C:\Users\Sidhary\Pictures\LUIS\flechas-5.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38704" y="2348880"/>
            <a:ext cx="7810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idhary\Pictures\LUIS\flechas-5.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91104" y="4869160"/>
            <a:ext cx="781050" cy="771525"/>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158</a:t>
            </a:fld>
            <a:endParaRPr lang="es-MX"/>
          </a:p>
        </p:txBody>
      </p:sp>
    </p:spTree>
    <p:extLst>
      <p:ext uri="{BB962C8B-B14F-4D97-AF65-F5344CB8AC3E}">
        <p14:creationId xmlns:p14="http://schemas.microsoft.com/office/powerpoint/2010/main" val="289495046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3491880" y="332656"/>
            <a:ext cx="2367956" cy="400110"/>
          </a:xfrm>
          <a:prstGeom prst="rect">
            <a:avLst/>
          </a:prstGeom>
        </p:spPr>
        <p:txBody>
          <a:bodyPr wrap="none">
            <a:spAutoFit/>
          </a:bodyPr>
          <a:lstStyle/>
          <a:p>
            <a:r>
              <a:rPr lang="es-MX" sz="2000" b="1" i="1" dirty="0"/>
              <a:t>Dos ejemplos reales:</a:t>
            </a:r>
            <a:endParaRPr lang="es-MX" sz="2000" b="1" dirty="0"/>
          </a:p>
        </p:txBody>
      </p:sp>
      <p:sp>
        <p:nvSpPr>
          <p:cNvPr id="3" name="2 Rectángulo redondeado"/>
          <p:cNvSpPr/>
          <p:nvPr/>
        </p:nvSpPr>
        <p:spPr>
          <a:xfrm>
            <a:off x="823430" y="740734"/>
            <a:ext cx="7704856" cy="1123712"/>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MX" sz="2000" dirty="0"/>
              <a:t>Es evidente, por ejemplo, que una central hidroeléctrica no se construye con el fin principal de ahorrar divisas, por lo que no tendría sentido práctico alguno el cálculo del coeficiente directo.</a:t>
            </a:r>
          </a:p>
        </p:txBody>
      </p:sp>
      <p:graphicFrame>
        <p:nvGraphicFramePr>
          <p:cNvPr id="4" name="3 Diagrama"/>
          <p:cNvGraphicFramePr/>
          <p:nvPr>
            <p:extLst>
              <p:ext uri="{D42A27DB-BD31-4B8C-83A1-F6EECF244321}">
                <p14:modId xmlns:p14="http://schemas.microsoft.com/office/powerpoint/2010/main" val="655841611"/>
              </p:ext>
            </p:extLst>
          </p:nvPr>
        </p:nvGraphicFramePr>
        <p:xfrm>
          <a:off x="391382" y="2132856"/>
          <a:ext cx="8424936"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Trapecio"/>
          <p:cNvSpPr/>
          <p:nvPr/>
        </p:nvSpPr>
        <p:spPr>
          <a:xfrm>
            <a:off x="3131840" y="5013176"/>
            <a:ext cx="2952328" cy="1656184"/>
          </a:xfrm>
          <a:prstGeom prst="trapezoi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MX" sz="1600" b="1" dirty="0">
                <a:solidFill>
                  <a:schemeClr val="tx1"/>
                </a:solidFill>
              </a:rPr>
              <a:t>En este caso, los coeficientes indirectos serán los más valiosos, tanto en cuanto a divisas como en otro sentido.</a:t>
            </a:r>
          </a:p>
        </p:txBody>
      </p:sp>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71682" name="Picture 2" descr="C:\Users\Sidhary\Pictures\LUIS\burbujas-de-agua-gifs.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7924" y="332656"/>
            <a:ext cx="144016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159</a:t>
            </a:fld>
            <a:endParaRPr lang="es-MX"/>
          </a:p>
        </p:txBody>
      </p:sp>
    </p:spTree>
    <p:extLst>
      <p:ext uri="{BB962C8B-B14F-4D97-AF65-F5344CB8AC3E}">
        <p14:creationId xmlns:p14="http://schemas.microsoft.com/office/powerpoint/2010/main" val="1188497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Sidhary\Pictures\LUIS\gel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29054"/>
            <a:ext cx="4032448" cy="229994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404664"/>
            <a:ext cx="7992888" cy="400110"/>
          </a:xfrm>
          <a:prstGeom prst="rect">
            <a:avLst/>
          </a:prstGeom>
        </p:spPr>
        <p:txBody>
          <a:bodyPr wrap="square">
            <a:spAutoFit/>
          </a:bodyPr>
          <a:lstStyle/>
          <a:p>
            <a:r>
              <a:rPr lang="es-MX" sz="2000" b="1" dirty="0"/>
              <a:t>4. Cálculo de la rentabilidad considerando sólo el capital propio:</a:t>
            </a:r>
            <a:endParaRPr lang="es-MX" sz="2000" dirty="0"/>
          </a:p>
        </p:txBody>
      </p:sp>
      <p:sp>
        <p:nvSpPr>
          <p:cNvPr id="3" name="2 Rectángulo"/>
          <p:cNvSpPr/>
          <p:nvPr/>
        </p:nvSpPr>
        <p:spPr>
          <a:xfrm>
            <a:off x="323528" y="1124744"/>
            <a:ext cx="8496944" cy="646331"/>
          </a:xfrm>
          <a:prstGeom prst="rect">
            <a:avLst/>
          </a:prstGeom>
        </p:spPr>
        <p:txBody>
          <a:bodyPr wrap="square">
            <a:spAutoFit/>
          </a:bodyPr>
          <a:lstStyle/>
          <a:p>
            <a:r>
              <a:rPr lang="es-MX" dirty="0">
                <a:solidFill>
                  <a:schemeClr val="bg1"/>
                </a:solidFill>
              </a:rPr>
              <a:t>4.1 También habrá variación según sea la cuantía de créditos que se emplee en el financiamiento.</a:t>
            </a:r>
          </a:p>
        </p:txBody>
      </p:sp>
      <p:sp>
        <p:nvSpPr>
          <p:cNvPr id="4" name="3 Rectángulo redondeado"/>
          <p:cNvSpPr/>
          <p:nvPr/>
        </p:nvSpPr>
        <p:spPr>
          <a:xfrm>
            <a:off x="323528" y="2091898"/>
            <a:ext cx="8208912" cy="132802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MX" dirty="0"/>
              <a:t>4.2 Ejemplo:</a:t>
            </a:r>
          </a:p>
          <a:p>
            <a:r>
              <a:rPr lang="es-MX" dirty="0"/>
              <a:t>Si, por ejemplo, el capital circulante total (o sea 2000) se obtiene mediante créditos al </a:t>
            </a:r>
            <a:r>
              <a:rPr lang="es-MX" dirty="0" smtClean="0"/>
              <a:t>6% </a:t>
            </a:r>
            <a:r>
              <a:rPr lang="es-MX" dirty="0"/>
              <a:t>y se considera una depreciación lineal, se obtiene el siguiente cuadro.</a:t>
            </a:r>
          </a:p>
        </p:txBody>
      </p:sp>
      <p:graphicFrame>
        <p:nvGraphicFramePr>
          <p:cNvPr id="5" name="4 Tabla"/>
          <p:cNvGraphicFramePr>
            <a:graphicFrameLocks noGrp="1"/>
          </p:cNvGraphicFramePr>
          <p:nvPr>
            <p:extLst>
              <p:ext uri="{D42A27DB-BD31-4B8C-83A1-F6EECF244321}">
                <p14:modId xmlns:p14="http://schemas.microsoft.com/office/powerpoint/2010/main" val="1265192370"/>
              </p:ext>
            </p:extLst>
          </p:nvPr>
        </p:nvGraphicFramePr>
        <p:xfrm>
          <a:off x="1614911" y="3746801"/>
          <a:ext cx="5930423" cy="2243328"/>
        </p:xfrm>
        <a:graphic>
          <a:graphicData uri="http://schemas.openxmlformats.org/drawingml/2006/table">
            <a:tbl>
              <a:tblPr firstRow="1" firstCol="1" bandRow="1">
                <a:tableStyleId>{5C22544A-7EE6-4342-B048-85BDC9FD1C3A}</a:tableStyleId>
              </a:tblPr>
              <a:tblGrid>
                <a:gridCol w="4203256"/>
                <a:gridCol w="1727167"/>
              </a:tblGrid>
              <a:tr h="0">
                <a:tc>
                  <a:txBody>
                    <a:bodyPr/>
                    <a:lstStyle/>
                    <a:p>
                      <a:pPr algn="ctr">
                        <a:lnSpc>
                          <a:spcPct val="115000"/>
                        </a:lnSpc>
                        <a:spcAft>
                          <a:spcPts val="0"/>
                        </a:spcAft>
                      </a:pPr>
                      <a:r>
                        <a:rPr lang="es-MX" sz="1600" dirty="0">
                          <a:solidFill>
                            <a:schemeClr val="bg1"/>
                          </a:solidFill>
                          <a:effectLst/>
                        </a:rPr>
                        <a:t>Concepto</a:t>
                      </a:r>
                      <a:endParaRPr lang="es-MX" sz="1600" dirty="0">
                        <a:solidFill>
                          <a:schemeClr val="bg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bg1"/>
                          </a:solidFill>
                          <a:effectLst/>
                        </a:rPr>
                        <a:t>U.M.</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dirty="0">
                          <a:solidFill>
                            <a:schemeClr val="bg1"/>
                          </a:solidFill>
                          <a:effectLst/>
                        </a:rPr>
                        <a:t>1. Capital Propio (fijo)</a:t>
                      </a:r>
                      <a:endParaRPr lang="es-MX" sz="1600" dirty="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a:solidFill>
                            <a:schemeClr val="bg1"/>
                          </a:solidFill>
                          <a:effectLst/>
                        </a:rPr>
                        <a:t>5,000</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a:solidFill>
                            <a:schemeClr val="bg1"/>
                          </a:solidFill>
                          <a:effectLst/>
                        </a:rPr>
                        <a:t>2. Capital prestado (c.f.r.c.)</a:t>
                      </a:r>
                      <a:endParaRPr lang="es-MX" sz="16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a:solidFill>
                            <a:schemeClr val="bg1"/>
                          </a:solidFill>
                          <a:effectLst/>
                        </a:rPr>
                        <a:t>2,000</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a:solidFill>
                            <a:schemeClr val="bg1"/>
                          </a:solidFill>
                          <a:effectLst/>
                        </a:rPr>
                        <a:t>3. Ingresos Anuales</a:t>
                      </a:r>
                      <a:endParaRPr lang="es-MX" sz="16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a:solidFill>
                            <a:schemeClr val="bg1"/>
                          </a:solidFill>
                          <a:effectLst/>
                        </a:rPr>
                        <a:t>7,000</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dirty="0">
                          <a:solidFill>
                            <a:schemeClr val="bg1"/>
                          </a:solidFill>
                          <a:effectLst/>
                        </a:rPr>
                        <a:t>4. Tasa de interés</a:t>
                      </a:r>
                      <a:endParaRPr lang="es-MX" sz="1600" dirty="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a:solidFill>
                            <a:schemeClr val="bg1"/>
                          </a:solidFill>
                          <a:effectLst/>
                        </a:rPr>
                        <a:t>6%</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a:solidFill>
                            <a:schemeClr val="bg1"/>
                          </a:solidFill>
                          <a:effectLst/>
                        </a:rPr>
                        <a:t>5. Costos Anuales (costo anual + depreciación + intereses del préstamo)</a:t>
                      </a:r>
                      <a:endParaRPr lang="es-MX" sz="16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a:solidFill>
                            <a:schemeClr val="bg1"/>
                          </a:solidFill>
                          <a:effectLst/>
                        </a:rPr>
                        <a:t>6,620</a:t>
                      </a:r>
                      <a:endParaRPr lang="es-MX" sz="1600">
                        <a:solidFill>
                          <a:schemeClr val="bg1"/>
                        </a:solidFill>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MX" sz="1600">
                          <a:solidFill>
                            <a:schemeClr val="bg1"/>
                          </a:solidFill>
                          <a:effectLst/>
                        </a:rPr>
                        <a:t>6. Utilidad anual (3-5)</a:t>
                      </a:r>
                      <a:endParaRPr lang="es-MX" sz="16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600" dirty="0">
                          <a:solidFill>
                            <a:schemeClr val="bg1"/>
                          </a:solidFill>
                          <a:effectLst/>
                        </a:rPr>
                        <a:t>380</a:t>
                      </a:r>
                      <a:endParaRPr lang="es-MX" sz="1600" dirty="0">
                        <a:solidFill>
                          <a:schemeClr val="bg1"/>
                        </a:solidFill>
                        <a:effectLst/>
                        <a:latin typeface="Calibri"/>
                        <a:ea typeface="Calibri"/>
                        <a:cs typeface="Times New Roman"/>
                      </a:endParaRPr>
                    </a:p>
                  </a:txBody>
                  <a:tcPr marL="68580" marR="68580" marT="0" marB="0"/>
                </a:tc>
              </a:tr>
            </a:tbl>
          </a:graphicData>
        </a:graphic>
      </p:graphicFrame>
      <p:sp>
        <p:nvSpPr>
          <p:cNvPr id="6" name="Rectangle 1"/>
          <p:cNvSpPr>
            <a:spLocks noChangeArrowheads="1"/>
          </p:cNvSpPr>
          <p:nvPr/>
        </p:nvSpPr>
        <p:spPr bwMode="auto">
          <a:xfrm>
            <a:off x="3816502" y="3419921"/>
            <a:ext cx="122296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ysClr val="windowText" lastClr="000000"/>
                </a:solidFill>
                <a:effectLst/>
                <a:latin typeface="Calibri" pitchFamily="34" charset="0"/>
                <a:ea typeface="Calibri" pitchFamily="34" charset="0"/>
                <a:cs typeface="Times New Roman" pitchFamily="18" charset="0"/>
              </a:rPr>
              <a:t>Cuadro 9.2</a:t>
            </a:r>
            <a:endParaRPr kumimoji="0" lang="es-MX" altLang="es-MX" b="1" i="0" u="none" strike="noStrike" cap="none" normalizeH="0" baseline="0" dirty="0" smtClean="0">
              <a:ln>
                <a:noFill/>
              </a:ln>
              <a:solidFill>
                <a:sysClr val="windowText" lastClr="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3200" b="1" i="0" u="none" strike="noStrike" cap="none" normalizeH="0" baseline="0" dirty="0" smtClean="0">
              <a:ln>
                <a:noFill/>
              </a:ln>
              <a:solidFill>
                <a:sysClr val="windowText" lastClr="000000"/>
              </a:solidFill>
              <a:effectLst/>
              <a:latin typeface="Arial" pitchFamily="34" charset="0"/>
              <a:cs typeface="Arial" pitchFamily="34" charset="0"/>
            </a:endParaRPr>
          </a:p>
        </p:txBody>
      </p:sp>
      <p:sp>
        <p:nvSpPr>
          <p:cNvPr id="7" name="Cuadro de texto 2"/>
          <p:cNvSpPr txBox="1">
            <a:spLocks noChangeArrowheads="1"/>
          </p:cNvSpPr>
          <p:nvPr/>
        </p:nvSpPr>
        <p:spPr bwMode="auto">
          <a:xfrm>
            <a:off x="1582293" y="6093296"/>
            <a:ext cx="4861915" cy="45275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nSpc>
                <a:spcPct val="115000"/>
              </a:lnSpc>
              <a:spcAft>
                <a:spcPts val="0"/>
              </a:spcAft>
            </a:pPr>
            <a:r>
              <a:rPr lang="es-MX" sz="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Nota: Costos anuales sumatoria de 600+500+120=6620</a:t>
            </a:r>
            <a:endParaRPr lang="es-MX" sz="16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0"/>
              </a:spcAft>
            </a:pPr>
            <a:r>
              <a:rPr lang="es-MX" sz="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Utilidad Neta = (Y-E)=7000-6620=380</a:t>
            </a:r>
            <a:endParaRPr lang="es-MX" sz="16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8" name="7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9" name="8 Marcador de número de diapositiva"/>
          <p:cNvSpPr>
            <a:spLocks noGrp="1"/>
          </p:cNvSpPr>
          <p:nvPr>
            <p:ph type="sldNum" sz="quarter" idx="12"/>
          </p:nvPr>
        </p:nvSpPr>
        <p:spPr/>
        <p:txBody>
          <a:bodyPr/>
          <a:lstStyle/>
          <a:p>
            <a:fld id="{A4119D5D-C868-4150-8857-B9A7E64B4824}" type="slidenum">
              <a:rPr lang="es-MX" smtClean="0"/>
              <a:t>16</a:t>
            </a:fld>
            <a:endParaRPr lang="es-MX"/>
          </a:p>
        </p:txBody>
      </p:sp>
    </p:spTree>
    <p:extLst>
      <p:ext uri="{BB962C8B-B14F-4D97-AF65-F5344CB8AC3E}">
        <p14:creationId xmlns:p14="http://schemas.microsoft.com/office/powerpoint/2010/main" val="250307355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827584" y="548680"/>
            <a:ext cx="7776864"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MX" dirty="0"/>
              <a:t>Si durante la vida del proyecto se previeran diferentes valores anuales del efecto neto, se les podría reducir a un equivalente anual uniforme mediante su previa actualización. Ello exige nuevamente adoptar una tasa convencional de interés.</a:t>
            </a:r>
          </a:p>
        </p:txBody>
      </p:sp>
      <p:pic>
        <p:nvPicPr>
          <p:cNvPr id="1026" name="Picture 2"/>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67986" y="1700808"/>
            <a:ext cx="7096060" cy="23842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62221" y="4289641"/>
            <a:ext cx="4363695" cy="369332"/>
          </a:xfrm>
          <a:prstGeom prst="rect">
            <a:avLst/>
          </a:prstGeom>
        </p:spPr>
        <p:txBody>
          <a:bodyPr wrap="none">
            <a:spAutoFit/>
          </a:bodyPr>
          <a:lstStyle/>
          <a:p>
            <a:r>
              <a:rPr lang="es-MX" b="1" i="1" dirty="0" smtClean="0">
                <a:effectLst>
                  <a:outerShdw blurRad="38100" dist="38100" dir="2700000" algn="tl">
                    <a:srgbClr val="000000">
                      <a:alpha val="43137"/>
                    </a:srgbClr>
                  </a:outerShdw>
                </a:effectLst>
              </a:rPr>
              <a:t>1.- (EFN)</a:t>
            </a:r>
            <a:r>
              <a:rPr lang="es-MX" b="1" i="1" baseline="-25000" dirty="0" smtClean="0">
                <a:effectLst>
                  <a:outerShdw blurRad="38100" dist="38100" dir="2700000" algn="tl">
                    <a:srgbClr val="000000">
                      <a:alpha val="43137"/>
                    </a:srgbClr>
                  </a:outerShdw>
                </a:effectLst>
              </a:rPr>
              <a:t>1</a:t>
            </a:r>
            <a:r>
              <a:rPr lang="es-MX" b="1" i="1" dirty="0" smtClean="0">
                <a:effectLst>
                  <a:outerShdw blurRad="38100" dist="38100" dir="2700000" algn="tl">
                    <a:srgbClr val="000000">
                      <a:alpha val="43137"/>
                    </a:srgbClr>
                  </a:outerShdw>
                </a:effectLst>
              </a:rPr>
              <a:t>≠(EFN)</a:t>
            </a:r>
            <a:r>
              <a:rPr lang="es-MX" b="1" i="1" baseline="-25000" dirty="0" smtClean="0">
                <a:effectLst>
                  <a:outerShdw blurRad="38100" dist="38100" dir="2700000" algn="tl">
                    <a:srgbClr val="000000">
                      <a:alpha val="43137"/>
                    </a:srgbClr>
                  </a:outerShdw>
                </a:effectLst>
              </a:rPr>
              <a:t>2</a:t>
            </a:r>
            <a:r>
              <a:rPr lang="es-MX" b="1" i="1" dirty="0" smtClean="0">
                <a:effectLst>
                  <a:outerShdw blurRad="38100" dist="38100" dir="2700000" algn="tl">
                    <a:srgbClr val="000000">
                      <a:alpha val="43137"/>
                    </a:srgbClr>
                  </a:outerShdw>
                </a:effectLst>
              </a:rPr>
              <a:t> ≠ (EFN)</a:t>
            </a:r>
            <a:r>
              <a:rPr lang="es-MX" b="1" i="1" baseline="-25000" dirty="0" smtClean="0">
                <a:effectLst>
                  <a:outerShdw blurRad="38100" dist="38100" dir="2700000" algn="tl">
                    <a:srgbClr val="000000">
                      <a:alpha val="43137"/>
                    </a:srgbClr>
                  </a:outerShdw>
                </a:effectLst>
              </a:rPr>
              <a:t>3</a:t>
            </a:r>
            <a:r>
              <a:rPr lang="es-MX" b="1" i="1" dirty="0" smtClean="0">
                <a:effectLst>
                  <a:outerShdw blurRad="38100" dist="38100" dir="2700000" algn="tl">
                    <a:srgbClr val="000000">
                      <a:alpha val="43137"/>
                    </a:srgbClr>
                  </a:outerShdw>
                </a:effectLst>
              </a:rPr>
              <a:t> ≠ ……………(EFN)</a:t>
            </a:r>
            <a:r>
              <a:rPr lang="es-MX" b="1" i="1" baseline="-25000" dirty="0" smtClean="0">
                <a:effectLst>
                  <a:outerShdw blurRad="38100" dist="38100" dir="2700000" algn="tl">
                    <a:srgbClr val="000000">
                      <a:alpha val="43137"/>
                    </a:srgbClr>
                  </a:outerShdw>
                </a:effectLst>
              </a:rPr>
              <a:t>n-1</a:t>
            </a:r>
            <a:endParaRPr lang="es-MX" b="1" i="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 name="3 Rectángulo"/>
              <p:cNvSpPr/>
              <p:nvPr/>
            </p:nvSpPr>
            <p:spPr>
              <a:xfrm>
                <a:off x="2414135" y="4934891"/>
                <a:ext cx="4780091" cy="876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0" smtClean="0">
                          <a:effectLst>
                            <a:outerShdw blurRad="38100" dist="38100" dir="2700000" algn="tl">
                              <a:srgbClr val="000000">
                                <a:alpha val="43137"/>
                              </a:srgbClr>
                            </a:outerShdw>
                          </a:effectLst>
                          <a:latin typeface="Cambria Math"/>
                        </a:rPr>
                        <m:t>𝟏</m:t>
                      </m:r>
                      <m:r>
                        <a:rPr lang="en-US" b="1" i="0" smtClean="0">
                          <a:effectLst>
                            <a:outerShdw blurRad="38100" dist="38100" dir="2700000" algn="tl">
                              <a:srgbClr val="000000">
                                <a:alpha val="43137"/>
                              </a:srgbClr>
                            </a:outerShdw>
                          </a:effectLst>
                          <a:latin typeface="Cambria Math"/>
                        </a:rPr>
                        <m:t>.−</m:t>
                      </m:r>
                      <m:nary>
                        <m:naryPr>
                          <m:chr m:val="∑"/>
                          <m:limLoc m:val="undOvr"/>
                          <m:ctrlPr>
                            <a:rPr lang="es-MX" b="1" i="1">
                              <a:effectLst>
                                <a:outerShdw blurRad="38100" dist="38100" dir="2700000" algn="tl">
                                  <a:srgbClr val="000000">
                                    <a:alpha val="43137"/>
                                  </a:srgbClr>
                                </a:outerShdw>
                              </a:effectLst>
                              <a:latin typeface="Cambria Math"/>
                            </a:rPr>
                          </m:ctrlPr>
                        </m:naryPr>
                        <m:sub>
                          <m:r>
                            <a:rPr lang="en-US" b="1" i="0">
                              <a:effectLst>
                                <a:outerShdw blurRad="38100" dist="38100" dir="2700000" algn="tl">
                                  <a:srgbClr val="000000">
                                    <a:alpha val="43137"/>
                                  </a:srgbClr>
                                </a:outerShdw>
                              </a:effectLst>
                              <a:latin typeface="Cambria Math"/>
                            </a:rPr>
                            <m:t>𝟏</m:t>
                          </m:r>
                        </m:sub>
                        <m:sup>
                          <m:r>
                            <a:rPr lang="en-US" b="1" i="0">
                              <a:effectLst>
                                <a:outerShdw blurRad="38100" dist="38100" dir="2700000" algn="tl">
                                  <a:srgbClr val="000000">
                                    <a:alpha val="43137"/>
                                  </a:srgbClr>
                                </a:outerShdw>
                              </a:effectLst>
                              <a:latin typeface="Cambria Math"/>
                            </a:rPr>
                            <m:t>𝟑</m:t>
                          </m:r>
                        </m:sup>
                        <m:e>
                          <m:sSub>
                            <m:sSubPr>
                              <m:ctrlPr>
                                <a:rPr lang="es-MX" b="1" i="1">
                                  <a:effectLst>
                                    <a:outerShdw blurRad="38100" dist="38100" dir="2700000" algn="tl">
                                      <a:srgbClr val="000000">
                                        <a:alpha val="43137"/>
                                      </a:srgbClr>
                                    </a:outerShdw>
                                  </a:effectLst>
                                  <a:latin typeface="Cambria Math"/>
                                </a:rPr>
                              </m:ctrlPr>
                            </m:sSubPr>
                            <m:e>
                              <m:r>
                                <m:rPr>
                                  <m:nor/>
                                </m:rPr>
                                <a:rPr lang="en-US" b="1">
                                  <a:effectLst>
                                    <a:outerShdw blurRad="38100" dist="38100" dir="2700000" algn="tl">
                                      <a:srgbClr val="000000">
                                        <a:alpha val="43137"/>
                                      </a:srgbClr>
                                    </a:outerShdw>
                                  </a:effectLst>
                                </a:rPr>
                                <m:t>(</m:t>
                              </m:r>
                              <m:r>
                                <m:rPr>
                                  <m:nor/>
                                </m:rPr>
                                <a:rPr lang="en-US" b="1">
                                  <a:effectLst>
                                    <a:outerShdw blurRad="38100" dist="38100" dir="2700000" algn="tl">
                                      <a:srgbClr val="000000">
                                        <a:alpha val="43137"/>
                                      </a:srgbClr>
                                    </a:outerShdw>
                                  </a:effectLst>
                                </a:rPr>
                                <m:t>EF</m:t>
                              </m:r>
                              <m:r>
                                <m:rPr>
                                  <m:nor/>
                                </m:rPr>
                                <a:rPr lang="en-US" b="1">
                                  <a:effectLst>
                                    <a:outerShdw blurRad="38100" dist="38100" dir="2700000" algn="tl">
                                      <a:srgbClr val="000000">
                                        <a:alpha val="43137"/>
                                      </a:srgbClr>
                                    </a:outerShdw>
                                  </a:effectLst>
                                </a:rPr>
                                <m:t>)</m:t>
                              </m:r>
                            </m:e>
                            <m:sub>
                              <m:r>
                                <a:rPr lang="es-MX" b="1" i="0">
                                  <a:effectLst>
                                    <a:outerShdw blurRad="38100" dist="38100" dir="2700000" algn="tl">
                                      <a:srgbClr val="000000">
                                        <a:alpha val="43137"/>
                                      </a:srgbClr>
                                    </a:outerShdw>
                                  </a:effectLst>
                                  <a:latin typeface="Cambria Math"/>
                                </a:rPr>
                                <m:t>𝐍</m:t>
                              </m:r>
                            </m:sub>
                          </m:sSub>
                          <m:r>
                            <a:rPr lang="en-US" b="1" i="0">
                              <a:effectLst>
                                <a:outerShdw blurRad="38100" dist="38100" dir="2700000" algn="tl">
                                  <a:srgbClr val="000000">
                                    <a:alpha val="43137"/>
                                  </a:srgbClr>
                                </a:outerShdw>
                              </a:effectLst>
                              <a:latin typeface="Cambria Math"/>
                            </a:rPr>
                            <m:t>∗</m:t>
                          </m:r>
                        </m:e>
                      </m:nary>
                      <m:r>
                        <a:rPr lang="en-US" b="1" i="0">
                          <a:effectLst>
                            <a:outerShdw blurRad="38100" dist="38100" dir="2700000" algn="tl">
                              <a:srgbClr val="000000">
                                <a:alpha val="43137"/>
                              </a:srgbClr>
                            </a:outerShdw>
                          </a:effectLst>
                          <a:latin typeface="Cambria Math"/>
                        </a:rPr>
                        <m:t>𝐅𝐒𝐀</m:t>
                      </m:r>
                      <m:r>
                        <a:rPr lang="en-US" b="1" i="0">
                          <a:effectLst>
                            <a:outerShdw blurRad="38100" dist="38100" dir="2700000" algn="tl">
                              <a:srgbClr val="000000">
                                <a:alpha val="43137"/>
                              </a:srgbClr>
                            </a:outerShdw>
                          </a:effectLst>
                          <a:latin typeface="Cambria Math"/>
                        </a:rPr>
                        <m:t> = </m:t>
                      </m:r>
                      <m:sSub>
                        <m:sSubPr>
                          <m:ctrlPr>
                            <a:rPr lang="es-MX" b="1" i="1">
                              <a:effectLst>
                                <a:outerShdw blurRad="38100" dist="38100" dir="2700000" algn="tl">
                                  <a:srgbClr val="000000">
                                    <a:alpha val="43137"/>
                                  </a:srgbClr>
                                </a:outerShdw>
                              </a:effectLst>
                              <a:latin typeface="Cambria Math"/>
                            </a:rPr>
                          </m:ctrlPr>
                        </m:sSubPr>
                        <m:e>
                          <m:r>
                            <a:rPr lang="en-US" b="1" i="0">
                              <a:effectLst>
                                <a:outerShdw blurRad="38100" dist="38100" dir="2700000" algn="tl">
                                  <a:srgbClr val="000000">
                                    <a:alpha val="43137"/>
                                  </a:srgbClr>
                                </a:outerShdw>
                              </a:effectLst>
                              <a:latin typeface="Cambria Math"/>
                            </a:rPr>
                            <m:t>(</m:t>
                          </m:r>
                          <m:r>
                            <a:rPr lang="en-US" b="1" i="0">
                              <a:effectLst>
                                <a:outerShdw blurRad="38100" dist="38100" dir="2700000" algn="tl">
                                  <a:srgbClr val="000000">
                                    <a:alpha val="43137"/>
                                  </a:srgbClr>
                                </a:outerShdw>
                              </a:effectLst>
                              <a:latin typeface="Cambria Math"/>
                            </a:rPr>
                            <m:t>𝐄𝐅𝐍</m:t>
                          </m:r>
                          <m:r>
                            <a:rPr lang="en-US" b="1" i="0">
                              <a:effectLst>
                                <a:outerShdw blurRad="38100" dist="38100" dir="2700000" algn="tl">
                                  <a:srgbClr val="000000">
                                    <a:alpha val="43137"/>
                                  </a:srgbClr>
                                </a:outerShdw>
                              </a:effectLst>
                              <a:latin typeface="Cambria Math"/>
                            </a:rPr>
                            <m:t>)</m:t>
                          </m:r>
                        </m:e>
                        <m:sub>
                          <m:r>
                            <a:rPr lang="en-US" b="1" i="0" baseline="-25000">
                              <a:effectLst>
                                <a:outerShdw blurRad="38100" dist="38100" dir="2700000" algn="tl">
                                  <a:srgbClr val="000000">
                                    <a:alpha val="43137"/>
                                  </a:srgbClr>
                                </a:outerShdw>
                              </a:effectLst>
                              <a:latin typeface="Cambria Math"/>
                            </a:rPr>
                            <m:t>𝐀𝐜𝐭𝐮𝐚𝐥𝐢𝐳𝐚𝐝𝐨</m:t>
                          </m:r>
                        </m:sub>
                      </m:sSub>
                      <m:r>
                        <a:rPr lang="en-US" b="1" i="0">
                          <a:effectLst>
                            <a:outerShdw blurRad="38100" dist="38100" dir="2700000" algn="tl">
                              <a:srgbClr val="000000">
                                <a:alpha val="43137"/>
                              </a:srgbClr>
                            </a:outerShdw>
                          </a:effectLst>
                          <a:latin typeface="Cambria Math"/>
                        </a:rPr>
                        <m:t> = </m:t>
                      </m:r>
                      <m:sSub>
                        <m:sSubPr>
                          <m:ctrlPr>
                            <a:rPr lang="es-MX" b="1" i="1">
                              <a:effectLst>
                                <a:outerShdw blurRad="38100" dist="38100" dir="2700000" algn="tl">
                                  <a:srgbClr val="000000">
                                    <a:alpha val="43137"/>
                                  </a:srgbClr>
                                </a:outerShdw>
                              </a:effectLst>
                              <a:latin typeface="Cambria Math"/>
                            </a:rPr>
                          </m:ctrlPr>
                        </m:sSubPr>
                        <m:e>
                          <m:r>
                            <a:rPr lang="en-US" b="1" i="0">
                              <a:effectLst>
                                <a:outerShdw blurRad="38100" dist="38100" dir="2700000" algn="tl">
                                  <a:srgbClr val="000000">
                                    <a:alpha val="43137"/>
                                  </a:srgbClr>
                                </a:outerShdw>
                              </a:effectLst>
                              <a:latin typeface="Cambria Math"/>
                            </a:rPr>
                            <m:t>(</m:t>
                          </m:r>
                          <m:r>
                            <a:rPr lang="en-US" b="1" i="0">
                              <a:effectLst>
                                <a:outerShdw blurRad="38100" dist="38100" dir="2700000" algn="tl">
                                  <a:srgbClr val="000000">
                                    <a:alpha val="43137"/>
                                  </a:srgbClr>
                                </a:outerShdw>
                              </a:effectLst>
                              <a:latin typeface="Cambria Math"/>
                            </a:rPr>
                            <m:t>𝐄𝐅𝐍</m:t>
                          </m:r>
                          <m:r>
                            <a:rPr lang="en-US" b="1" i="0">
                              <a:effectLst>
                                <a:outerShdw blurRad="38100" dist="38100" dir="2700000" algn="tl">
                                  <a:srgbClr val="000000">
                                    <a:alpha val="43137"/>
                                  </a:srgbClr>
                                </a:outerShdw>
                              </a:effectLst>
                              <a:latin typeface="Cambria Math"/>
                            </a:rPr>
                            <m:t>)</m:t>
                          </m:r>
                        </m:e>
                        <m:sub>
                          <m:r>
                            <a:rPr lang="en-US" b="1" i="0" baseline="-25000">
                              <a:effectLst>
                                <a:outerShdw blurRad="38100" dist="38100" dir="2700000" algn="tl">
                                  <a:srgbClr val="000000">
                                    <a:alpha val="43137"/>
                                  </a:srgbClr>
                                </a:outerShdw>
                              </a:effectLst>
                              <a:latin typeface="Cambria Math"/>
                            </a:rPr>
                            <m:t>𝐀</m:t>
                          </m:r>
                        </m:sub>
                      </m:sSub>
                    </m:oMath>
                  </m:oMathPara>
                </a14:m>
                <a:endParaRPr lang="es-MX" b="1" dirty="0">
                  <a:effectLst>
                    <a:outerShdw blurRad="38100" dist="38100" dir="2700000" algn="tl">
                      <a:srgbClr val="000000">
                        <a:alpha val="43137"/>
                      </a:srgbClr>
                    </a:outerShdw>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414135" y="4934891"/>
                <a:ext cx="4780091" cy="876650"/>
              </a:xfrm>
              <a:prstGeom prst="rect">
                <a:avLst/>
              </a:prstGeom>
              <a:blipFill rotWithShape="1">
                <a:blip r:embed="rId4"/>
                <a:stretch>
                  <a:fillRect b="-1399"/>
                </a:stretch>
              </a:blipFill>
            </p:spPr>
            <p:txBody>
              <a:bodyPr/>
              <a:lstStyle/>
              <a:p>
                <a:r>
                  <a:rPr lang="es-MX">
                    <a:noFill/>
                  </a:rPr>
                  <a:t> </a:t>
                </a:r>
              </a:p>
            </p:txBody>
          </p:sp>
        </mc:Fallback>
      </mc:AlternateContent>
      <p:sp>
        <p:nvSpPr>
          <p:cNvPr id="5" name="4 Rectángulo"/>
          <p:cNvSpPr/>
          <p:nvPr/>
        </p:nvSpPr>
        <p:spPr>
          <a:xfrm>
            <a:off x="2973743" y="6021288"/>
            <a:ext cx="3534044" cy="369332"/>
          </a:xfrm>
          <a:prstGeom prst="rect">
            <a:avLst/>
          </a:prstGeom>
        </p:spPr>
        <p:txBody>
          <a:bodyPr wrap="none">
            <a:spAutoFit/>
          </a:bodyPr>
          <a:lstStyle/>
          <a:p>
            <a:r>
              <a:rPr lang="es-MX" b="1" i="1" dirty="0">
                <a:effectLst>
                  <a:outerShdw blurRad="38100" dist="38100" dir="2700000" algn="tl">
                    <a:srgbClr val="000000">
                      <a:alpha val="43137"/>
                    </a:srgbClr>
                  </a:outerShdw>
                </a:effectLst>
              </a:rPr>
              <a:t>2.- (EFN)</a:t>
            </a:r>
            <a:r>
              <a:rPr lang="es-MX" b="1" i="1" baseline="-25000" dirty="0">
                <a:effectLst>
                  <a:outerShdw blurRad="38100" dist="38100" dir="2700000" algn="tl">
                    <a:srgbClr val="000000">
                      <a:alpha val="43137"/>
                    </a:srgbClr>
                  </a:outerShdw>
                </a:effectLst>
              </a:rPr>
              <a:t>A</a:t>
            </a:r>
            <a:r>
              <a:rPr lang="es-MX" b="1" i="1" dirty="0">
                <a:effectLst>
                  <a:outerShdw blurRad="38100" dist="38100" dir="2700000" algn="tl">
                    <a:srgbClr val="000000">
                      <a:alpha val="43137"/>
                    </a:srgbClr>
                  </a:outerShdw>
                </a:effectLst>
              </a:rPr>
              <a:t> *FRC = EFN= </a:t>
            </a:r>
            <a:r>
              <a:rPr lang="es-MX" b="1" i="1" dirty="0" err="1">
                <a:effectLst>
                  <a:outerShdw blurRad="38100" dist="38100" dir="2700000" algn="tl">
                    <a:srgbClr val="000000">
                      <a:alpha val="43137"/>
                    </a:srgbClr>
                  </a:outerShdw>
                </a:effectLst>
              </a:rPr>
              <a:t>equiv</a:t>
            </a:r>
            <a:r>
              <a:rPr lang="es-MX" b="1" i="1" dirty="0">
                <a:effectLst>
                  <a:outerShdw blurRad="38100" dist="38100" dir="2700000" algn="tl">
                    <a:srgbClr val="000000">
                      <a:alpha val="43137"/>
                    </a:srgbClr>
                  </a:outerShdw>
                </a:effectLst>
              </a:rPr>
              <a:t>, anual</a:t>
            </a:r>
          </a:p>
        </p:txBody>
      </p:sp>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2707" name="Picture 3" descr="C:\Users\Sidhary\Pictures\LUIS\twi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613" y="4361132"/>
            <a:ext cx="1781175" cy="1933575"/>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160</a:t>
            </a:fld>
            <a:endParaRPr lang="es-MX"/>
          </a:p>
        </p:txBody>
      </p:sp>
    </p:spTree>
    <p:extLst>
      <p:ext uri="{BB962C8B-B14F-4D97-AF65-F5344CB8AC3E}">
        <p14:creationId xmlns:p14="http://schemas.microsoft.com/office/powerpoint/2010/main" val="75746603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611560" y="332656"/>
            <a:ext cx="364920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b="1" dirty="0"/>
              <a:t>III) La eficiencia marginal en divisas.</a:t>
            </a:r>
            <a:r>
              <a:rPr lang="es-MX" dirty="0"/>
              <a:t> </a:t>
            </a:r>
          </a:p>
        </p:txBody>
      </p:sp>
      <p:sp>
        <p:nvSpPr>
          <p:cNvPr id="3" name="2 Entrada manual"/>
          <p:cNvSpPr/>
          <p:nvPr/>
        </p:nvSpPr>
        <p:spPr>
          <a:xfrm>
            <a:off x="467544" y="908720"/>
            <a:ext cx="8136904" cy="1146572"/>
          </a:xfrm>
          <a:prstGeom prst="flowChartManualInp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t>El tercer coeficiente mencionado sería la eficiencia marginal en divisas, y se obtendría determinando la tasa de interés a la cual todos los efectos netos actualizados serían iguales a la inversión en divisas.</a:t>
            </a:r>
          </a:p>
        </p:txBody>
      </p:sp>
      <p:sp>
        <p:nvSpPr>
          <p:cNvPr id="4" name="3 Rectángulo"/>
          <p:cNvSpPr/>
          <p:nvPr/>
        </p:nvSpPr>
        <p:spPr>
          <a:xfrm>
            <a:off x="611560" y="2420888"/>
            <a:ext cx="845103" cy="400110"/>
          </a:xfrm>
          <a:prstGeom prst="rect">
            <a:avLst/>
          </a:prstGeom>
        </p:spPr>
        <p:txBody>
          <a:bodyPr wrap="none">
            <a:spAutoFit/>
          </a:bodyPr>
          <a:lstStyle/>
          <a:p>
            <a:r>
              <a:rPr lang="es-MX" sz="2000" b="1" dirty="0"/>
              <a:t>O sea:</a:t>
            </a:r>
          </a:p>
        </p:txBody>
      </p:sp>
      <p:sp>
        <p:nvSpPr>
          <p:cNvPr id="5" name="4 Rectángulo"/>
          <p:cNvSpPr/>
          <p:nvPr/>
        </p:nvSpPr>
        <p:spPr>
          <a:xfrm>
            <a:off x="2580496" y="2636332"/>
            <a:ext cx="168026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dirty="0" err="1"/>
              <a:t>EMDiv</a:t>
            </a:r>
            <a:r>
              <a:rPr lang="es-MX" dirty="0"/>
              <a:t> → (i %) ?</a:t>
            </a:r>
          </a:p>
        </p:txBody>
      </p:sp>
      <mc:AlternateContent xmlns:mc="http://schemas.openxmlformats.org/markup-compatibility/2006" xmlns:a14="http://schemas.microsoft.com/office/drawing/2010/main">
        <mc:Choice Requires="a14">
          <p:sp>
            <p:nvSpPr>
              <p:cNvPr id="6" name="5 Rectángulo"/>
              <p:cNvSpPr/>
              <p:nvPr/>
            </p:nvSpPr>
            <p:spPr>
              <a:xfrm>
                <a:off x="2580496" y="3429000"/>
                <a:ext cx="2661049" cy="89441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m:rPr>
                          <m:nor/>
                        </m:rPr>
                        <a:rPr lang="es-MX" smtClean="0"/>
                        <m:t>(</m:t>
                      </m:r>
                      <m:r>
                        <m:rPr>
                          <m:nor/>
                        </m:rPr>
                        <a:rPr lang="es-MX" smtClean="0"/>
                        <m:t>i</m:t>
                      </m:r>
                      <m:r>
                        <m:rPr>
                          <m:nor/>
                        </m:rPr>
                        <a:rPr lang="es-MX" smtClean="0"/>
                        <m:t> %)</m:t>
                      </m:r>
                      <m:nary>
                        <m:naryPr>
                          <m:chr m:val="∑"/>
                          <m:limLoc m:val="undOvr"/>
                          <m:ctrlPr>
                            <a:rPr lang="es-MX" i="1">
                              <a:latin typeface="Cambria Math"/>
                            </a:rPr>
                          </m:ctrlPr>
                        </m:naryPr>
                        <m:sub>
                          <m:r>
                            <m:rPr>
                              <m:nor/>
                            </m:rPr>
                            <a:rPr lang="es-MX"/>
                            <m:t>1</m:t>
                          </m:r>
                        </m:sub>
                        <m:sup>
                          <m:r>
                            <m:rPr>
                              <m:nor/>
                            </m:rPr>
                            <a:rPr lang="es-MX"/>
                            <m:t>n</m:t>
                          </m:r>
                        </m:sup>
                        <m:e>
                          <m:r>
                            <m:rPr>
                              <m:nor/>
                            </m:rPr>
                            <a:rPr lang="es-MX"/>
                            <m:t>(</m:t>
                          </m:r>
                          <m:r>
                            <m:rPr>
                              <m:nor/>
                            </m:rPr>
                            <a:rPr lang="es-MX"/>
                            <m:t>EF</m:t>
                          </m:r>
                          <m:r>
                            <m:rPr>
                              <m:nor/>
                            </m:rPr>
                            <a:rPr lang="es-MX"/>
                            <m:t>)</m:t>
                          </m:r>
                        </m:e>
                      </m:nary>
                      <m:r>
                        <m:rPr>
                          <m:nor/>
                        </m:rPr>
                        <a:rPr lang="es-MX" i="1"/>
                        <m:t>∗</m:t>
                      </m:r>
                      <m:r>
                        <m:rPr>
                          <m:nor/>
                        </m:rPr>
                        <a:rPr lang="es-MX"/>
                        <m:t>FSA</m:t>
                      </m:r>
                      <m:r>
                        <m:rPr>
                          <m:nor/>
                        </m:rPr>
                        <a:rPr lang="es-MX" i="1"/>
                        <m:t>∗</m:t>
                      </m:r>
                      <m:sSub>
                        <m:sSubPr>
                          <m:ctrlPr>
                            <a:rPr lang="es-MX" i="1">
                              <a:latin typeface="Cambria Math"/>
                            </a:rPr>
                          </m:ctrlPr>
                        </m:sSubPr>
                        <m:e>
                          <m:r>
                            <m:rPr>
                              <m:nor/>
                            </m:rPr>
                            <a:rPr lang="es-MX"/>
                            <m:t>(</m:t>
                          </m:r>
                          <m:r>
                            <m:rPr>
                              <m:nor/>
                            </m:rPr>
                            <a:rPr lang="es-MX"/>
                            <m:t>Io</m:t>
                          </m:r>
                          <m:r>
                            <m:rPr>
                              <m:nor/>
                            </m:rPr>
                            <a:rPr lang="es-MX"/>
                            <m:t>)</m:t>
                          </m:r>
                        </m:e>
                        <m:sub>
                          <m:r>
                            <m:rPr>
                              <m:nor/>
                            </m:rPr>
                            <a:rPr lang="es-MX"/>
                            <m:t>DIV</m:t>
                          </m:r>
                        </m:sub>
                      </m:sSub>
                    </m:oMath>
                  </m:oMathPara>
                </a14:m>
                <a:endParaRPr lang="es-MX" dirty="0"/>
              </a:p>
            </p:txBody>
          </p:sp>
        </mc:Choice>
        <mc:Fallback xmlns="">
          <p:sp>
            <p:nvSpPr>
              <p:cNvPr id="6" name="5 Rectángulo"/>
              <p:cNvSpPr>
                <a:spLocks noRot="1" noChangeAspect="1" noMove="1" noResize="1" noEditPoints="1" noAdjustHandles="1" noChangeArrowheads="1" noChangeShapeType="1" noTextEdit="1"/>
              </p:cNvSpPr>
              <p:nvPr/>
            </p:nvSpPr>
            <p:spPr>
              <a:xfrm>
                <a:off x="2580496" y="3429000"/>
                <a:ext cx="2661049" cy="894412"/>
              </a:xfrm>
              <a:prstGeom prst="rect">
                <a:avLst/>
              </a:prstGeom>
              <a:blipFill rotWithShape="1">
                <a:blip r:embed="rId3"/>
                <a:stretch>
                  <a:fillRect/>
                </a:stretch>
              </a:blipFill>
            </p:spPr>
            <p:txBody>
              <a:bodyPr/>
              <a:lstStyle/>
              <a:p>
                <a:r>
                  <a:rPr lang="es-MX">
                    <a:noFill/>
                  </a:rPr>
                  <a:t> </a:t>
                </a:r>
              </a:p>
            </p:txBody>
          </p:sp>
        </mc:Fallback>
      </mc:AlternateContent>
      <p:sp>
        <p:nvSpPr>
          <p:cNvPr id="7" name="6 Rectángulo"/>
          <p:cNvSpPr/>
          <p:nvPr/>
        </p:nvSpPr>
        <p:spPr>
          <a:xfrm>
            <a:off x="611560" y="4797152"/>
            <a:ext cx="1216936" cy="400110"/>
          </a:xfrm>
          <a:prstGeom prst="rect">
            <a:avLst/>
          </a:prstGeom>
        </p:spPr>
        <p:txBody>
          <a:bodyPr wrap="none">
            <a:spAutoFit/>
          </a:bodyPr>
          <a:lstStyle/>
          <a:p>
            <a:r>
              <a:rPr lang="es-MX" sz="2000" b="1" dirty="0"/>
              <a:t>Entonces:</a:t>
            </a:r>
          </a:p>
        </p:txBody>
      </p:sp>
      <mc:AlternateContent xmlns:mc="http://schemas.openxmlformats.org/markup-compatibility/2006" xmlns:a14="http://schemas.microsoft.com/office/drawing/2010/main">
        <mc:Choice Requires="a14">
          <p:sp>
            <p:nvSpPr>
              <p:cNvPr id="8" name="7 Rectángulo"/>
              <p:cNvSpPr/>
              <p:nvPr/>
            </p:nvSpPr>
            <p:spPr>
              <a:xfrm>
                <a:off x="2496369" y="5197262"/>
                <a:ext cx="2829301" cy="843116"/>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s-MX" i="1">
                              <a:latin typeface="Cambria Math"/>
                            </a:rPr>
                          </m:ctrlPr>
                        </m:naryPr>
                        <m:sub>
                          <m:r>
                            <a:rPr lang="es-MX" i="1">
                              <a:latin typeface="Cambria Math"/>
                            </a:rPr>
                            <m:t>1</m:t>
                          </m:r>
                        </m:sub>
                        <m:sup>
                          <m:r>
                            <a:rPr lang="es-MX" i="1">
                              <a:latin typeface="Cambria Math"/>
                            </a:rPr>
                            <m:t>𝑛</m:t>
                          </m:r>
                        </m:sup>
                        <m:e>
                          <m:sSub>
                            <m:sSubPr>
                              <m:ctrlPr>
                                <a:rPr lang="es-MX" i="1">
                                  <a:latin typeface="Cambria Math"/>
                                </a:rPr>
                              </m:ctrlPr>
                            </m:sSubPr>
                            <m:e>
                              <m:r>
                                <a:rPr lang="es-MX" i="1">
                                  <a:latin typeface="Cambria Math"/>
                                </a:rPr>
                                <m:t>(</m:t>
                              </m:r>
                              <m:r>
                                <a:rPr lang="es-MX" i="1">
                                  <a:latin typeface="Cambria Math"/>
                                </a:rPr>
                                <m:t>𝐸𝐹𝑁</m:t>
                              </m:r>
                              <m:r>
                                <a:rPr lang="es-MX" i="1">
                                  <a:latin typeface="Cambria Math"/>
                                </a:rPr>
                                <m:t>)</m:t>
                              </m:r>
                            </m:e>
                            <m:sub>
                              <m:r>
                                <a:rPr lang="es-MX" i="1">
                                  <a:latin typeface="Cambria Math"/>
                                </a:rPr>
                                <m:t>𝐴𝑐𝑡</m:t>
                              </m:r>
                            </m:sub>
                          </m:sSub>
                          <m:r>
                            <a:rPr lang="es-MX" i="1">
                              <a:latin typeface="Cambria Math"/>
                            </a:rPr>
                            <m:t>−</m:t>
                          </m:r>
                        </m:e>
                      </m:nary>
                      <m:sSub>
                        <m:sSubPr>
                          <m:ctrlPr>
                            <a:rPr lang="es-MX" i="1">
                              <a:latin typeface="Cambria Math"/>
                            </a:rPr>
                          </m:ctrlPr>
                        </m:sSubPr>
                        <m:e>
                          <m:r>
                            <a:rPr lang="es-MX" i="1">
                              <a:latin typeface="Cambria Math"/>
                            </a:rPr>
                            <m:t>(</m:t>
                          </m:r>
                          <m:r>
                            <a:rPr lang="es-MX" i="1">
                              <a:latin typeface="Cambria Math"/>
                            </a:rPr>
                            <m:t>𝐼𝑜</m:t>
                          </m:r>
                          <m:r>
                            <a:rPr lang="es-MX" i="1">
                              <a:latin typeface="Cambria Math"/>
                            </a:rPr>
                            <m:t>)</m:t>
                          </m:r>
                        </m:e>
                        <m:sub>
                          <m:r>
                            <a:rPr lang="es-MX" i="1">
                              <a:latin typeface="Cambria Math"/>
                            </a:rPr>
                            <m:t>𝐷𝐼𝑉</m:t>
                          </m:r>
                        </m:sub>
                      </m:sSub>
                      <m:r>
                        <a:rPr lang="es-MX" i="1">
                          <a:latin typeface="Cambria Math"/>
                        </a:rPr>
                        <m:t> = 0</m:t>
                      </m:r>
                    </m:oMath>
                  </m:oMathPara>
                </a14:m>
                <a:endParaRPr lang="es-MX" dirty="0"/>
              </a:p>
            </p:txBody>
          </p:sp>
        </mc:Choice>
        <mc:Fallback xmlns="">
          <p:sp>
            <p:nvSpPr>
              <p:cNvPr id="8" name="7 Rectángulo"/>
              <p:cNvSpPr>
                <a:spLocks noRot="1" noChangeAspect="1" noMove="1" noResize="1" noEditPoints="1" noAdjustHandles="1" noChangeArrowheads="1" noChangeShapeType="1" noTextEdit="1"/>
              </p:cNvSpPr>
              <p:nvPr/>
            </p:nvSpPr>
            <p:spPr>
              <a:xfrm>
                <a:off x="2496369" y="5197262"/>
                <a:ext cx="2829301" cy="843116"/>
              </a:xfrm>
              <a:prstGeom prst="rect">
                <a:avLst/>
              </a:prstGeom>
              <a:blipFill rotWithShape="1">
                <a:blip r:embed="rId4"/>
                <a:stretch>
                  <a:fillRect/>
                </a:stretch>
              </a:blipFill>
            </p:spPr>
            <p:txBody>
              <a:bodyPr/>
              <a:lstStyle/>
              <a:p>
                <a:r>
                  <a:rPr lang="es-MX">
                    <a:noFill/>
                  </a:rPr>
                  <a:t> </a:t>
                </a:r>
              </a:p>
            </p:txBody>
          </p:sp>
        </mc:Fallback>
      </mc:AlternateContent>
      <p:sp>
        <p:nvSpPr>
          <p:cNvPr id="9" name="8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73730" name="Picture 2" descr="C:\Users\Sidhary\Pictures\LUIS\ohpk.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568517"/>
            <a:ext cx="2809875" cy="628650"/>
          </a:xfrm>
          <a:prstGeom prst="rect">
            <a:avLst/>
          </a:prstGeom>
          <a:noFill/>
          <a:extLst>
            <a:ext uri="{909E8E84-426E-40DD-AFC4-6F175D3DCCD1}">
              <a14:hiddenFill xmlns:a14="http://schemas.microsoft.com/office/drawing/2010/main">
                <a:solidFill>
                  <a:srgbClr val="FFFFFF"/>
                </a:solidFill>
              </a14:hiddenFill>
            </a:ext>
          </a:extLst>
        </p:spPr>
      </p:pic>
      <p:sp>
        <p:nvSpPr>
          <p:cNvPr id="10" name="9 Marcador de número de diapositiva"/>
          <p:cNvSpPr>
            <a:spLocks noGrp="1"/>
          </p:cNvSpPr>
          <p:nvPr>
            <p:ph type="sldNum" sz="quarter" idx="12"/>
          </p:nvPr>
        </p:nvSpPr>
        <p:spPr/>
        <p:txBody>
          <a:bodyPr/>
          <a:lstStyle/>
          <a:p>
            <a:fld id="{A4119D5D-C868-4150-8857-B9A7E64B4824}" type="slidenum">
              <a:rPr lang="es-MX" smtClean="0"/>
              <a:t>161</a:t>
            </a:fld>
            <a:endParaRPr lang="es-MX"/>
          </a:p>
        </p:txBody>
      </p:sp>
    </p:spTree>
    <p:extLst>
      <p:ext uri="{BB962C8B-B14F-4D97-AF65-F5344CB8AC3E}">
        <p14:creationId xmlns:p14="http://schemas.microsoft.com/office/powerpoint/2010/main" val="83646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47664" y="692696"/>
            <a:ext cx="6297845" cy="15938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230287" y="2310057"/>
            <a:ext cx="2987677"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s-MX" b="1" dirty="0"/>
              <a:t>Nota: La EMD = (%) = TIR%)</a:t>
            </a:r>
            <a:r>
              <a:rPr lang="es-MX" b="1" baseline="-25000" dirty="0"/>
              <a:t>div</a:t>
            </a:r>
            <a:endParaRPr lang="es-MX" b="1" dirty="0"/>
          </a:p>
        </p:txBody>
      </p:sp>
      <p:sp>
        <p:nvSpPr>
          <p:cNvPr id="3" name="2 Pentágono"/>
          <p:cNvSpPr/>
          <p:nvPr/>
        </p:nvSpPr>
        <p:spPr>
          <a:xfrm>
            <a:off x="575119" y="3211188"/>
            <a:ext cx="5310336" cy="1200329"/>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t>El cómputo se haría exactamente en la misma forma que se explicó al tratar de la rentabilidad por equivalencia tiene la ventaja ya señalada de evitar la adopción de una tasa convencional de interés.</a:t>
            </a:r>
          </a:p>
        </p:txBody>
      </p:sp>
      <p:sp>
        <p:nvSpPr>
          <p:cNvPr id="4" name="3 Terminador"/>
          <p:cNvSpPr/>
          <p:nvPr/>
        </p:nvSpPr>
        <p:spPr>
          <a:xfrm>
            <a:off x="1295637" y="5298960"/>
            <a:ext cx="6549872" cy="519351"/>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dirty="0"/>
              <a:t>Es más rápido emplear la fórmula de la ONUDI 96 (N. del CO)</a:t>
            </a:r>
          </a:p>
        </p:txBody>
      </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4754" name="Picture 2" descr="C:\Users\Sidhary\Pictures\LUIS\disco-anim-b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5119" y="1070545"/>
            <a:ext cx="904875" cy="838200"/>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162</a:t>
            </a:fld>
            <a:endParaRPr lang="es-MX"/>
          </a:p>
        </p:txBody>
      </p:sp>
    </p:spTree>
    <p:extLst>
      <p:ext uri="{BB962C8B-B14F-4D97-AF65-F5344CB8AC3E}">
        <p14:creationId xmlns:p14="http://schemas.microsoft.com/office/powerpoint/2010/main" val="309595091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539552" y="476672"/>
            <a:ext cx="429919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b="1" dirty="0"/>
              <a:t>IV) Condiciones locales y efectos contables.</a:t>
            </a:r>
            <a:endParaRPr lang="es-MX" dirty="0"/>
          </a:p>
        </p:txBody>
      </p:sp>
      <p:graphicFrame>
        <p:nvGraphicFramePr>
          <p:cNvPr id="3" name="2 Diagrama"/>
          <p:cNvGraphicFramePr/>
          <p:nvPr>
            <p:extLst>
              <p:ext uri="{D42A27DB-BD31-4B8C-83A1-F6EECF244321}">
                <p14:modId xmlns:p14="http://schemas.microsoft.com/office/powerpoint/2010/main" val="73308144"/>
              </p:ext>
            </p:extLst>
          </p:nvPr>
        </p:nvGraphicFramePr>
        <p:xfrm>
          <a:off x="683568" y="1397000"/>
          <a:ext cx="7776864"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75778" name="Picture 2" descr="C:\Users\Sidhary\Pictures\LUIS\electricidad-perl.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59513" y="746125"/>
            <a:ext cx="1428750" cy="638175"/>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163</a:t>
            </a:fld>
            <a:endParaRPr lang="es-MX"/>
          </a:p>
        </p:txBody>
      </p:sp>
    </p:spTree>
    <p:extLst>
      <p:ext uri="{BB962C8B-B14F-4D97-AF65-F5344CB8AC3E}">
        <p14:creationId xmlns:p14="http://schemas.microsoft.com/office/powerpoint/2010/main" val="31188974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Llamada de flecha hacia abajo"/>
          <p:cNvSpPr/>
          <p:nvPr/>
        </p:nvSpPr>
        <p:spPr>
          <a:xfrm>
            <a:off x="899592" y="476672"/>
            <a:ext cx="7344816" cy="1414463"/>
          </a:xfrm>
          <a:prstGeom prst="downArrowCallou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MX" b="1" dirty="0">
                <a:solidFill>
                  <a:schemeClr val="accent3">
                    <a:lumMod val="50000"/>
                  </a:schemeClr>
                </a:solidFill>
              </a:rPr>
              <a:t>Hay también una consideración que hacer en cuanto al grado en que los coeficientes interiores reflejan a la verdadera incidencia sobre el balance de pagos, tal como se calcula anualmente por los gobiernos.</a:t>
            </a:r>
          </a:p>
        </p:txBody>
      </p:sp>
      <p:sp>
        <p:nvSpPr>
          <p:cNvPr id="3" name="2 Rectángulo redondeado"/>
          <p:cNvSpPr/>
          <p:nvPr/>
        </p:nvSpPr>
        <p:spPr>
          <a:xfrm>
            <a:off x="2296790" y="2060848"/>
            <a:ext cx="4572000" cy="1328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es-MX" b="1" dirty="0"/>
              <a:t>En este sentido, es evidente que lo que se ha llamado aquí el efecto neto anual no será el efecto contable registrado en el balance de pagos.</a:t>
            </a:r>
          </a:p>
        </p:txBody>
      </p:sp>
      <p:sp>
        <p:nvSpPr>
          <p:cNvPr id="4" name="3 Rectángulo"/>
          <p:cNvSpPr/>
          <p:nvPr/>
        </p:nvSpPr>
        <p:spPr>
          <a:xfrm>
            <a:off x="899592" y="3789040"/>
            <a:ext cx="960519" cy="400110"/>
          </a:xfrm>
          <a:prstGeom prst="rect">
            <a:avLst/>
          </a:prstGeom>
        </p:spPr>
        <p:txBody>
          <a:bodyPr wrap="none">
            <a:spAutoFit/>
          </a:bodyPr>
          <a:lstStyle/>
          <a:p>
            <a:r>
              <a:rPr lang="es-MX" sz="2000" b="1" dirty="0"/>
              <a:t>Donde:</a:t>
            </a:r>
          </a:p>
        </p:txBody>
      </p:sp>
      <p:sp>
        <p:nvSpPr>
          <p:cNvPr id="5" name="4 Rectángulo"/>
          <p:cNvSpPr/>
          <p:nvPr/>
        </p:nvSpPr>
        <p:spPr>
          <a:xfrm>
            <a:off x="3475610" y="4189150"/>
            <a:ext cx="2410340" cy="400110"/>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s-MX" sz="2000" b="1" dirty="0"/>
              <a:t>(EFN)</a:t>
            </a:r>
            <a:r>
              <a:rPr lang="es-MX" sz="2000" b="1" baseline="-25000" dirty="0"/>
              <a:t>anual</a:t>
            </a:r>
            <a:r>
              <a:rPr lang="es-MX" sz="2000" b="1" dirty="0"/>
              <a:t> = (EF)</a:t>
            </a:r>
            <a:r>
              <a:rPr lang="es-MX" sz="2000" b="1" baseline="-25000" dirty="0"/>
              <a:t>contable</a:t>
            </a:r>
            <a:endParaRPr lang="es-MX" sz="2000" dirty="0"/>
          </a:p>
        </p:txBody>
      </p:sp>
      <p:sp>
        <p:nvSpPr>
          <p:cNvPr id="6" name="5 Entrada manual"/>
          <p:cNvSpPr/>
          <p:nvPr/>
        </p:nvSpPr>
        <p:spPr>
          <a:xfrm>
            <a:off x="899592" y="5085184"/>
            <a:ext cx="7344816" cy="1146572"/>
          </a:xfrm>
          <a:prstGeom prst="flowChartManualInp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t>Dentro del concepto de evaluación, el componente en divisas de la depreciación es un insumo anual y representa, por consiguiente un efecto negativo que deberá restarse del positivo para obtener el efecto neto anual.</a:t>
            </a:r>
          </a:p>
        </p:txBody>
      </p:sp>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6802" name="Picture 2" descr="C:\Users\Sidhary\Pictures\LUIS\0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2659244"/>
            <a:ext cx="720080" cy="1427577"/>
          </a:xfrm>
          <a:prstGeom prst="rect">
            <a:avLst/>
          </a:prstGeom>
          <a:noFill/>
          <a:extLst>
            <a:ext uri="{909E8E84-426E-40DD-AFC4-6F175D3DCCD1}">
              <a14:hiddenFill xmlns:a14="http://schemas.microsoft.com/office/drawing/2010/main">
                <a:solidFill>
                  <a:srgbClr val="FFFFFF"/>
                </a:solidFill>
              </a14:hiddenFill>
            </a:ext>
          </a:extLst>
        </p:spPr>
      </p:pic>
      <p:sp>
        <p:nvSpPr>
          <p:cNvPr id="8" name="7 Marcador de número de diapositiva"/>
          <p:cNvSpPr>
            <a:spLocks noGrp="1"/>
          </p:cNvSpPr>
          <p:nvPr>
            <p:ph type="sldNum" sz="quarter" idx="12"/>
          </p:nvPr>
        </p:nvSpPr>
        <p:spPr/>
        <p:txBody>
          <a:bodyPr/>
          <a:lstStyle/>
          <a:p>
            <a:fld id="{A4119D5D-C868-4150-8857-B9A7E64B4824}" type="slidenum">
              <a:rPr lang="es-MX" smtClean="0"/>
              <a:t>164</a:t>
            </a:fld>
            <a:endParaRPr lang="es-MX"/>
          </a:p>
        </p:txBody>
      </p:sp>
    </p:spTree>
    <p:extLst>
      <p:ext uri="{BB962C8B-B14F-4D97-AF65-F5344CB8AC3E}">
        <p14:creationId xmlns:p14="http://schemas.microsoft.com/office/powerpoint/2010/main" val="201686924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36" name="Picture 12" descr="C:\Users\Sidhary\Pictures\goutt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655" y="4149080"/>
            <a:ext cx="4392487" cy="232152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302899" y="620688"/>
            <a:ext cx="4572000" cy="1631216"/>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algn="ctr"/>
            <a:r>
              <a:rPr lang="es-MX" sz="2000" b="1" i="1" dirty="0">
                <a:effectLst>
                  <a:outerShdw blurRad="38100" dist="38100" dir="2700000" algn="tl">
                    <a:srgbClr val="000000">
                      <a:alpha val="43137"/>
                    </a:srgbClr>
                  </a:outerShdw>
                </a:effectLst>
              </a:rPr>
              <a:t>(D) = </a:t>
            </a:r>
            <a:r>
              <a:rPr lang="es-MX" sz="2000" b="1" i="1" dirty="0" err="1">
                <a:effectLst>
                  <a:outerShdw blurRad="38100" dist="38100" dir="2700000" algn="tl">
                    <a:srgbClr val="000000">
                      <a:alpha val="43137"/>
                    </a:srgbClr>
                  </a:outerShdw>
                </a:effectLst>
              </a:rPr>
              <a:t>Deprec</a:t>
            </a:r>
            <a:r>
              <a:rPr lang="es-MX" sz="2000" b="1" i="1" dirty="0">
                <a:effectLst>
                  <a:outerShdw blurRad="38100" dist="38100" dir="2700000" algn="tl">
                    <a:srgbClr val="000000">
                      <a:alpha val="43137"/>
                    </a:srgbClr>
                  </a:outerShdw>
                </a:effectLst>
              </a:rPr>
              <a:t> = insumo anual</a:t>
            </a:r>
          </a:p>
          <a:p>
            <a:pPr algn="ctr"/>
            <a:r>
              <a:rPr lang="es-MX" sz="2000" b="1" i="1" dirty="0">
                <a:effectLst>
                  <a:outerShdw blurRad="38100" dist="38100" dir="2700000" algn="tl">
                    <a:srgbClr val="000000">
                      <a:alpha val="43137"/>
                    </a:srgbClr>
                  </a:outerShdw>
                </a:effectLst>
              </a:rPr>
              <a:t> </a:t>
            </a:r>
          </a:p>
          <a:p>
            <a:pPr algn="ctr"/>
            <a:r>
              <a:rPr lang="es-MX" sz="2000" b="1" i="1" dirty="0">
                <a:effectLst>
                  <a:outerShdw blurRad="38100" dist="38100" dir="2700000" algn="tl">
                    <a:srgbClr val="000000">
                      <a:alpha val="43137"/>
                    </a:srgbClr>
                  </a:outerShdw>
                </a:effectLst>
              </a:rPr>
              <a:t>D = E(-) E(+) – (D)</a:t>
            </a:r>
          </a:p>
          <a:p>
            <a:pPr algn="ctr"/>
            <a:r>
              <a:rPr lang="es-MX" sz="2000" b="1" i="1" dirty="0">
                <a:effectLst>
                  <a:outerShdw blurRad="38100" dist="38100" dir="2700000" algn="tl">
                    <a:srgbClr val="000000">
                      <a:alpha val="43137"/>
                    </a:srgbClr>
                  </a:outerShdw>
                </a:effectLst>
              </a:rPr>
              <a:t> </a:t>
            </a:r>
          </a:p>
          <a:p>
            <a:pPr algn="ctr"/>
            <a:r>
              <a:rPr lang="es-MX" sz="2000" b="1" i="1" dirty="0">
                <a:effectLst>
                  <a:outerShdw blurRad="38100" dist="38100" dir="2700000" algn="tl">
                    <a:srgbClr val="000000">
                      <a:alpha val="43137"/>
                    </a:srgbClr>
                  </a:outerShdw>
                </a:effectLst>
              </a:rPr>
              <a:t>(EFN)</a:t>
            </a:r>
            <a:r>
              <a:rPr lang="es-MX" sz="2000" b="1" i="1" baseline="-25000" dirty="0">
                <a:effectLst>
                  <a:outerShdw blurRad="38100" dist="38100" dir="2700000" algn="tl">
                    <a:srgbClr val="000000">
                      <a:alpha val="43137"/>
                    </a:srgbClr>
                  </a:outerShdw>
                </a:effectLst>
              </a:rPr>
              <a:t>anual</a:t>
            </a:r>
            <a:endParaRPr lang="es-MX" sz="2000" b="1" i="1" dirty="0">
              <a:effectLst>
                <a:outerShdw blurRad="38100" dist="38100" dir="2700000" algn="tl">
                  <a:srgbClr val="000000">
                    <a:alpha val="43137"/>
                  </a:srgbClr>
                </a:outerShdw>
              </a:effectLst>
            </a:endParaRPr>
          </a:p>
        </p:txBody>
      </p:sp>
      <p:sp>
        <p:nvSpPr>
          <p:cNvPr id="3" name="2 Rectángulo"/>
          <p:cNvSpPr/>
          <p:nvPr/>
        </p:nvSpPr>
        <p:spPr>
          <a:xfrm>
            <a:off x="520447" y="2708920"/>
            <a:ext cx="8136904" cy="923330"/>
          </a:xfrm>
          <a:prstGeom prst="rect">
            <a:avLst/>
          </a:prstGeom>
          <a:effectLst>
            <a:glow rad="101600">
              <a:schemeClr val="accent3">
                <a:satMod val="175000"/>
                <a:alpha val="40000"/>
              </a:schemeClr>
            </a:glow>
            <a:outerShdw blurRad="50800" dist="38100" dir="5400000" rotWithShape="0">
              <a:srgbClr val="000000">
                <a:alpha val="43137"/>
              </a:srgb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es-MX" b="1" dirty="0"/>
              <a:t>En cambio, en el registro contable del balance de pagos, la depreciación sólo vendrá a aparecer cuando haya que importar realmente equipos nuevos para reponer los agotados.</a:t>
            </a:r>
          </a:p>
        </p:txBody>
      </p:sp>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t>165</a:t>
            </a:fld>
            <a:endParaRPr lang="es-MX"/>
          </a:p>
        </p:txBody>
      </p:sp>
    </p:spTree>
    <p:extLst>
      <p:ext uri="{BB962C8B-B14F-4D97-AF65-F5344CB8AC3E}">
        <p14:creationId xmlns:p14="http://schemas.microsoft.com/office/powerpoint/2010/main" val="97999302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827584" y="456209"/>
            <a:ext cx="7056784"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000" b="1" dirty="0">
                <a:solidFill>
                  <a:prstClr val="black"/>
                </a:solidFill>
              </a:rPr>
              <a:t>5.2 Cálculo de la TIR (%), empleando la ecuación propuesta por la ONUDI</a:t>
            </a:r>
            <a:endParaRPr lang="es-MX" sz="2000" dirty="0">
              <a:solidFill>
                <a:prstClr val="black"/>
              </a:solidFill>
            </a:endParaRPr>
          </a:p>
        </p:txBody>
      </p:sp>
      <mc:AlternateContent xmlns:mc="http://schemas.openxmlformats.org/markup-compatibility/2006" xmlns:a14="http://schemas.microsoft.com/office/drawing/2010/main">
        <mc:Choice Requires="a14">
          <p:graphicFrame>
            <p:nvGraphicFramePr>
              <p:cNvPr id="3" name="2 Diagrama"/>
              <p:cNvGraphicFramePr/>
              <p:nvPr>
                <p:extLst>
                  <p:ext uri="{D42A27DB-BD31-4B8C-83A1-F6EECF244321}">
                    <p14:modId xmlns:p14="http://schemas.microsoft.com/office/powerpoint/2010/main" val="3166860836"/>
                  </p:ext>
                </p:extLst>
              </p:nvPr>
            </p:nvGraphicFramePr>
            <p:xfrm>
              <a:off x="827584" y="1397000"/>
              <a:ext cx="7488832"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3" name="2 Diagrama"/>
              <p:cNvGraphicFramePr/>
              <p:nvPr>
                <p:extLst>
                  <p:ext uri="{D42A27DB-BD31-4B8C-83A1-F6EECF244321}">
                    <p14:modId xmlns:p14="http://schemas.microsoft.com/office/powerpoint/2010/main" val="2790702047"/>
                  </p:ext>
                </p:extLst>
              </p:nvPr>
            </p:nvGraphicFramePr>
            <p:xfrm>
              <a:off x="827584" y="1397000"/>
              <a:ext cx="7488832" cy="4840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4" name="3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166</a:t>
            </a:fld>
            <a:endParaRPr lang="es-MX">
              <a:solidFill>
                <a:srgbClr val="E3DED1">
                  <a:shade val="90000"/>
                </a:srgbClr>
              </a:solidFill>
            </a:endParaRPr>
          </a:p>
        </p:txBody>
      </p:sp>
      <p:pic>
        <p:nvPicPr>
          <p:cNvPr id="56322" name="Picture 2" descr="F:\formulación y evaluación de proyectos II\Trabajo final\Imágenes\nymphensittiche2007.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9512" y="4471268"/>
            <a:ext cx="2012481" cy="238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683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Datos"/>
          <p:cNvSpPr/>
          <p:nvPr/>
        </p:nvSpPr>
        <p:spPr>
          <a:xfrm>
            <a:off x="1907704" y="404664"/>
            <a:ext cx="5328592" cy="1477328"/>
          </a:xfrm>
          <a:prstGeom prst="flowChartInputOutpu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s-MX" dirty="0">
                <a:solidFill>
                  <a:prstClr val="black"/>
                </a:solidFill>
              </a:rPr>
              <a:t>5.2.1. Los cálculos serán obtenidos desde el cuadro no. 9.32 (fila 1 y 2) y columnas 15 y el 20%, etc.</a:t>
            </a:r>
          </a:p>
          <a:p>
            <a:pPr algn="ctr"/>
            <a:r>
              <a:rPr lang="es-MX" dirty="0">
                <a:solidFill>
                  <a:prstClr val="black"/>
                </a:solidFill>
              </a:rPr>
              <a:t> </a:t>
            </a:r>
          </a:p>
        </p:txBody>
      </p:sp>
      <p:sp>
        <p:nvSpPr>
          <p:cNvPr id="3" name="2 Terminador"/>
          <p:cNvSpPr/>
          <p:nvPr/>
        </p:nvSpPr>
        <p:spPr>
          <a:xfrm>
            <a:off x="467544" y="2204864"/>
            <a:ext cx="8208912" cy="908864"/>
          </a:xfrm>
          <a:prstGeom prst="flowChartTerminato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dirty="0">
                <a:solidFill>
                  <a:prstClr val="black"/>
                </a:solidFill>
              </a:rPr>
              <a:t>5.2.2. Usando los datos de la col. No. 15% y de la col. No. 20%, y de las filas. N°1 y 2 (el dato = intersección), del cuadro 9.32, tenemos:</a:t>
            </a:r>
          </a:p>
        </p:txBody>
      </p:sp>
      <p:graphicFrame>
        <p:nvGraphicFramePr>
          <p:cNvPr id="4" name="3 Tabla"/>
          <p:cNvGraphicFramePr>
            <a:graphicFrameLocks noGrp="1"/>
          </p:cNvGraphicFramePr>
          <p:nvPr>
            <p:extLst>
              <p:ext uri="{D42A27DB-BD31-4B8C-83A1-F6EECF244321}">
                <p14:modId xmlns:p14="http://schemas.microsoft.com/office/powerpoint/2010/main" val="260180367"/>
              </p:ext>
            </p:extLst>
          </p:nvPr>
        </p:nvGraphicFramePr>
        <p:xfrm>
          <a:off x="1763688" y="3573016"/>
          <a:ext cx="5112568" cy="2110934"/>
        </p:xfrm>
        <a:graphic>
          <a:graphicData uri="http://schemas.openxmlformats.org/drawingml/2006/table">
            <a:tbl>
              <a:tblPr firstRow="1" firstCol="1" bandRow="1">
                <a:tableStyleId>{5C22544A-7EE6-4342-B048-85BDC9FD1C3A}</a:tableStyleId>
              </a:tblPr>
              <a:tblGrid>
                <a:gridCol w="5112568"/>
              </a:tblGrid>
              <a:tr h="1055467">
                <a:tc>
                  <a:txBody>
                    <a:bodyPr/>
                    <a:lstStyle/>
                    <a:p>
                      <a:pPr algn="ctr">
                        <a:spcAft>
                          <a:spcPts val="0"/>
                        </a:spcAft>
                      </a:pPr>
                      <a:r>
                        <a:rPr lang="es-MX" sz="1800" dirty="0">
                          <a:effectLst/>
                        </a:rPr>
                        <a:t>5.2.3.- Para, i, = 15%, el (FNE)</a:t>
                      </a:r>
                      <a:r>
                        <a:rPr lang="es-MX" sz="1800" baseline="-25000" dirty="0">
                          <a:effectLst/>
                        </a:rPr>
                        <a:t>1</a:t>
                      </a:r>
                      <a:r>
                        <a:rPr lang="es-MX" sz="1800" dirty="0">
                          <a:effectLst/>
                        </a:rPr>
                        <a:t>, Será:</a:t>
                      </a:r>
                    </a:p>
                    <a:p>
                      <a:pPr algn="ctr">
                        <a:spcAft>
                          <a:spcPts val="0"/>
                        </a:spcAft>
                        <a:tabLst>
                          <a:tab pos="810260" algn="l"/>
                        </a:tabLst>
                      </a:pPr>
                      <a:r>
                        <a:rPr lang="es-MX" sz="1800" dirty="0">
                          <a:effectLst/>
                        </a:rPr>
                        <a:t>	(FNE)</a:t>
                      </a:r>
                      <a:r>
                        <a:rPr lang="es-MX" sz="1800" baseline="-25000" dirty="0">
                          <a:effectLst/>
                        </a:rPr>
                        <a:t>1</a:t>
                      </a:r>
                      <a:r>
                        <a:rPr lang="es-MX" sz="1800" dirty="0">
                          <a:effectLst/>
                        </a:rPr>
                        <a:t> = (Y</a:t>
                      </a:r>
                      <a:r>
                        <a:rPr lang="es-MX" sz="1800" baseline="-25000" dirty="0">
                          <a:effectLst/>
                        </a:rPr>
                        <a:t>A</a:t>
                      </a:r>
                      <a:r>
                        <a:rPr lang="es-MX" sz="1800" dirty="0">
                          <a:effectLst/>
                        </a:rPr>
                        <a:t> – INS</a:t>
                      </a:r>
                      <a:r>
                        <a:rPr lang="es-MX" sz="1800" baseline="-25000" dirty="0">
                          <a:effectLst/>
                        </a:rPr>
                        <a:t>A</a:t>
                      </a:r>
                      <a:r>
                        <a:rPr lang="es-MX" sz="1800" dirty="0">
                          <a:effectLst/>
                        </a:rPr>
                        <a:t>) = (6.26 – 1.25)</a:t>
                      </a:r>
                    </a:p>
                    <a:p>
                      <a:pPr algn="ctr">
                        <a:spcAft>
                          <a:spcPts val="0"/>
                        </a:spcAft>
                        <a:tabLst>
                          <a:tab pos="216535" algn="l"/>
                          <a:tab pos="810260" algn="l"/>
                        </a:tabLst>
                      </a:pPr>
                      <a:r>
                        <a:rPr lang="es-MX" sz="1800" dirty="0">
                          <a:effectLst/>
                        </a:rPr>
                        <a:t>	(FNE)</a:t>
                      </a:r>
                      <a:r>
                        <a:rPr lang="es-MX" sz="1800" baseline="-25000" dirty="0">
                          <a:effectLst/>
                        </a:rPr>
                        <a:t>1</a:t>
                      </a:r>
                      <a:r>
                        <a:rPr lang="es-MX" sz="1800" dirty="0">
                          <a:effectLst/>
                        </a:rPr>
                        <a:t> = 5.01 UM (actualizado)</a:t>
                      </a:r>
                      <a:endParaRPr lang="es-MX" sz="1800" dirty="0">
                        <a:effectLst/>
                        <a:latin typeface="Arial"/>
                        <a:ea typeface="Calibri"/>
                        <a:cs typeface="Times New Roman"/>
                      </a:endParaRPr>
                    </a:p>
                  </a:txBody>
                  <a:tcPr marL="68580" marR="68580" marT="0" marB="0"/>
                </a:tc>
              </a:tr>
              <a:tr h="1055467">
                <a:tc>
                  <a:txBody>
                    <a:bodyPr/>
                    <a:lstStyle/>
                    <a:p>
                      <a:pPr algn="ctr">
                        <a:spcAft>
                          <a:spcPts val="0"/>
                        </a:spcAft>
                      </a:pPr>
                      <a:r>
                        <a:rPr lang="es-MX" sz="1800" dirty="0">
                          <a:effectLst/>
                        </a:rPr>
                        <a:t>5.2.4.- Para, i</a:t>
                      </a:r>
                      <a:r>
                        <a:rPr lang="es-MX" sz="1800" baseline="-25000" dirty="0">
                          <a:effectLst/>
                        </a:rPr>
                        <a:t>2</a:t>
                      </a:r>
                      <a:r>
                        <a:rPr lang="es-MX" sz="1800" dirty="0">
                          <a:effectLst/>
                        </a:rPr>
                        <a:t> = 20%, el (FNE)</a:t>
                      </a:r>
                      <a:r>
                        <a:rPr lang="es-MX" sz="1800" baseline="-25000" dirty="0">
                          <a:effectLst/>
                        </a:rPr>
                        <a:t>2</a:t>
                      </a:r>
                      <a:r>
                        <a:rPr lang="es-MX" sz="1800" dirty="0">
                          <a:effectLst/>
                        </a:rPr>
                        <a:t>, Será:</a:t>
                      </a:r>
                    </a:p>
                    <a:p>
                      <a:pPr algn="ctr">
                        <a:spcAft>
                          <a:spcPts val="0"/>
                        </a:spcAft>
                        <a:tabLst>
                          <a:tab pos="810260" algn="l"/>
                        </a:tabLst>
                      </a:pPr>
                      <a:r>
                        <a:rPr lang="es-MX" sz="1800" dirty="0">
                          <a:effectLst/>
                        </a:rPr>
                        <a:t>	(FNE)</a:t>
                      </a:r>
                      <a:r>
                        <a:rPr lang="es-MX" sz="1800" baseline="-25000" dirty="0">
                          <a:effectLst/>
                        </a:rPr>
                        <a:t>2</a:t>
                      </a:r>
                      <a:r>
                        <a:rPr lang="es-MX" sz="1800" dirty="0">
                          <a:effectLst/>
                        </a:rPr>
                        <a:t> = (Y</a:t>
                      </a:r>
                      <a:r>
                        <a:rPr lang="es-MX" sz="1800" baseline="-25000" dirty="0">
                          <a:effectLst/>
                        </a:rPr>
                        <a:t>A</a:t>
                      </a:r>
                      <a:r>
                        <a:rPr lang="es-MX" sz="1800" dirty="0">
                          <a:effectLst/>
                        </a:rPr>
                        <a:t> – INS</a:t>
                      </a:r>
                      <a:r>
                        <a:rPr lang="es-MX" sz="1800" baseline="-25000" dirty="0">
                          <a:effectLst/>
                        </a:rPr>
                        <a:t>A</a:t>
                      </a:r>
                      <a:r>
                        <a:rPr lang="es-MX" sz="1800" dirty="0">
                          <a:effectLst/>
                        </a:rPr>
                        <a:t>) = (4.87 – 0.97)</a:t>
                      </a:r>
                    </a:p>
                    <a:p>
                      <a:pPr algn="ctr">
                        <a:spcAft>
                          <a:spcPts val="0"/>
                        </a:spcAft>
                      </a:pPr>
                      <a:r>
                        <a:rPr lang="es-MX" sz="1800" dirty="0">
                          <a:effectLst/>
                        </a:rPr>
                        <a:t>	(FNE)</a:t>
                      </a:r>
                      <a:r>
                        <a:rPr lang="es-MX" sz="1800" baseline="-25000" dirty="0">
                          <a:effectLst/>
                        </a:rPr>
                        <a:t>2</a:t>
                      </a:r>
                      <a:r>
                        <a:rPr lang="es-MX" sz="1800" dirty="0">
                          <a:effectLst/>
                        </a:rPr>
                        <a:t> = 3.90 UM (actualizado)</a:t>
                      </a:r>
                      <a:endParaRPr lang="es-MX" sz="1800" dirty="0">
                        <a:effectLst/>
                        <a:latin typeface="Arial"/>
                        <a:ea typeface="Calibri"/>
                        <a:cs typeface="Times New Roman"/>
                      </a:endParaRPr>
                    </a:p>
                  </a:txBody>
                  <a:tcPr marL="68580" marR="68580" marT="0" marB="0"/>
                </a:tc>
              </a:tr>
            </a:tbl>
          </a:graphicData>
        </a:graphic>
      </p:graphicFrame>
      <p:sp>
        <p:nvSpPr>
          <p:cNvPr id="5" name="4 CuadroTexto"/>
          <p:cNvSpPr txBox="1"/>
          <p:nvPr/>
        </p:nvSpPr>
        <p:spPr>
          <a:xfrm>
            <a:off x="7452320" y="235387"/>
            <a:ext cx="1368151"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167</a:t>
            </a:fld>
            <a:endParaRPr lang="es-MX">
              <a:solidFill>
                <a:srgbClr val="E3DED1">
                  <a:shade val="90000"/>
                </a:srgbClr>
              </a:solidFill>
            </a:endParaRPr>
          </a:p>
        </p:txBody>
      </p:sp>
      <p:pic>
        <p:nvPicPr>
          <p:cNvPr id="57346" name="Picture 2" descr="F:\formulación y evaluación de proyectos II\Trabajo final\Imágenes\moneda-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8417" y="5032901"/>
            <a:ext cx="762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92487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1691680" y="548680"/>
            <a:ext cx="5832648"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MX" sz="2000" b="1" dirty="0">
                <a:solidFill>
                  <a:prstClr val="white"/>
                </a:solidFill>
              </a:rPr>
              <a:t>(5.3) Cálculo del Valor Actual Neto (VAN = VPN)</a:t>
            </a:r>
            <a:endParaRPr lang="es-MX" sz="2000" dirty="0">
              <a:solidFill>
                <a:prstClr val="white"/>
              </a:solidFill>
            </a:endParaRPr>
          </a:p>
        </p:txBody>
      </p:sp>
      <p:sp>
        <p:nvSpPr>
          <p:cNvPr id="3" name="2 Estrella de 6 puntas"/>
          <p:cNvSpPr/>
          <p:nvPr/>
        </p:nvSpPr>
        <p:spPr>
          <a:xfrm>
            <a:off x="1489697" y="1340768"/>
            <a:ext cx="6236614" cy="733663"/>
          </a:xfrm>
          <a:prstGeom prst="star6">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MX" dirty="0">
                <a:solidFill>
                  <a:prstClr val="white"/>
                </a:solidFill>
              </a:rPr>
              <a:t>5.3.1.- Cálculo del VAN, para i = 15% y 20%</a:t>
            </a:r>
          </a:p>
        </p:txBody>
      </p:sp>
      <p:graphicFrame>
        <p:nvGraphicFramePr>
          <p:cNvPr id="4" name="3 Tabla"/>
          <p:cNvGraphicFramePr>
            <a:graphicFrameLocks noGrp="1"/>
          </p:cNvGraphicFramePr>
          <p:nvPr>
            <p:extLst>
              <p:ext uri="{D42A27DB-BD31-4B8C-83A1-F6EECF244321}">
                <p14:modId xmlns:p14="http://schemas.microsoft.com/office/powerpoint/2010/main" val="1126233913"/>
              </p:ext>
            </p:extLst>
          </p:nvPr>
        </p:nvGraphicFramePr>
        <p:xfrm>
          <a:off x="2987824" y="2924944"/>
          <a:ext cx="3312368" cy="864096"/>
        </p:xfrm>
        <a:graphic>
          <a:graphicData uri="http://schemas.openxmlformats.org/drawingml/2006/table">
            <a:tbl>
              <a:tblPr firstRow="1" firstCol="1" bandRow="1">
                <a:tableStyleId>{073A0DAA-6AF3-43AB-8588-CEC1D06C72B9}</a:tableStyleId>
              </a:tblPr>
              <a:tblGrid>
                <a:gridCol w="3312368"/>
              </a:tblGrid>
              <a:tr h="864096">
                <a:tc>
                  <a:txBody>
                    <a:bodyPr/>
                    <a:lstStyle/>
                    <a:p>
                      <a:pPr algn="ctr">
                        <a:spcAft>
                          <a:spcPts val="0"/>
                        </a:spcAft>
                      </a:pPr>
                      <a:r>
                        <a:rPr lang="es-MX" sz="1400" dirty="0">
                          <a:effectLst/>
                        </a:rPr>
                        <a:t>5.3.2.- (VAN)</a:t>
                      </a:r>
                      <a:r>
                        <a:rPr lang="es-MX" sz="1400" baseline="-25000" dirty="0">
                          <a:effectLst/>
                        </a:rPr>
                        <a:t>15%</a:t>
                      </a:r>
                      <a:r>
                        <a:rPr lang="es-MX" sz="1400" dirty="0">
                          <a:effectLst/>
                        </a:rPr>
                        <a:t> = -</a:t>
                      </a:r>
                      <a:r>
                        <a:rPr lang="es-MX" sz="1400" dirty="0" err="1">
                          <a:effectLst/>
                        </a:rPr>
                        <a:t>Io</a:t>
                      </a:r>
                      <a:r>
                        <a:rPr lang="es-MX" sz="1400" dirty="0">
                          <a:effectLst/>
                        </a:rPr>
                        <a:t> + (FNE)</a:t>
                      </a:r>
                      <a:r>
                        <a:rPr lang="es-MX" sz="1400" baseline="-25000" dirty="0">
                          <a:effectLst/>
                        </a:rPr>
                        <a:t>1</a:t>
                      </a:r>
                      <a:endParaRPr lang="es-MX" sz="1400" dirty="0">
                        <a:effectLst/>
                      </a:endParaRPr>
                    </a:p>
                    <a:p>
                      <a:pPr algn="ctr">
                        <a:spcAft>
                          <a:spcPts val="0"/>
                        </a:spcAft>
                        <a:tabLst>
                          <a:tab pos="450215" algn="l"/>
                        </a:tabLst>
                      </a:pPr>
                      <a:r>
                        <a:rPr lang="es-MX" sz="1400" dirty="0">
                          <a:effectLst/>
                        </a:rPr>
                        <a:t>	(VAN)</a:t>
                      </a:r>
                      <a:r>
                        <a:rPr lang="es-MX" sz="1400" baseline="-25000" dirty="0">
                          <a:effectLst/>
                        </a:rPr>
                        <a:t>15%</a:t>
                      </a:r>
                      <a:r>
                        <a:rPr lang="es-MX" sz="1400" dirty="0">
                          <a:effectLst/>
                        </a:rPr>
                        <a:t> = -4 + 5.01 = + 1.0</a:t>
                      </a:r>
                    </a:p>
                    <a:p>
                      <a:pPr algn="ctr">
                        <a:spcAft>
                          <a:spcPts val="0"/>
                        </a:spcAft>
                        <a:tabLst>
                          <a:tab pos="540385" algn="l"/>
                        </a:tabLst>
                      </a:pPr>
                      <a:r>
                        <a:rPr lang="es-MX" sz="1400" dirty="0">
                          <a:effectLst/>
                        </a:rPr>
                        <a:t>(+)	(VP)</a:t>
                      </a:r>
                      <a:r>
                        <a:rPr lang="es-MX" sz="1400" baseline="-25000" dirty="0">
                          <a:effectLst/>
                        </a:rPr>
                        <a:t>15%</a:t>
                      </a:r>
                      <a:r>
                        <a:rPr lang="es-MX" sz="1400" dirty="0">
                          <a:effectLst/>
                        </a:rPr>
                        <a:t> = + 1.01 (UM)</a:t>
                      </a:r>
                      <a:endParaRPr lang="es-MX" sz="1400" dirty="0">
                        <a:effectLst/>
                        <a:latin typeface="Arial"/>
                        <a:ea typeface="Calibri"/>
                        <a:cs typeface="Times New Roman"/>
                      </a:endParaRPr>
                    </a:p>
                  </a:txBody>
                  <a:tcPr marL="68580" marR="68580" marT="0" marB="0"/>
                </a:tc>
              </a:tr>
            </a:tbl>
          </a:graphicData>
        </a:graphic>
      </p:graphicFrame>
      <p:sp>
        <p:nvSpPr>
          <p:cNvPr id="5" name="4 Flecha abajo"/>
          <p:cNvSpPr/>
          <p:nvPr/>
        </p:nvSpPr>
        <p:spPr>
          <a:xfrm>
            <a:off x="4427984" y="2276872"/>
            <a:ext cx="288032" cy="490473"/>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prstClr val="white"/>
              </a:solidFill>
            </a:endParaRPr>
          </a:p>
        </p:txBody>
      </p:sp>
      <p:sp>
        <p:nvSpPr>
          <p:cNvPr id="6" name="5 Pergamino horizontal"/>
          <p:cNvSpPr/>
          <p:nvPr/>
        </p:nvSpPr>
        <p:spPr>
          <a:xfrm>
            <a:off x="1691680" y="4293096"/>
            <a:ext cx="5832648" cy="1595021"/>
          </a:xfrm>
          <a:prstGeom prst="horizontalScroll">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dirty="0">
                <a:solidFill>
                  <a:prstClr val="black"/>
                </a:solidFill>
              </a:rPr>
              <a:t>5.3.3.- </a:t>
            </a:r>
            <a:r>
              <a:rPr lang="es-MX" b="1" dirty="0">
                <a:solidFill>
                  <a:prstClr val="black"/>
                </a:solidFill>
              </a:rPr>
              <a:t>(VAN)</a:t>
            </a:r>
            <a:r>
              <a:rPr lang="es-MX" b="1" baseline="-25000" dirty="0">
                <a:solidFill>
                  <a:prstClr val="black"/>
                </a:solidFill>
              </a:rPr>
              <a:t>20%</a:t>
            </a:r>
            <a:r>
              <a:rPr lang="es-MX" b="1" dirty="0">
                <a:solidFill>
                  <a:prstClr val="black"/>
                </a:solidFill>
              </a:rPr>
              <a:t> = -10 + (FNE)</a:t>
            </a:r>
            <a:r>
              <a:rPr lang="es-MX" b="1" baseline="-25000" dirty="0">
                <a:solidFill>
                  <a:prstClr val="black"/>
                </a:solidFill>
              </a:rPr>
              <a:t>2</a:t>
            </a:r>
            <a:endParaRPr lang="es-MX" dirty="0">
              <a:solidFill>
                <a:prstClr val="black"/>
              </a:solidFill>
            </a:endParaRPr>
          </a:p>
          <a:p>
            <a:pPr algn="ctr"/>
            <a:r>
              <a:rPr lang="es-MX" dirty="0">
                <a:solidFill>
                  <a:prstClr val="black"/>
                </a:solidFill>
              </a:rPr>
              <a:t>	(VAN)</a:t>
            </a:r>
            <a:r>
              <a:rPr lang="es-MX" baseline="-25000" dirty="0">
                <a:solidFill>
                  <a:prstClr val="black"/>
                </a:solidFill>
              </a:rPr>
              <a:t>20%</a:t>
            </a:r>
            <a:r>
              <a:rPr lang="es-MX" dirty="0">
                <a:solidFill>
                  <a:prstClr val="black"/>
                </a:solidFill>
              </a:rPr>
              <a:t> = -4 + 3.90 = + 0.10</a:t>
            </a:r>
          </a:p>
          <a:p>
            <a:pPr algn="ctr"/>
            <a:r>
              <a:rPr lang="es-MX" dirty="0">
                <a:solidFill>
                  <a:prstClr val="black"/>
                </a:solidFill>
              </a:rPr>
              <a:t>(+)	(VP)</a:t>
            </a:r>
            <a:r>
              <a:rPr lang="es-MX" baseline="-25000" dirty="0">
                <a:solidFill>
                  <a:prstClr val="black"/>
                </a:solidFill>
              </a:rPr>
              <a:t>20%</a:t>
            </a:r>
            <a:r>
              <a:rPr lang="es-MX" dirty="0">
                <a:solidFill>
                  <a:prstClr val="black"/>
                </a:solidFill>
              </a:rPr>
              <a:t> = -0.10 (UM)</a:t>
            </a:r>
          </a:p>
          <a:p>
            <a:pPr algn="ctr"/>
            <a:r>
              <a:rPr lang="es-MX" dirty="0">
                <a:solidFill>
                  <a:prstClr val="black"/>
                </a:solidFill>
              </a:rPr>
              <a:t> </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168</a:t>
            </a:fld>
            <a:endParaRPr lang="es-MX">
              <a:solidFill>
                <a:srgbClr val="E3DED1">
                  <a:shade val="90000"/>
                </a:srgbClr>
              </a:solidFill>
            </a:endParaRPr>
          </a:p>
        </p:txBody>
      </p:sp>
      <p:pic>
        <p:nvPicPr>
          <p:cNvPr id="58370" name="Picture 2" descr="F:\formulación y evaluación de proyectos II\Trabajo final\Imágenes\pin0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2320925"/>
            <a:ext cx="10001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F:\formulación y evaluación de proyectos II\Trabajo final\Imágenes\ne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4226" y="2567988"/>
            <a:ext cx="1461492" cy="332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5497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Flecha a la derecha con muesca"/>
          <p:cNvSpPr/>
          <p:nvPr/>
        </p:nvSpPr>
        <p:spPr>
          <a:xfrm>
            <a:off x="1907704" y="332656"/>
            <a:ext cx="5364088" cy="1711881"/>
          </a:xfrm>
          <a:prstGeom prst="notchedRightArrow">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MX" sz="1600" b="1" dirty="0">
                <a:solidFill>
                  <a:prstClr val="black"/>
                </a:solidFill>
              </a:rPr>
              <a:t>(5.4) Cálculo de la TIR%, desde los cálculos del VAN (VP; VN), o sea:</a:t>
            </a:r>
            <a:endParaRPr lang="es-MX" sz="1600" dirty="0">
              <a:solidFill>
                <a:prstClr val="black"/>
              </a:solidFill>
            </a:endParaRPr>
          </a:p>
          <a:p>
            <a:pPr algn="ctr"/>
            <a:r>
              <a:rPr lang="es-MX" sz="1600" b="1" dirty="0">
                <a:solidFill>
                  <a:prstClr val="black"/>
                </a:solidFill>
              </a:rPr>
              <a:t>TIR% = i</a:t>
            </a:r>
            <a:r>
              <a:rPr lang="es-MX" sz="1600" b="1" baseline="-25000" dirty="0">
                <a:solidFill>
                  <a:prstClr val="black"/>
                </a:solidFill>
              </a:rPr>
              <a:t>1</a:t>
            </a:r>
            <a:r>
              <a:rPr lang="es-MX" sz="1600" b="1" dirty="0">
                <a:solidFill>
                  <a:prstClr val="black"/>
                </a:solidFill>
              </a:rPr>
              <a:t> + [(i</a:t>
            </a:r>
            <a:r>
              <a:rPr lang="es-MX" sz="1600" b="1" baseline="-25000" dirty="0">
                <a:solidFill>
                  <a:prstClr val="black"/>
                </a:solidFill>
              </a:rPr>
              <a:t>2</a:t>
            </a:r>
            <a:r>
              <a:rPr lang="es-MX" sz="1600" b="1" dirty="0">
                <a:solidFill>
                  <a:prstClr val="black"/>
                </a:solidFill>
              </a:rPr>
              <a:t> – i</a:t>
            </a:r>
            <a:r>
              <a:rPr lang="es-MX" sz="1600" b="1" baseline="-25000" dirty="0">
                <a:solidFill>
                  <a:prstClr val="black"/>
                </a:solidFill>
              </a:rPr>
              <a:t>1</a:t>
            </a:r>
            <a:r>
              <a:rPr lang="es-MX" sz="1600" b="1" dirty="0">
                <a:solidFill>
                  <a:prstClr val="black"/>
                </a:solidFill>
              </a:rPr>
              <a:t>) VP/I VP + VN I]</a:t>
            </a:r>
            <a:endParaRPr lang="es-MX" sz="1600" dirty="0">
              <a:solidFill>
                <a:prstClr val="black"/>
              </a:solidFill>
            </a:endParaRPr>
          </a:p>
        </p:txBody>
      </p:sp>
      <p:graphicFrame>
        <p:nvGraphicFramePr>
          <p:cNvPr id="5" name="4 Diagrama"/>
          <p:cNvGraphicFramePr/>
          <p:nvPr>
            <p:extLst>
              <p:ext uri="{D42A27DB-BD31-4B8C-83A1-F6EECF244321}">
                <p14:modId xmlns:p14="http://schemas.microsoft.com/office/powerpoint/2010/main" val="2101715216"/>
              </p:ext>
            </p:extLst>
          </p:nvPr>
        </p:nvGraphicFramePr>
        <p:xfrm>
          <a:off x="1619672" y="2069205"/>
          <a:ext cx="64807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3" name="2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169</a:t>
            </a:fld>
            <a:endParaRPr lang="es-MX">
              <a:solidFill>
                <a:srgbClr val="E3DED1">
                  <a:shade val="90000"/>
                </a:srgbClr>
              </a:solidFill>
            </a:endParaRPr>
          </a:p>
        </p:txBody>
      </p:sp>
      <p:pic>
        <p:nvPicPr>
          <p:cNvPr id="59394" name="Picture 2" descr="F:\formulación y evaluación de proyectos II\Trabajo final\Imágenes\moneda-1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0436" y="3319933"/>
            <a:ext cx="1363191" cy="136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80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idhary\Pictures\LUIS\billetes-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75862"/>
            <a:ext cx="7506831" cy="60054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1 Rectángulo"/>
              <p:cNvSpPr/>
              <p:nvPr/>
            </p:nvSpPr>
            <p:spPr>
              <a:xfrm>
                <a:off x="107503" y="1737334"/>
                <a:ext cx="8892480" cy="66659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𝐼𝑛𝑔𝑟𝑒𝑠𝑜𝑠</m:t>
                          </m:r>
                          <m:r>
                            <a:rPr lang="es-MX" i="1">
                              <a:latin typeface="Cambria Math"/>
                            </a:rPr>
                            <m:t>−(</m:t>
                          </m:r>
                          <m:r>
                            <a:rPr lang="es-MX" i="1">
                              <a:latin typeface="Cambria Math"/>
                            </a:rPr>
                            <m:t>𝐶𝑜𝑠𝑡𝑜𝑠</m:t>
                          </m:r>
                          <m:r>
                            <a:rPr lang="es-MX" i="1">
                              <a:latin typeface="Cambria Math"/>
                            </a:rPr>
                            <m:t> </m:t>
                          </m:r>
                          <m:r>
                            <a:rPr lang="es-MX" i="1">
                              <a:latin typeface="Cambria Math"/>
                            </a:rPr>
                            <m:t>𝑎𝑛𝑢𝑎𝑙𝑒𝑠</m:t>
                          </m:r>
                          <m:r>
                            <a:rPr lang="es-MX" i="1">
                              <a:latin typeface="Cambria Math"/>
                            </a:rPr>
                            <m:t>+</m:t>
                          </m:r>
                          <m:r>
                            <a:rPr lang="es-MX" i="1">
                              <a:latin typeface="Cambria Math"/>
                            </a:rPr>
                            <m:t>𝐷𝑒𝑝𝑟𝑒𝑐𝑖𝑎𝑐𝑖</m:t>
                          </m:r>
                          <m:r>
                            <a:rPr lang="es-MX" i="1">
                              <a:latin typeface="Cambria Math"/>
                            </a:rPr>
                            <m:t>ó</m:t>
                          </m:r>
                          <m:r>
                            <a:rPr lang="es-MX" i="1">
                              <a:latin typeface="Cambria Math"/>
                            </a:rPr>
                            <m:t>𝑛</m:t>
                          </m:r>
                          <m:r>
                            <a:rPr lang="es-MX" i="1">
                              <a:latin typeface="Cambria Math"/>
                            </a:rPr>
                            <m:t>+</m:t>
                          </m:r>
                          <m:r>
                            <a:rPr lang="es-MX" i="1">
                              <a:latin typeface="Cambria Math"/>
                            </a:rPr>
                            <m:t>𝐼𝑛𝑡𝑒𝑟𝑒𝑠</m:t>
                          </m:r>
                          <m:r>
                            <a:rPr lang="es-MX" i="1">
                              <a:latin typeface="Cambria Math"/>
                            </a:rPr>
                            <m:t> </m:t>
                          </m:r>
                          <m:r>
                            <a:rPr lang="es-MX" i="1">
                              <a:latin typeface="Cambria Math"/>
                            </a:rPr>
                            <m:t>𝑑𝑒𝑙</m:t>
                          </m:r>
                          <m:r>
                            <a:rPr lang="es-MX" i="1">
                              <a:latin typeface="Cambria Math"/>
                            </a:rPr>
                            <m:t> </m:t>
                          </m:r>
                          <m:r>
                            <a:rPr lang="es-MX" i="1">
                              <a:latin typeface="Cambria Math"/>
                            </a:rPr>
                            <m:t>𝑝𝑟</m:t>
                          </m:r>
                          <m:r>
                            <a:rPr lang="es-MX" i="1">
                              <a:latin typeface="Cambria Math"/>
                            </a:rPr>
                            <m:t>é</m:t>
                          </m:r>
                          <m:r>
                            <a:rPr lang="es-MX" i="1">
                              <a:latin typeface="Cambria Math"/>
                            </a:rPr>
                            <m:t>𝑠𝑡𝑎𝑚𝑜</m:t>
                          </m:r>
                          <m:r>
                            <a:rPr lang="es-MX" i="1">
                              <a:latin typeface="Cambria Math"/>
                            </a:rPr>
                            <m:t>)</m:t>
                          </m:r>
                        </m:num>
                        <m:den>
                          <m:r>
                            <a:rPr lang="es-MX" i="1">
                              <a:latin typeface="Cambria Math"/>
                            </a:rPr>
                            <m:t>𝐶𝑎𝑝𝑖𝑡𝑎𝑙</m:t>
                          </m:r>
                          <m:r>
                            <a:rPr lang="es-MX" i="1">
                              <a:latin typeface="Cambria Math"/>
                            </a:rPr>
                            <m:t> </m:t>
                          </m:r>
                          <m:r>
                            <a:rPr lang="es-MX" i="1">
                              <a:latin typeface="Cambria Math"/>
                            </a:rPr>
                            <m:t>𝑝𝑟𝑜𝑝𝑖𝑜</m:t>
                          </m:r>
                        </m:den>
                      </m:f>
                    </m:oMath>
                  </m:oMathPara>
                </a14:m>
                <a:endParaRPr lang="es-MX" dirty="0"/>
              </a:p>
            </p:txBody>
          </p:sp>
        </mc:Choice>
        <mc:Fallback xmlns="">
          <p:sp>
            <p:nvSpPr>
              <p:cNvPr id="2" name="1 Rectángulo"/>
              <p:cNvSpPr>
                <a:spLocks noRot="1" noChangeAspect="1" noMove="1" noResize="1" noEditPoints="1" noAdjustHandles="1" noChangeArrowheads="1" noChangeShapeType="1" noTextEdit="1"/>
              </p:cNvSpPr>
              <p:nvPr/>
            </p:nvSpPr>
            <p:spPr>
              <a:xfrm>
                <a:off x="107503" y="1737334"/>
                <a:ext cx="8892480" cy="666593"/>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07504" y="3140968"/>
                <a:ext cx="8892480" cy="61997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𝑅𝑒𝑛𝑡𝑎𝑏𝑖𝑙𝑖𝑑𝑎𝑑</m:t>
                      </m:r>
                      <m:r>
                        <a:rPr lang="es-MX" i="1">
                          <a:latin typeface="Cambria Math"/>
                        </a:rPr>
                        <m:t>=</m:t>
                      </m:r>
                      <m:f>
                        <m:fPr>
                          <m:ctrlPr>
                            <a:rPr lang="es-MX" i="1">
                              <a:latin typeface="Cambria Math"/>
                            </a:rPr>
                          </m:ctrlPr>
                        </m:fPr>
                        <m:num>
                          <m:r>
                            <a:rPr lang="es-MX" i="1">
                              <a:latin typeface="Cambria Math"/>
                            </a:rPr>
                            <m:t>7000−(6000+500+120)</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7000−6620</m:t>
                          </m:r>
                        </m:num>
                        <m:den>
                          <m:r>
                            <a:rPr lang="es-MX" i="1">
                              <a:latin typeface="Cambria Math"/>
                            </a:rPr>
                            <m:t>5000</m:t>
                          </m:r>
                        </m:den>
                      </m:f>
                      <m:r>
                        <a:rPr lang="es-MX" i="1">
                          <a:latin typeface="Cambria Math"/>
                        </a:rPr>
                        <m:t>=</m:t>
                      </m:r>
                      <m:f>
                        <m:fPr>
                          <m:ctrlPr>
                            <a:rPr lang="es-MX" i="1">
                              <a:latin typeface="Cambria Math"/>
                            </a:rPr>
                          </m:ctrlPr>
                        </m:fPr>
                        <m:num>
                          <m:r>
                            <a:rPr lang="es-MX" i="1">
                              <a:latin typeface="Cambria Math"/>
                            </a:rPr>
                            <m:t>380</m:t>
                          </m:r>
                        </m:num>
                        <m:den>
                          <m:r>
                            <a:rPr lang="es-MX" i="1">
                              <a:latin typeface="Cambria Math"/>
                            </a:rPr>
                            <m:t>5000</m:t>
                          </m:r>
                        </m:den>
                      </m:f>
                      <m:r>
                        <a:rPr lang="es-MX" i="1">
                          <a:latin typeface="Cambria Math"/>
                        </a:rPr>
                        <m:t>=0.076∗</m:t>
                      </m:r>
                      <m:d>
                        <m:dPr>
                          <m:ctrlPr>
                            <a:rPr lang="es-MX" i="1">
                              <a:latin typeface="Cambria Math"/>
                            </a:rPr>
                          </m:ctrlPr>
                        </m:dPr>
                        <m:e>
                          <m:r>
                            <a:rPr lang="es-MX" i="1">
                              <a:latin typeface="Cambria Math"/>
                            </a:rPr>
                            <m:t>100</m:t>
                          </m:r>
                        </m:e>
                      </m:d>
                      <m:r>
                        <a:rPr lang="es-MX" i="1">
                          <a:latin typeface="Cambria Math"/>
                        </a:rPr>
                        <m:t>=</m:t>
                      </m:r>
                    </m:oMath>
                  </m:oMathPara>
                </a14:m>
                <a:endParaRPr lang="es-MX" dirty="0"/>
              </a:p>
            </p:txBody>
          </p:sp>
        </mc:Choice>
        <mc:Fallback xmlns="">
          <p:sp>
            <p:nvSpPr>
              <p:cNvPr id="3" name="2 Rectángulo"/>
              <p:cNvSpPr>
                <a:spLocks noRot="1" noChangeAspect="1" noMove="1" noResize="1" noEditPoints="1" noAdjustHandles="1" noChangeArrowheads="1" noChangeShapeType="1" noTextEdit="1"/>
              </p:cNvSpPr>
              <p:nvPr/>
            </p:nvSpPr>
            <p:spPr>
              <a:xfrm>
                <a:off x="107504" y="3140968"/>
                <a:ext cx="8892480" cy="619978"/>
              </a:xfrm>
              <a:prstGeom prst="rect">
                <a:avLst/>
              </a:prstGeom>
              <a:blipFill rotWithShape="1">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836254" y="4463675"/>
                <a:ext cx="3434979" cy="461665"/>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𝑹𝒆𝒏𝒕𝒂𝒃𝒊𝒍𝒊𝒅𝒂𝒅</m:t>
                      </m:r>
                      <m:r>
                        <a:rPr lang="es-MX" sz="2400" b="1" i="1">
                          <a:latin typeface="Cambria Math"/>
                        </a:rPr>
                        <m:t>=</m:t>
                      </m:r>
                      <m:r>
                        <a:rPr lang="es-MX" sz="2400" b="1" i="1">
                          <a:latin typeface="Cambria Math"/>
                        </a:rPr>
                        <m:t>𝟕</m:t>
                      </m:r>
                      <m:r>
                        <a:rPr lang="es-MX" sz="2400" b="1" i="1">
                          <a:latin typeface="Cambria Math"/>
                        </a:rPr>
                        <m:t>.</m:t>
                      </m:r>
                      <m:r>
                        <a:rPr lang="es-MX" sz="2400" b="1" i="1">
                          <a:latin typeface="Cambria Math"/>
                        </a:rPr>
                        <m:t>𝟔</m:t>
                      </m:r>
                      <m:r>
                        <a:rPr lang="es-MX" sz="2400" b="1" i="1">
                          <a:latin typeface="Cambria Math"/>
                        </a:rPr>
                        <m:t>%</m:t>
                      </m:r>
                    </m:oMath>
                  </m:oMathPara>
                </a14:m>
                <a:endParaRPr lang="es-MX" sz="2400" b="1" dirty="0"/>
              </a:p>
            </p:txBody>
          </p:sp>
        </mc:Choice>
        <mc:Fallback xmlns="">
          <p:sp>
            <p:nvSpPr>
              <p:cNvPr id="4" name="3 Rectángulo"/>
              <p:cNvSpPr>
                <a:spLocks noRot="1" noChangeAspect="1" noMove="1" noResize="1" noEditPoints="1" noAdjustHandles="1" noChangeArrowheads="1" noChangeShapeType="1" noTextEdit="1"/>
              </p:cNvSpPr>
              <p:nvPr/>
            </p:nvSpPr>
            <p:spPr>
              <a:xfrm>
                <a:off x="2836254" y="4463675"/>
                <a:ext cx="3434979" cy="461665"/>
              </a:xfrm>
              <a:prstGeom prst="rect">
                <a:avLst/>
              </a:prstGeom>
              <a:blipFill rotWithShape="1">
                <a:blip r:embed="rId5"/>
                <a:stretch>
                  <a:fillRect/>
                </a:stretch>
              </a:blipFill>
            </p:spPr>
            <p:txBody>
              <a:bodyPr/>
              <a:lstStyle/>
              <a:p>
                <a:r>
                  <a:rPr lang="es-MX">
                    <a:noFill/>
                  </a:rPr>
                  <a:t> </a:t>
                </a:r>
              </a:p>
            </p:txBody>
          </p:sp>
        </mc:Fallback>
      </mc:AlternateContent>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t>17</a:t>
            </a:fld>
            <a:endParaRPr lang="es-MX"/>
          </a:p>
        </p:txBody>
      </p:sp>
    </p:spTree>
    <p:extLst>
      <p:ext uri="{BB962C8B-B14F-4D97-AF65-F5344CB8AC3E}">
        <p14:creationId xmlns:p14="http://schemas.microsoft.com/office/powerpoint/2010/main" val="328460035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Explosión 2"/>
          <p:cNvSpPr/>
          <p:nvPr/>
        </p:nvSpPr>
        <p:spPr>
          <a:xfrm>
            <a:off x="2555776" y="548680"/>
            <a:ext cx="4009057" cy="830104"/>
          </a:xfrm>
          <a:prstGeom prst="irregularSeal2">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MX" b="1" dirty="0">
                <a:solidFill>
                  <a:prstClr val="black"/>
                </a:solidFill>
              </a:rPr>
              <a:t>Conclusión Final</a:t>
            </a:r>
            <a:endParaRPr lang="es-MX" dirty="0">
              <a:solidFill>
                <a:prstClr val="black"/>
              </a:solidFill>
            </a:endParaRPr>
          </a:p>
        </p:txBody>
      </p:sp>
      <p:sp>
        <p:nvSpPr>
          <p:cNvPr id="3" name="2 Flecha izquierda y derecha"/>
          <p:cNvSpPr/>
          <p:nvPr/>
        </p:nvSpPr>
        <p:spPr>
          <a:xfrm>
            <a:off x="347836" y="979756"/>
            <a:ext cx="8424936" cy="2384405"/>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MX" dirty="0">
                <a:solidFill>
                  <a:prstClr val="white"/>
                </a:solidFill>
              </a:rPr>
              <a:t> </a:t>
            </a:r>
          </a:p>
          <a:p>
            <a:pPr algn="ctr"/>
            <a:r>
              <a:rPr lang="es-MX" dirty="0">
                <a:solidFill>
                  <a:prstClr val="white"/>
                </a:solidFill>
              </a:rPr>
              <a:t>Si se considera representativo como tipo de interés el 6 por ciento, ello quiere decir que cada dólar insumido en el proyecto por diversos conceptos incluyendo intereses y depreciación, rinde 1.82 dólares.</a:t>
            </a:r>
          </a:p>
        </p:txBody>
      </p:sp>
      <p:sp>
        <p:nvSpPr>
          <p:cNvPr id="4" name="3 Rectángulo"/>
          <p:cNvSpPr/>
          <p:nvPr/>
        </p:nvSpPr>
        <p:spPr>
          <a:xfrm>
            <a:off x="1691680" y="3094469"/>
            <a:ext cx="4139952" cy="923330"/>
          </a:xfrm>
          <a:prstGeom prst="rect">
            <a:avLst/>
          </a:prstGeom>
        </p:spPr>
        <p:txBody>
          <a:bodyPr wrap="square">
            <a:spAutoFit/>
          </a:bodyPr>
          <a:lstStyle/>
          <a:p>
            <a:pPr algn="just"/>
            <a:r>
              <a:rPr lang="es-MX" dirty="0">
                <a:solidFill>
                  <a:prstClr val="white"/>
                </a:solidFill>
              </a:rPr>
              <a:t>Si no se considera la influencia de los intereses (última columna), cada dólar insumido producirá 2.5 dólares.</a:t>
            </a:r>
          </a:p>
        </p:txBody>
      </p:sp>
      <p:sp>
        <p:nvSpPr>
          <p:cNvPr id="5" name="4 Rectángulo"/>
          <p:cNvSpPr/>
          <p:nvPr/>
        </p:nvSpPr>
        <p:spPr>
          <a:xfrm>
            <a:off x="3995936" y="4149080"/>
            <a:ext cx="4427984" cy="923330"/>
          </a:xfrm>
          <a:prstGeom prst="rect">
            <a:avLst/>
          </a:prstGeom>
        </p:spPr>
        <p:txBody>
          <a:bodyPr wrap="square">
            <a:spAutoFit/>
          </a:bodyPr>
          <a:lstStyle/>
          <a:p>
            <a:pPr algn="just"/>
            <a:r>
              <a:rPr lang="es-MX" dirty="0">
                <a:solidFill>
                  <a:prstClr val="white"/>
                </a:solidFill>
              </a:rPr>
              <a:t>Pero si se considera un tipo del 15 por ciento, se obtendrá sólo 1.19 dólares por cada dólar de insumos totales.</a:t>
            </a:r>
          </a:p>
        </p:txBody>
      </p:sp>
      <p:sp>
        <p:nvSpPr>
          <p:cNvPr id="6" name="5 Rectángulo"/>
          <p:cNvSpPr/>
          <p:nvPr/>
        </p:nvSpPr>
        <p:spPr>
          <a:xfrm>
            <a:off x="1043608" y="5301207"/>
            <a:ext cx="4788024" cy="1200329"/>
          </a:xfrm>
          <a:prstGeom prst="rect">
            <a:avLst/>
          </a:prstGeom>
        </p:spPr>
        <p:txBody>
          <a:bodyPr wrap="square">
            <a:spAutoFit/>
          </a:bodyPr>
          <a:lstStyle/>
          <a:p>
            <a:pPr algn="just"/>
            <a:r>
              <a:rPr lang="es-MX" dirty="0">
                <a:solidFill>
                  <a:prstClr val="white"/>
                </a:solidFill>
              </a:rPr>
              <a:t>Finalmente, el cuadro 9.31 permite calcular la tasa de interés de equivalencia, es decir, aquélla para la cual el coeficiente producto insumo de divisas es la unidad.</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170</a:t>
            </a:fld>
            <a:endParaRPr lang="es-MX">
              <a:solidFill>
                <a:srgbClr val="E3DED1">
                  <a:shade val="90000"/>
                </a:srgbClr>
              </a:solidFill>
            </a:endParaRPr>
          </a:p>
        </p:txBody>
      </p:sp>
      <p:pic>
        <p:nvPicPr>
          <p:cNvPr id="60418" name="Picture 2" descr="F:\formulación y evaluación de proyectos II\Trabajo final\Imágenes\tumblr_mnwvynPs8R1r9qzi5o1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5812" y="3626587"/>
            <a:ext cx="1655592" cy="196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0032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Llamada de nube"/>
          <p:cNvSpPr/>
          <p:nvPr/>
        </p:nvSpPr>
        <p:spPr>
          <a:xfrm>
            <a:off x="2286000" y="476672"/>
            <a:ext cx="4572000" cy="1405533"/>
          </a:xfrm>
          <a:prstGeom prst="cloudCallout">
            <a:avLst/>
          </a:prstGeom>
        </p:spPr>
        <p:style>
          <a:lnRef idx="2">
            <a:schemeClr val="accent2"/>
          </a:lnRef>
          <a:fillRef idx="1">
            <a:schemeClr val="lt1"/>
          </a:fillRef>
          <a:effectRef idx="0">
            <a:schemeClr val="accent2"/>
          </a:effectRef>
          <a:fontRef idx="minor">
            <a:schemeClr val="dk1"/>
          </a:fontRef>
        </p:style>
        <p:txBody>
          <a:bodyPr>
            <a:spAutoFit/>
          </a:bodyPr>
          <a:lstStyle/>
          <a:p>
            <a:pPr algn="ctr"/>
            <a:r>
              <a:rPr lang="es-MX" b="1" dirty="0">
                <a:solidFill>
                  <a:prstClr val="black"/>
                </a:solidFill>
              </a:rPr>
              <a:t>TEORÍA DE LA RELACIÓN: PRODUCTO-CAPITAL (P/K) Y DEL VALOR AGREGADO (VA).</a:t>
            </a:r>
            <a:endParaRPr lang="es-MX" dirty="0">
              <a:solidFill>
                <a:prstClr val="black"/>
              </a:solidFill>
            </a:endParaRPr>
          </a:p>
        </p:txBody>
      </p:sp>
      <p:sp>
        <p:nvSpPr>
          <p:cNvPr id="3" name="2 Llamada de nube"/>
          <p:cNvSpPr/>
          <p:nvPr/>
        </p:nvSpPr>
        <p:spPr>
          <a:xfrm>
            <a:off x="899592" y="2060848"/>
            <a:ext cx="3024336" cy="98387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b="1" dirty="0">
                <a:solidFill>
                  <a:prstClr val="black"/>
                </a:solidFill>
              </a:rPr>
              <a:t>La relación producto-capital</a:t>
            </a:r>
            <a:endParaRPr lang="es-MX" dirty="0">
              <a:solidFill>
                <a:prstClr val="black"/>
              </a:solidFill>
            </a:endParaRPr>
          </a:p>
        </p:txBody>
      </p:sp>
      <p:sp>
        <p:nvSpPr>
          <p:cNvPr id="4" name="3 Rectángulo"/>
          <p:cNvSpPr/>
          <p:nvPr/>
        </p:nvSpPr>
        <p:spPr>
          <a:xfrm>
            <a:off x="539552" y="4077072"/>
            <a:ext cx="279005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MX" b="1" dirty="0">
                <a:solidFill>
                  <a:prstClr val="white"/>
                </a:solidFill>
              </a:rPr>
              <a:t> </a:t>
            </a:r>
            <a:endParaRPr lang="es-MX" dirty="0">
              <a:solidFill>
                <a:prstClr val="white"/>
              </a:solidFill>
            </a:endParaRPr>
          </a:p>
          <a:p>
            <a:pPr algn="ctr"/>
            <a:r>
              <a:rPr lang="es-MX" b="1" dirty="0">
                <a:solidFill>
                  <a:prstClr val="white"/>
                </a:solidFill>
              </a:rPr>
              <a:t>Conceptos generales</a:t>
            </a:r>
            <a:endParaRPr lang="es-MX" dirty="0">
              <a:solidFill>
                <a:prstClr val="white"/>
              </a:solidFill>
            </a:endParaRPr>
          </a:p>
        </p:txBody>
      </p:sp>
      <p:sp>
        <p:nvSpPr>
          <p:cNvPr id="5" name="4 Proceso alternativo"/>
          <p:cNvSpPr/>
          <p:nvPr/>
        </p:nvSpPr>
        <p:spPr>
          <a:xfrm>
            <a:off x="4116550" y="2852936"/>
            <a:ext cx="4572000" cy="1328023"/>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r>
              <a:rPr lang="es-MX" dirty="0">
                <a:solidFill>
                  <a:prstClr val="black"/>
                </a:solidFill>
              </a:rPr>
              <a:t>Así como la rentabilidad mide la productividad del capital en términos que interesan principalmente al empresario privado (utilidades</a:t>
            </a:r>
            <a:r>
              <a:rPr lang="es-MX" dirty="0" smtClean="0">
                <a:solidFill>
                  <a:prstClr val="black"/>
                </a:solidFill>
              </a:rPr>
              <a:t>)</a:t>
            </a:r>
            <a:endParaRPr lang="es-MX" dirty="0">
              <a:solidFill>
                <a:prstClr val="black"/>
              </a:solidFill>
            </a:endParaRPr>
          </a:p>
        </p:txBody>
      </p:sp>
      <p:sp>
        <p:nvSpPr>
          <p:cNvPr id="6" name="5 Proceso alternativo"/>
          <p:cNvSpPr/>
          <p:nvPr/>
        </p:nvSpPr>
        <p:spPr>
          <a:xfrm>
            <a:off x="4139952" y="4581128"/>
            <a:ext cx="4572000" cy="163449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r>
              <a:rPr lang="es-MX" dirty="0">
                <a:solidFill>
                  <a:prstClr val="black"/>
                </a:solidFill>
              </a:rPr>
              <a:t>L</a:t>
            </a:r>
            <a:r>
              <a:rPr lang="es-MX" dirty="0" smtClean="0">
                <a:solidFill>
                  <a:prstClr val="black"/>
                </a:solidFill>
              </a:rPr>
              <a:t>a </a:t>
            </a:r>
            <a:r>
              <a:rPr lang="es-MX" dirty="0">
                <a:solidFill>
                  <a:prstClr val="black"/>
                </a:solidFill>
              </a:rPr>
              <a:t>relación entre el valor agregado al producto nacional y el capital expresa la productividad de este último en un sentido social.</a:t>
            </a:r>
          </a:p>
          <a:p>
            <a:pPr algn="ctr"/>
            <a:r>
              <a:rPr lang="es-MX" dirty="0">
                <a:solidFill>
                  <a:prstClr val="black"/>
                </a:solidFill>
              </a:rPr>
              <a:t> </a:t>
            </a:r>
          </a:p>
        </p:txBody>
      </p:sp>
      <p:sp>
        <p:nvSpPr>
          <p:cNvPr id="7" name="6 Abrir llave"/>
          <p:cNvSpPr/>
          <p:nvPr/>
        </p:nvSpPr>
        <p:spPr>
          <a:xfrm>
            <a:off x="3476285" y="3276026"/>
            <a:ext cx="432048" cy="244827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MX">
              <a:solidFill>
                <a:prstClr val="white"/>
              </a:solidFill>
            </a:endParaRPr>
          </a:p>
        </p:txBody>
      </p:sp>
      <p:sp>
        <p:nvSpPr>
          <p:cNvPr id="8" name="7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9" name="8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171</a:t>
            </a:fld>
            <a:endParaRPr lang="es-MX">
              <a:solidFill>
                <a:srgbClr val="E3DED1">
                  <a:shade val="90000"/>
                </a:srgbClr>
              </a:solidFill>
            </a:endParaRPr>
          </a:p>
        </p:txBody>
      </p:sp>
      <p:pic>
        <p:nvPicPr>
          <p:cNvPr id="61442" name="Picture 2" descr="F:\formulación y evaluación de proyectos II\Trabajo final\Imágenes\ohpk.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9732" y="5772150"/>
            <a:ext cx="2809876"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74745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3593037341"/>
                  </p:ext>
                </p:extLst>
              </p:nvPr>
            </p:nvGraphicFramePr>
            <p:xfrm>
              <a:off x="971600" y="493916"/>
              <a:ext cx="2088232" cy="624078"/>
            </p:xfrm>
            <a:graphic>
              <a:graphicData uri="http://schemas.openxmlformats.org/drawingml/2006/table">
                <a:tbl>
                  <a:tblPr firstRow="1" firstCol="1" bandRow="1">
                    <a:tableStyleId>{5C22544A-7EE6-4342-B048-85BDC9FD1C3A}</a:tableStyleId>
                  </a:tblPr>
                  <a:tblGrid>
                    <a:gridCol w="2088232"/>
                  </a:tblGrid>
                  <a:tr h="504056">
                    <a:tc>
                      <a:txBody>
                        <a:bodyPr/>
                        <a:lstStyle/>
                        <a:p>
                          <a:pPr algn="just">
                            <a:spcAft>
                              <a:spcPts val="600"/>
                            </a:spcAft>
                          </a:pPr>
                          <a14:m>
                            <m:oMathPara xmlns:m="http://schemas.openxmlformats.org/officeDocument/2006/math">
                              <m:oMathParaPr>
                                <m:jc m:val="center"/>
                              </m:oMathParaPr>
                              <m:oMath xmlns:m="http://schemas.openxmlformats.org/officeDocument/2006/math">
                                <m:d>
                                  <m:dPr>
                                    <m:ctrlPr>
                                      <a:rPr lang="es-MX" sz="1600" i="1" smtClean="0">
                                        <a:solidFill>
                                          <a:schemeClr val="bg1"/>
                                        </a:solidFill>
                                        <a:effectLst/>
                                        <a:latin typeface="Cambria Math"/>
                                      </a:rPr>
                                    </m:ctrlPr>
                                  </m:dPr>
                                  <m:e>
                                    <m:f>
                                      <m:fPr>
                                        <m:ctrlPr>
                                          <a:rPr lang="es-MX" sz="1600" i="1">
                                            <a:solidFill>
                                              <a:schemeClr val="bg1"/>
                                            </a:solidFill>
                                            <a:effectLst/>
                                            <a:latin typeface="Cambria Math"/>
                                          </a:rPr>
                                        </m:ctrlPr>
                                      </m:fPr>
                                      <m:num>
                                        <m:r>
                                          <a:rPr lang="es-MX" sz="1600">
                                            <a:solidFill>
                                              <a:schemeClr val="bg1"/>
                                            </a:solidFill>
                                            <a:effectLst/>
                                            <a:latin typeface="Cambria Math"/>
                                          </a:rPr>
                                          <m:t>𝑉𝐴</m:t>
                                        </m:r>
                                        <m:r>
                                          <a:rPr lang="es-MX" sz="1600">
                                            <a:solidFill>
                                              <a:schemeClr val="bg1"/>
                                            </a:solidFill>
                                            <a:effectLst/>
                                            <a:latin typeface="Cambria Math"/>
                                          </a:rPr>
                                          <m:t> </m:t>
                                        </m:r>
                                        <m:r>
                                          <a:rPr lang="es-MX" sz="1600">
                                            <a:solidFill>
                                              <a:schemeClr val="bg1"/>
                                            </a:solidFill>
                                            <a:effectLst/>
                                            <a:latin typeface="Cambria Math"/>
                                          </a:rPr>
                                          <m:t>𝑎𝑙</m:t>
                                        </m:r>
                                        <m:r>
                                          <a:rPr lang="es-MX" sz="1600">
                                            <a:solidFill>
                                              <a:schemeClr val="bg1"/>
                                            </a:solidFill>
                                            <a:effectLst/>
                                            <a:latin typeface="Cambria Math"/>
                                          </a:rPr>
                                          <m:t> </m:t>
                                        </m:r>
                                        <m:r>
                                          <a:rPr lang="es-MX" sz="1600">
                                            <a:solidFill>
                                              <a:schemeClr val="bg1"/>
                                            </a:solidFill>
                                            <a:effectLst/>
                                            <a:latin typeface="Cambria Math"/>
                                          </a:rPr>
                                          <m:t>𝑃𝐼𝐵</m:t>
                                        </m:r>
                                      </m:num>
                                      <m:den>
                                        <m:r>
                                          <a:rPr lang="es-MX" sz="1600">
                                            <a:solidFill>
                                              <a:schemeClr val="bg1"/>
                                            </a:solidFill>
                                            <a:effectLst/>
                                            <a:latin typeface="Cambria Math"/>
                                          </a:rPr>
                                          <m:t>𝐾</m:t>
                                        </m:r>
                                      </m:den>
                                    </m:f>
                                  </m:e>
                                </m:d>
                                <m:r>
                                  <a:rPr lang="es-MX" sz="1600">
                                    <a:solidFill>
                                      <a:schemeClr val="bg1"/>
                                    </a:solidFill>
                                    <a:effectLst/>
                                    <a:latin typeface="Cambria Math"/>
                                  </a:rPr>
                                  <m:t>=</m:t>
                                </m:r>
                                <m:r>
                                  <a:rPr lang="es-MX" sz="1600">
                                    <a:solidFill>
                                      <a:schemeClr val="bg1"/>
                                    </a:solidFill>
                                    <a:effectLst/>
                                    <a:latin typeface="Cambria Math"/>
                                  </a:rPr>
                                  <m:t>𝑃</m:t>
                                </m:r>
                                <m:r>
                                  <a:rPr lang="es-MX" sz="1600">
                                    <a:solidFill>
                                      <a:schemeClr val="bg1"/>
                                    </a:solidFill>
                                    <a:effectLst/>
                                    <a:latin typeface="Cambria Math"/>
                                  </a:rPr>
                                  <m:t>/</m:t>
                                </m:r>
                                <m:r>
                                  <a:rPr lang="es-MX" sz="1600">
                                    <a:solidFill>
                                      <a:schemeClr val="bg1"/>
                                    </a:solidFill>
                                    <a:effectLst/>
                                    <a:latin typeface="Cambria Math"/>
                                  </a:rPr>
                                  <m:t>𝐾</m:t>
                                </m:r>
                              </m:oMath>
                            </m:oMathPara>
                          </a14:m>
                          <a:endParaRPr lang="es-MX" sz="1600" dirty="0">
                            <a:solidFill>
                              <a:schemeClr val="bg1"/>
                            </a:solidFill>
                            <a:effectLst/>
                            <a:latin typeface="Arial"/>
                            <a:ea typeface="Calibri"/>
                            <a:cs typeface="Times New Roman"/>
                          </a:endParaRPr>
                        </a:p>
                      </a:txBody>
                      <a:tcPr marL="68580" marR="68580" marT="0" marB="0"/>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3593037341"/>
                  </p:ext>
                </p:extLst>
              </p:nvPr>
            </p:nvGraphicFramePr>
            <p:xfrm>
              <a:off x="971600" y="493916"/>
              <a:ext cx="2088232" cy="624078"/>
            </p:xfrm>
            <a:graphic>
              <a:graphicData uri="http://schemas.openxmlformats.org/drawingml/2006/table">
                <a:tbl>
                  <a:tblPr firstRow="1" firstCol="1" bandRow="1">
                    <a:tableStyleId>{5C22544A-7EE6-4342-B048-85BDC9FD1C3A}</a:tableStyleId>
                  </a:tblPr>
                  <a:tblGrid>
                    <a:gridCol w="2088232"/>
                  </a:tblGrid>
                  <a:tr h="624078">
                    <a:tc>
                      <a:txBody>
                        <a:bodyPr/>
                        <a:lstStyle/>
                        <a:p>
                          <a:endParaRPr lang="es-MX"/>
                        </a:p>
                      </a:txBody>
                      <a:tcPr marL="68580" marR="68580" marT="0" marB="0">
                        <a:blipFill rotWithShape="0">
                          <a:blip r:embed="rId3"/>
                          <a:stretch>
                            <a:fillRect l="-292" t="-1942" r="-1458" b="-3883"/>
                          </a:stretch>
                        </a:blipFill>
                      </a:tcPr>
                    </a:tc>
                  </a:tr>
                </a:tbl>
              </a:graphicData>
            </a:graphic>
          </p:graphicFrame>
        </mc:Fallback>
      </mc:AlternateContent>
      <p:sp>
        <p:nvSpPr>
          <p:cNvPr id="3" name="2 Rectángulo"/>
          <p:cNvSpPr/>
          <p:nvPr/>
        </p:nvSpPr>
        <p:spPr>
          <a:xfrm>
            <a:off x="3275856" y="930096"/>
            <a:ext cx="4572000" cy="646331"/>
          </a:xfrm>
          <a:prstGeom prst="rect">
            <a:avLst/>
          </a:prstGeom>
        </p:spPr>
        <p:txBody>
          <a:bodyPr>
            <a:spAutoFit/>
          </a:bodyPr>
          <a:lstStyle/>
          <a:p>
            <a:pPr algn="ctr"/>
            <a:r>
              <a:rPr lang="es-MX" dirty="0">
                <a:solidFill>
                  <a:prstClr val="white"/>
                </a:solidFill>
              </a:rPr>
              <a:t>A la relación se le denomina “relación producto – capital</a:t>
            </a:r>
            <a:r>
              <a:rPr lang="es-MX" dirty="0" smtClean="0">
                <a:solidFill>
                  <a:prstClr val="white"/>
                </a:solidFill>
              </a:rPr>
              <a:t>”</a:t>
            </a:r>
            <a:endParaRPr lang="es-MX" dirty="0">
              <a:solidFill>
                <a:prstClr val="white"/>
              </a:solidFill>
            </a:endParaRPr>
          </a:p>
        </p:txBody>
      </p:sp>
      <p:sp>
        <p:nvSpPr>
          <p:cNvPr id="4" name="3 Esquina doblada"/>
          <p:cNvSpPr/>
          <p:nvPr/>
        </p:nvSpPr>
        <p:spPr>
          <a:xfrm>
            <a:off x="395987" y="1768420"/>
            <a:ext cx="4104456" cy="1579424"/>
          </a:xfrm>
          <a:prstGeom prst="foldedCorner">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s-MX" sz="1600" dirty="0">
                <a:solidFill>
                  <a:prstClr val="white"/>
                </a:solidFill>
              </a:rPr>
              <a:t> </a:t>
            </a:r>
          </a:p>
          <a:p>
            <a:r>
              <a:rPr lang="es-MX" sz="1600" dirty="0">
                <a:solidFill>
                  <a:prstClr val="white"/>
                </a:solidFill>
              </a:rPr>
              <a:t>Se llama “valor agregado” la diferencia entre valor de venta de la producción estimada en el proyecto y las compras que se deben hacer a otras empresas (compras a terceros</a:t>
            </a:r>
            <a:r>
              <a:rPr lang="es-MX" sz="1600" dirty="0" smtClean="0">
                <a:solidFill>
                  <a:prstClr val="white"/>
                </a:solidFill>
              </a:rPr>
              <a:t>).</a:t>
            </a:r>
            <a:endParaRPr lang="es-MX" sz="1600" dirty="0">
              <a:solidFill>
                <a:prstClr val="white"/>
              </a:solidFill>
            </a:endParaRPr>
          </a:p>
        </p:txBody>
      </p:sp>
      <p:sp>
        <p:nvSpPr>
          <p:cNvPr id="5" name="4 Combinar"/>
          <p:cNvSpPr/>
          <p:nvPr/>
        </p:nvSpPr>
        <p:spPr>
          <a:xfrm>
            <a:off x="5117339" y="1788810"/>
            <a:ext cx="3600400" cy="3118068"/>
          </a:xfrm>
          <a:prstGeom prst="flowChartMerge">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MX" sz="1600" dirty="0" smtClean="0">
                <a:solidFill>
                  <a:prstClr val="white"/>
                </a:solidFill>
              </a:rPr>
              <a:t>Para </a:t>
            </a:r>
            <a:r>
              <a:rPr lang="es-MX" sz="1600" dirty="0">
                <a:solidFill>
                  <a:prstClr val="white"/>
                </a:solidFill>
              </a:rPr>
              <a:t>obtener esa producción (materias primas, energía, lubricantes, repuestos, </a:t>
            </a:r>
            <a:r>
              <a:rPr lang="es-MX" sz="1600" dirty="0" err="1">
                <a:solidFill>
                  <a:prstClr val="white"/>
                </a:solidFill>
              </a:rPr>
              <a:t>etc</a:t>
            </a:r>
            <a:r>
              <a:rPr lang="es-MX" sz="1600" dirty="0">
                <a:solidFill>
                  <a:prstClr val="white"/>
                </a:solidFill>
              </a:rPr>
              <a:t>).</a:t>
            </a:r>
          </a:p>
        </p:txBody>
      </p:sp>
      <p:sp>
        <p:nvSpPr>
          <p:cNvPr id="6" name="5 Llamada de flecha izquierda y derecha"/>
          <p:cNvSpPr/>
          <p:nvPr/>
        </p:nvSpPr>
        <p:spPr>
          <a:xfrm>
            <a:off x="395988" y="5321500"/>
            <a:ext cx="8136452" cy="1077218"/>
          </a:xfrm>
          <a:prstGeom prst="leftRightArrowCallou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MX" sz="3200" b="1" i="1" dirty="0">
                <a:solidFill>
                  <a:prstClr val="white"/>
                </a:solidFill>
                <a:effectLst>
                  <a:outerShdw blurRad="38100" dist="38100" dir="2700000" algn="tl">
                    <a:srgbClr val="000000">
                      <a:alpha val="43137"/>
                    </a:srgbClr>
                  </a:outerShdw>
                </a:effectLst>
              </a:rPr>
              <a:t>VA = VVP - ∑</a:t>
            </a:r>
            <a:r>
              <a:rPr lang="es-MX" sz="3200" b="1" i="1" dirty="0" err="1">
                <a:solidFill>
                  <a:prstClr val="white"/>
                </a:solidFill>
                <a:effectLst>
                  <a:outerShdw blurRad="38100" dist="38100" dir="2700000" algn="tl">
                    <a:srgbClr val="000000">
                      <a:alpha val="43137"/>
                    </a:srgbClr>
                  </a:outerShdw>
                </a:effectLst>
              </a:rPr>
              <a:t>Comp</a:t>
            </a:r>
            <a:endParaRPr lang="es-MX" sz="3200" b="1" dirty="0">
              <a:solidFill>
                <a:prstClr val="white"/>
              </a:solidFill>
              <a:effectLst>
                <a:outerShdw blurRad="38100" dist="38100" dir="2700000" algn="tl">
                  <a:srgbClr val="000000">
                    <a:alpha val="43137"/>
                  </a:srgbClr>
                </a:outerShdw>
              </a:effectLst>
            </a:endParaRPr>
          </a:p>
          <a:p>
            <a:pPr algn="ctr"/>
            <a:r>
              <a:rPr lang="es-MX" sz="3200" b="1" i="1" dirty="0">
                <a:solidFill>
                  <a:prstClr val="white"/>
                </a:solidFill>
                <a:effectLst>
                  <a:outerShdw blurRad="38100" dist="38100" dir="2700000" algn="tl">
                    <a:srgbClr val="000000">
                      <a:alpha val="43137"/>
                    </a:srgbClr>
                  </a:outerShdw>
                </a:effectLst>
              </a:rPr>
              <a:t>VA = VBP - ∑ </a:t>
            </a:r>
            <a:r>
              <a:rPr lang="es-MX" sz="3200" b="1" i="1" dirty="0" err="1">
                <a:solidFill>
                  <a:prstClr val="white"/>
                </a:solidFill>
                <a:effectLst>
                  <a:outerShdw blurRad="38100" dist="38100" dir="2700000" algn="tl">
                    <a:srgbClr val="000000">
                      <a:alpha val="43137"/>
                    </a:srgbClr>
                  </a:outerShdw>
                </a:effectLst>
              </a:rPr>
              <a:t>ins</a:t>
            </a:r>
            <a:endParaRPr lang="es-MX" sz="3200" b="1" dirty="0">
              <a:solidFill>
                <a:prstClr val="white"/>
              </a:solidFill>
              <a:effectLst>
                <a:outerShdw blurRad="38100" dist="38100" dir="2700000" algn="tl">
                  <a:srgbClr val="000000">
                    <a:alpha val="43137"/>
                  </a:srgbClr>
                </a:outerShdw>
              </a:effectLst>
            </a:endParaRP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172</a:t>
            </a:fld>
            <a:endParaRPr lang="es-MX">
              <a:solidFill>
                <a:srgbClr val="E3DED1">
                  <a:shade val="90000"/>
                </a:srgbClr>
              </a:solidFill>
            </a:endParaRPr>
          </a:p>
        </p:txBody>
      </p:sp>
      <p:pic>
        <p:nvPicPr>
          <p:cNvPr id="62466" name="Picture 2" descr="F:\formulación y evaluación de proyectos II\Trabajo final\Imágenes\hucha-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6156" y="3191759"/>
            <a:ext cx="1524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5994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Doble onda"/>
          <p:cNvSpPr/>
          <p:nvPr/>
        </p:nvSpPr>
        <p:spPr>
          <a:xfrm>
            <a:off x="2561492" y="332656"/>
            <a:ext cx="4146071" cy="531674"/>
          </a:xfrm>
          <a:prstGeom prst="doubleWave">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MX" sz="2000" b="1" dirty="0">
                <a:solidFill>
                  <a:prstClr val="white"/>
                </a:solidFill>
              </a:rPr>
              <a:t>CÁLCULO DEL VALOR AGREGADO (va)</a:t>
            </a:r>
            <a:endParaRPr lang="es-MX" sz="2000" dirty="0">
              <a:solidFill>
                <a:prstClr val="white"/>
              </a:solidFill>
            </a:endParaRPr>
          </a:p>
        </p:txBody>
      </p:sp>
      <p:graphicFrame>
        <p:nvGraphicFramePr>
          <p:cNvPr id="3" name="2 Diagrama"/>
          <p:cNvGraphicFramePr/>
          <p:nvPr>
            <p:extLst>
              <p:ext uri="{D42A27DB-BD31-4B8C-83A1-F6EECF244321}">
                <p14:modId xmlns:p14="http://schemas.microsoft.com/office/powerpoint/2010/main" val="2716808111"/>
              </p:ext>
            </p:extLst>
          </p:nvPr>
        </p:nvGraphicFramePr>
        <p:xfrm>
          <a:off x="1187624" y="1124744"/>
          <a:ext cx="712879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Estrella de 7 puntas"/>
          <p:cNvSpPr/>
          <p:nvPr/>
        </p:nvSpPr>
        <p:spPr>
          <a:xfrm>
            <a:off x="1497240" y="5157192"/>
            <a:ext cx="5444871" cy="1048524"/>
          </a:xfrm>
          <a:prstGeom prst="star7">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s-MX" sz="1600" i="1" dirty="0">
                <a:solidFill>
                  <a:prstClr val="white"/>
                </a:solidFill>
              </a:rPr>
              <a:t>(VA)</a:t>
            </a:r>
            <a:r>
              <a:rPr lang="es-MX" sz="1600" i="1" baseline="-25000" dirty="0">
                <a:solidFill>
                  <a:prstClr val="white"/>
                </a:solidFill>
              </a:rPr>
              <a:t>N</a:t>
            </a:r>
            <a:r>
              <a:rPr lang="es-MX" sz="1600" i="1" dirty="0">
                <a:solidFill>
                  <a:prstClr val="white"/>
                </a:solidFill>
              </a:rPr>
              <a:t> → excluye la depreciación</a:t>
            </a:r>
            <a:endParaRPr lang="es-MX" sz="1600" dirty="0">
              <a:solidFill>
                <a:prstClr val="white"/>
              </a:solidFill>
            </a:endParaRPr>
          </a:p>
          <a:p>
            <a:pPr algn="ctr"/>
            <a:r>
              <a:rPr lang="es-MX" sz="1600" i="1" dirty="0">
                <a:solidFill>
                  <a:prstClr val="white"/>
                </a:solidFill>
              </a:rPr>
              <a:t>(VA)</a:t>
            </a:r>
            <a:r>
              <a:rPr lang="es-MX" sz="1600" i="1" baseline="-25000" dirty="0">
                <a:solidFill>
                  <a:prstClr val="white"/>
                </a:solidFill>
              </a:rPr>
              <a:t>CF</a:t>
            </a:r>
            <a:r>
              <a:rPr lang="es-MX" sz="1600" i="1" dirty="0">
                <a:solidFill>
                  <a:prstClr val="white"/>
                </a:solidFill>
              </a:rPr>
              <a:t> → excluye la tribulación</a:t>
            </a:r>
            <a:endParaRPr lang="es-MX" sz="1600" dirty="0">
              <a:solidFill>
                <a:prstClr val="white"/>
              </a:solidFill>
            </a:endParaRPr>
          </a:p>
        </p:txBody>
      </p:sp>
      <p:sp>
        <p:nvSpPr>
          <p:cNvPr id="5" name="4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173</a:t>
            </a:fld>
            <a:endParaRPr lang="es-MX">
              <a:solidFill>
                <a:srgbClr val="E3DED1">
                  <a:shade val="90000"/>
                </a:srgbClr>
              </a:solidFill>
            </a:endParaRPr>
          </a:p>
        </p:txBody>
      </p:sp>
      <p:pic>
        <p:nvPicPr>
          <p:cNvPr id="63490" name="Picture 2" descr="F:\formulación y evaluación de proyectos II\Trabajo final\Imágenes\justicia-9.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04387" y="5502274"/>
            <a:ext cx="1139513" cy="87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610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827584" y="620687"/>
            <a:ext cx="720080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MX" dirty="0">
                <a:solidFill>
                  <a:prstClr val="white"/>
                </a:solidFill>
              </a:rPr>
              <a:t>En el cálculo del capital se suelen incluir las inversiones en existencias, que en algunos casos pueden adquirir especial importancia.</a:t>
            </a:r>
          </a:p>
        </p:txBody>
      </p:sp>
      <p:sp>
        <p:nvSpPr>
          <p:cNvPr id="3" name="2 Rectángulo"/>
          <p:cNvSpPr/>
          <p:nvPr/>
        </p:nvSpPr>
        <p:spPr>
          <a:xfrm>
            <a:off x="3995936" y="1660158"/>
            <a:ext cx="1677062" cy="461665"/>
          </a:xfrm>
          <a:prstGeom prst="rect">
            <a:avLst/>
          </a:prstGeom>
          <a:ln/>
        </p:spPr>
        <p:style>
          <a:lnRef idx="1">
            <a:schemeClr val="accent5"/>
          </a:lnRef>
          <a:fillRef idx="3">
            <a:schemeClr val="accent5"/>
          </a:fillRef>
          <a:effectRef idx="2">
            <a:schemeClr val="accent5"/>
          </a:effectRef>
          <a:fontRef idx="minor">
            <a:schemeClr val="lt1"/>
          </a:fontRef>
        </p:style>
        <p:txBody>
          <a:bodyPr wrap="none">
            <a:spAutoFit/>
          </a:bodyPr>
          <a:lstStyle/>
          <a:p>
            <a:r>
              <a:rPr lang="es-MX" sz="2400" i="1" dirty="0">
                <a:solidFill>
                  <a:prstClr val="white"/>
                </a:solidFill>
              </a:rPr>
              <a:t>(K = I</a:t>
            </a:r>
            <a:r>
              <a:rPr lang="es-MX" sz="2400" i="1" baseline="-25000" dirty="0">
                <a:solidFill>
                  <a:prstClr val="white"/>
                </a:solidFill>
              </a:rPr>
              <a:t>KF</a:t>
            </a:r>
            <a:r>
              <a:rPr lang="es-MX" sz="2400" i="1" dirty="0">
                <a:solidFill>
                  <a:prstClr val="white"/>
                </a:solidFill>
              </a:rPr>
              <a:t> + I</a:t>
            </a:r>
            <a:r>
              <a:rPr lang="es-MX" sz="2400" i="1" baseline="-25000" dirty="0">
                <a:solidFill>
                  <a:prstClr val="white"/>
                </a:solidFill>
              </a:rPr>
              <a:t>EX</a:t>
            </a:r>
            <a:r>
              <a:rPr lang="es-MX" sz="2400" i="1" dirty="0">
                <a:solidFill>
                  <a:prstClr val="white"/>
                </a:solidFill>
              </a:rPr>
              <a:t>)</a:t>
            </a:r>
            <a:endParaRPr lang="es-MX" sz="2400" dirty="0">
              <a:solidFill>
                <a:prstClr val="white"/>
              </a:solidFill>
            </a:endParaRPr>
          </a:p>
        </p:txBody>
      </p:sp>
      <p:sp>
        <p:nvSpPr>
          <p:cNvPr id="4" name="3 Terminador"/>
          <p:cNvSpPr/>
          <p:nvPr/>
        </p:nvSpPr>
        <p:spPr>
          <a:xfrm>
            <a:off x="345144" y="2587132"/>
            <a:ext cx="4572000" cy="1168539"/>
          </a:xfrm>
          <a:prstGeom prst="flowChartTerminator">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r>
              <a:rPr lang="es-MX" sz="1600" dirty="0">
                <a:solidFill>
                  <a:prstClr val="black"/>
                </a:solidFill>
              </a:rPr>
              <a:t>Las existencias definidas por el inventario constituyen una inversión en sentido tanto económico como financiero.</a:t>
            </a:r>
          </a:p>
        </p:txBody>
      </p:sp>
      <p:sp>
        <p:nvSpPr>
          <p:cNvPr id="5" name="4 Entrada manual"/>
          <p:cNvSpPr/>
          <p:nvPr/>
        </p:nvSpPr>
        <p:spPr>
          <a:xfrm>
            <a:off x="4156582" y="3789040"/>
            <a:ext cx="4572000" cy="1031915"/>
          </a:xfrm>
          <a:prstGeom prst="flowChartManualInpu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r>
              <a:rPr lang="es-MX" sz="1600" dirty="0">
                <a:solidFill>
                  <a:prstClr val="black"/>
                </a:solidFill>
              </a:rPr>
              <a:t>Por lo tanto, se deberán incluir en el denominador de la fracción, junto con el acervo tangible sujeto a depreciación</a:t>
            </a:r>
          </a:p>
        </p:txBody>
      </p:sp>
      <p:sp>
        <p:nvSpPr>
          <p:cNvPr id="6" name="5 Rectángulo"/>
          <p:cNvSpPr/>
          <p:nvPr/>
        </p:nvSpPr>
        <p:spPr>
          <a:xfrm>
            <a:off x="785537" y="5301208"/>
            <a:ext cx="4572000" cy="110799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r>
              <a:rPr lang="es-MX" sz="1600" dirty="0">
                <a:solidFill>
                  <a:prstClr val="black"/>
                </a:solidFill>
              </a:rPr>
              <a:t>si se desea obtener una relación producto capital que mida el aumento del producto nacional por unidad de capital total requerido.</a:t>
            </a:r>
          </a:p>
          <a:p>
            <a:pPr algn="ctr"/>
            <a:r>
              <a:rPr lang="es-MX" sz="1600" dirty="0">
                <a:solidFill>
                  <a:prstClr val="black"/>
                </a:solidFill>
              </a:rPr>
              <a:t> </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174</a:t>
            </a:fld>
            <a:endParaRPr lang="es-MX">
              <a:solidFill>
                <a:srgbClr val="E3DED1">
                  <a:shade val="90000"/>
                </a:srgbClr>
              </a:solidFill>
            </a:endParaRPr>
          </a:p>
        </p:txBody>
      </p:sp>
      <p:pic>
        <p:nvPicPr>
          <p:cNvPr id="64514" name="Picture 2" descr="F:\formulación y evaluación de proyectos II\Trabajo final\Imágenes\flechas-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660158"/>
            <a:ext cx="1456157" cy="1438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2416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2982360661"/>
                  </p:ext>
                </p:extLst>
              </p:nvPr>
            </p:nvGraphicFramePr>
            <p:xfrm>
              <a:off x="3419872" y="476672"/>
              <a:ext cx="2116197" cy="547878"/>
            </p:xfrm>
            <a:graphic>
              <a:graphicData uri="http://schemas.openxmlformats.org/drawingml/2006/table">
                <a:tbl>
                  <a:tblPr firstRow="1" firstCol="1" bandRow="1">
                    <a:tableStyleId>{5C22544A-7EE6-4342-B048-85BDC9FD1C3A}</a:tableStyleId>
                  </a:tblPr>
                  <a:tblGrid>
                    <a:gridCol w="2116197"/>
                  </a:tblGrid>
                  <a:tr h="504056">
                    <a:tc>
                      <a:txBody>
                        <a:bodyPr/>
                        <a:lstStyle/>
                        <a:p>
                          <a:pPr marL="20320" algn="just">
                            <a:spcBef>
                              <a:spcPts val="600"/>
                            </a:spcBef>
                            <a:spcAft>
                              <a:spcPts val="600"/>
                            </a:spcAft>
                          </a:pPr>
                          <a14:m>
                            <m:oMathPara xmlns:m="http://schemas.openxmlformats.org/officeDocument/2006/math">
                              <m:oMathParaPr>
                                <m:jc m:val="centerGroup"/>
                              </m:oMathParaPr>
                              <m:oMath xmlns:m="http://schemas.openxmlformats.org/officeDocument/2006/math">
                                <m:r>
                                  <a:rPr lang="es-MX" sz="1600">
                                    <a:effectLst/>
                                    <a:latin typeface="Cambria Math"/>
                                  </a:rPr>
                                  <m:t>𝑅𝑃𝐾</m:t>
                                </m:r>
                                <m:r>
                                  <a:rPr lang="es-MX" sz="1600">
                                    <a:effectLst/>
                                    <a:latin typeface="Cambria Math"/>
                                  </a:rPr>
                                  <m:t>= </m:t>
                                </m:r>
                                <m:f>
                                  <m:fPr>
                                    <m:ctrlPr>
                                      <a:rPr lang="es-MX" sz="1600" i="1">
                                        <a:effectLst/>
                                        <a:latin typeface="Cambria Math"/>
                                      </a:rPr>
                                    </m:ctrlPr>
                                  </m:fPr>
                                  <m:num>
                                    <m:d>
                                      <m:dPr>
                                        <m:ctrlPr>
                                          <a:rPr lang="es-MX" sz="1600" i="1">
                                            <a:effectLst/>
                                            <a:latin typeface="Cambria Math"/>
                                          </a:rPr>
                                        </m:ctrlPr>
                                      </m:dPr>
                                      <m:e>
                                        <m:r>
                                          <a:rPr lang="es-MX" sz="1600">
                                            <a:effectLst/>
                                            <a:latin typeface="Cambria Math"/>
                                          </a:rPr>
                                          <m:t>𝑉𝐴</m:t>
                                        </m:r>
                                      </m:e>
                                    </m:d>
                                    <m:r>
                                      <a:rPr lang="es-MX" sz="1600">
                                        <a:effectLst/>
                                        <a:latin typeface="Cambria Math"/>
                                      </a:rPr>
                                      <m:t> </m:t>
                                    </m:r>
                                    <m:r>
                                      <a:rPr lang="es-MX" sz="1600">
                                        <a:effectLst/>
                                        <a:latin typeface="Cambria Math"/>
                                      </a:rPr>
                                      <m:t>𝑎𝑙</m:t>
                                    </m:r>
                                    <m:r>
                                      <a:rPr lang="es-MX" sz="1600">
                                        <a:effectLst/>
                                        <a:latin typeface="Cambria Math"/>
                                      </a:rPr>
                                      <m:t> </m:t>
                                    </m:r>
                                    <m:r>
                                      <a:rPr lang="es-MX" sz="1600">
                                        <a:effectLst/>
                                        <a:latin typeface="Cambria Math"/>
                                      </a:rPr>
                                      <m:t>𝑃𝐼𝐵</m:t>
                                    </m:r>
                                  </m:num>
                                  <m:den>
                                    <m:r>
                                      <a:rPr lang="es-MX" sz="1600">
                                        <a:effectLst/>
                                        <a:latin typeface="Cambria Math"/>
                                      </a:rPr>
                                      <m:t>𝐾</m:t>
                                    </m:r>
                                  </m:den>
                                </m:f>
                              </m:oMath>
                            </m:oMathPara>
                          </a14:m>
                          <a:endParaRPr lang="es-MX" sz="1600" dirty="0">
                            <a:effectLst/>
                            <a:latin typeface="Arial"/>
                            <a:ea typeface="Calibri"/>
                            <a:cs typeface="Times New Roman"/>
                          </a:endParaRPr>
                        </a:p>
                      </a:txBody>
                      <a:tcPr marL="68580" marR="68580" marT="0" marB="0">
                        <a:solidFill>
                          <a:schemeClr val="accent2">
                            <a:lumMod val="75000"/>
                          </a:schemeClr>
                        </a:solidFill>
                      </a:tcP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3159950213"/>
                  </p:ext>
                </p:extLst>
              </p:nvPr>
            </p:nvGraphicFramePr>
            <p:xfrm>
              <a:off x="3419872" y="476672"/>
              <a:ext cx="2116197" cy="547878"/>
            </p:xfrm>
            <a:graphic>
              <a:graphicData uri="http://schemas.openxmlformats.org/drawingml/2006/table">
                <a:tbl>
                  <a:tblPr firstRow="1" firstCol="1" bandRow="1">
                    <a:tableStyleId>{5C22544A-7EE6-4342-B048-85BDC9FD1C3A}</a:tableStyleId>
                  </a:tblPr>
                  <a:tblGrid>
                    <a:gridCol w="2116197"/>
                  </a:tblGrid>
                  <a:tr h="547878">
                    <a:tc>
                      <a:txBody>
                        <a:bodyPr/>
                        <a:lstStyle/>
                        <a:p>
                          <a:endParaRPr lang="es-MX"/>
                        </a:p>
                      </a:txBody>
                      <a:tcPr marL="68580" marR="68580" marT="0" marB="0">
                        <a:blipFill rotWithShape="1">
                          <a:blip r:embed="rId3"/>
                          <a:stretch>
                            <a:fillRect r="-288" b="-1111"/>
                          </a:stretch>
                        </a:blipFill>
                      </a:tcPr>
                    </a:tc>
                  </a:tr>
                </a:tbl>
              </a:graphicData>
            </a:graphic>
          </p:graphicFrame>
        </mc:Fallback>
      </mc:AlternateContent>
      <p:sp>
        <p:nvSpPr>
          <p:cNvPr id="4" name="3 Flecha a la derecha con bandas"/>
          <p:cNvSpPr/>
          <p:nvPr/>
        </p:nvSpPr>
        <p:spPr>
          <a:xfrm>
            <a:off x="2378873" y="836712"/>
            <a:ext cx="4572000" cy="1650742"/>
          </a:xfrm>
          <a:prstGeom prst="stripedRightArrow">
            <a:avLst/>
          </a:prstGeom>
        </p:spPr>
        <p:style>
          <a:lnRef idx="2">
            <a:schemeClr val="accent2"/>
          </a:lnRef>
          <a:fillRef idx="1">
            <a:schemeClr val="lt1"/>
          </a:fillRef>
          <a:effectRef idx="0">
            <a:schemeClr val="accent2"/>
          </a:effectRef>
          <a:fontRef idx="minor">
            <a:schemeClr val="dk1"/>
          </a:fontRef>
        </p:style>
        <p:txBody>
          <a:bodyPr>
            <a:spAutoFit/>
          </a:bodyPr>
          <a:lstStyle/>
          <a:p>
            <a:r>
              <a:rPr lang="es-MX" sz="1600" dirty="0">
                <a:solidFill>
                  <a:prstClr val="black"/>
                </a:solidFill>
              </a:rPr>
              <a:t>Para el conjunto de la economía, se suele distinguir entre la relación promedio y la relación marginal de producto capital.</a:t>
            </a:r>
          </a:p>
        </p:txBody>
      </p:sp>
      <p:sp>
        <p:nvSpPr>
          <p:cNvPr id="6" name="5 Rectángulo"/>
          <p:cNvSpPr/>
          <p:nvPr/>
        </p:nvSpPr>
        <p:spPr>
          <a:xfrm>
            <a:off x="3131840" y="2302788"/>
            <a:ext cx="2578270"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MX" dirty="0">
                <a:solidFill>
                  <a:prstClr val="black"/>
                </a:solidFill>
              </a:rPr>
              <a:t>Tenemos dos situaciones:</a:t>
            </a:r>
          </a:p>
        </p:txBody>
      </p:sp>
      <p:graphicFrame>
        <p:nvGraphicFramePr>
          <p:cNvPr id="7" name="6 Diagrama"/>
          <p:cNvGraphicFramePr/>
          <p:nvPr>
            <p:extLst>
              <p:ext uri="{D42A27DB-BD31-4B8C-83A1-F6EECF244321}">
                <p14:modId xmlns:p14="http://schemas.microsoft.com/office/powerpoint/2010/main" val="3934640163"/>
              </p:ext>
            </p:extLst>
          </p:nvPr>
        </p:nvGraphicFramePr>
        <p:xfrm>
          <a:off x="1064473" y="2924944"/>
          <a:ext cx="7200800" cy="35888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3" name="2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175</a:t>
            </a:fld>
            <a:endParaRPr lang="es-MX">
              <a:solidFill>
                <a:srgbClr val="E3DED1">
                  <a:shade val="90000"/>
                </a:srgbClr>
              </a:solidFill>
            </a:endParaRPr>
          </a:p>
        </p:txBody>
      </p:sp>
      <p:pic>
        <p:nvPicPr>
          <p:cNvPr id="65538" name="Picture 2" descr="F:\formulación y evaluación de proyectos II\Trabajo final\Imágenes\gif móvil sexy (7).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3586" y="2487454"/>
            <a:ext cx="1403162" cy="2104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0369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Pergamino vertical"/>
          <p:cNvSpPr/>
          <p:nvPr/>
        </p:nvSpPr>
        <p:spPr>
          <a:xfrm>
            <a:off x="827584" y="404664"/>
            <a:ext cx="4572000" cy="1467326"/>
          </a:xfrm>
          <a:prstGeom prst="verticalScroll">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r>
              <a:rPr lang="es-MX" dirty="0">
                <a:solidFill>
                  <a:prstClr val="white"/>
                </a:solidFill>
              </a:rPr>
              <a:t>Todo proyecto es marginal con relación a la industria como un todo o a la economía como un todo, porque representa adición de inversión y de valor agregado.</a:t>
            </a:r>
          </a:p>
        </p:txBody>
      </p:sp>
      <p:sp>
        <p:nvSpPr>
          <p:cNvPr id="3" name="2 Cinta curvada hacia arriba"/>
          <p:cNvSpPr/>
          <p:nvPr/>
        </p:nvSpPr>
        <p:spPr>
          <a:xfrm>
            <a:off x="6300192" y="818197"/>
            <a:ext cx="1369888" cy="640259"/>
          </a:xfrm>
          <a:prstGeom prst="ellipseRibbon2">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MX" sz="2400" b="1" u="sng" dirty="0">
                <a:solidFill>
                  <a:prstClr val="white"/>
                </a:solidFill>
              </a:rPr>
              <a:t>RPK</a:t>
            </a:r>
            <a:endParaRPr lang="es-MX" sz="2400" dirty="0">
              <a:solidFill>
                <a:prstClr val="white"/>
              </a:solidFill>
            </a:endParaRPr>
          </a:p>
        </p:txBody>
      </p:sp>
      <p:sp>
        <p:nvSpPr>
          <p:cNvPr id="4" name="3 Flecha a la derecha con muesca"/>
          <p:cNvSpPr/>
          <p:nvPr/>
        </p:nvSpPr>
        <p:spPr>
          <a:xfrm>
            <a:off x="251520" y="3501008"/>
            <a:ext cx="3240360" cy="1650742"/>
          </a:xfrm>
          <a:prstGeom prst="notchedRightArrow">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solidFill>
                  <a:prstClr val="black"/>
                </a:solidFill>
              </a:rPr>
              <a:t>CÁLCULO DE LA RPK A PRECIOS DE MERCADO O SOMBRA:</a:t>
            </a:r>
            <a:endParaRPr lang="es-MX" sz="1600" dirty="0">
              <a:solidFill>
                <a:prstClr val="black"/>
              </a:solidFill>
            </a:endParaRPr>
          </a:p>
        </p:txBody>
      </p:sp>
      <p:graphicFrame>
        <p:nvGraphicFramePr>
          <p:cNvPr id="5" name="4 Diagrama"/>
          <p:cNvGraphicFramePr/>
          <p:nvPr>
            <p:extLst>
              <p:ext uri="{D42A27DB-BD31-4B8C-83A1-F6EECF244321}">
                <p14:modId xmlns:p14="http://schemas.microsoft.com/office/powerpoint/2010/main" val="975545187"/>
              </p:ext>
            </p:extLst>
          </p:nvPr>
        </p:nvGraphicFramePr>
        <p:xfrm>
          <a:off x="3887924" y="2708920"/>
          <a:ext cx="4824536" cy="3174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solidFill>
                  <a:srgbClr val="E3DED1">
                    <a:shade val="90000"/>
                  </a:srgbClr>
                </a:solidFill>
              </a:rPr>
              <a:pPr/>
              <a:t>176</a:t>
            </a:fld>
            <a:endParaRPr lang="es-MX">
              <a:solidFill>
                <a:srgbClr val="E3DED1">
                  <a:shade val="90000"/>
                </a:srgbClr>
              </a:solidFill>
            </a:endParaRPr>
          </a:p>
        </p:txBody>
      </p:sp>
      <p:pic>
        <p:nvPicPr>
          <p:cNvPr id="66562" name="Picture 2" descr="F:\formulación y evaluación de proyectos II\Trabajo final\Imágenes\grafic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148765"/>
            <a:ext cx="1413662" cy="84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8366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effectLst/>
              </a:rPr>
              <a:t>PROBLEMA </a:t>
            </a:r>
            <a:r>
              <a:rPr lang="es-MX" b="1" dirty="0" smtClean="0">
                <a:effectLst/>
              </a:rPr>
              <a:t>11</a:t>
            </a:r>
            <a:r>
              <a:rPr lang="es-MX" dirty="0">
                <a:effectLst/>
              </a:rPr>
              <a:t/>
            </a:r>
            <a:br>
              <a:rPr lang="es-MX" dirty="0">
                <a:effectLst/>
              </a:rPr>
            </a:br>
            <a:endParaRPr lang="es-MX" dirty="0"/>
          </a:p>
        </p:txBody>
      </p:sp>
      <p:sp>
        <p:nvSpPr>
          <p:cNvPr id="3" name="2 Marcador de contenido"/>
          <p:cNvSpPr>
            <a:spLocks noGrp="1"/>
          </p:cNvSpPr>
          <p:nvPr>
            <p:ph idx="1"/>
          </p:nvPr>
        </p:nvSpPr>
        <p:spPr/>
        <p:txBody>
          <a:bodyPr/>
          <a:lstStyle/>
          <a:p>
            <a:pPr marL="0" indent="0" algn="ctr">
              <a:buNone/>
            </a:pPr>
            <a:r>
              <a:rPr lang="es-MX" b="1" dirty="0">
                <a:effectLst/>
              </a:rPr>
              <a:t>CÁLCULO DE LA RELACIÓN PRODUCTO-CAPITAL, INCLUYENDO ALGUNOS EFECTOS INDIRECTOS HACIA EL </a:t>
            </a:r>
            <a:r>
              <a:rPr lang="es-MX" b="1" dirty="0" smtClean="0">
                <a:effectLst/>
              </a:rPr>
              <a:t>DESTINO</a:t>
            </a:r>
            <a:endParaRPr lang="es-MX" dirty="0">
              <a:effectLst/>
            </a:endParaRPr>
          </a:p>
          <a:p>
            <a:endParaRPr lang="es-MX" dirty="0"/>
          </a:p>
        </p:txBody>
      </p:sp>
      <p:sp>
        <p:nvSpPr>
          <p:cNvPr id="4" name="3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prstClr val="white">
                    <a:tint val="75000"/>
                  </a:prstClr>
                </a:solidFill>
              </a:rPr>
              <a:pPr/>
              <a:t>177</a:t>
            </a:fld>
            <a:endParaRPr lang="es-MX">
              <a:solidFill>
                <a:prstClr val="white">
                  <a:tint val="75000"/>
                </a:prstClr>
              </a:solidFill>
            </a:endParaRPr>
          </a:p>
        </p:txBody>
      </p:sp>
    </p:spTree>
    <p:extLst>
      <p:ext uri="{BB962C8B-B14F-4D97-AF65-F5344CB8AC3E}">
        <p14:creationId xmlns:p14="http://schemas.microsoft.com/office/powerpoint/2010/main" val="2278459926"/>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899592" y="231031"/>
            <a:ext cx="214198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dirty="0">
                <a:solidFill>
                  <a:prstClr val="black"/>
                </a:solidFill>
              </a:rPr>
              <a:t> </a:t>
            </a:r>
          </a:p>
          <a:p>
            <a:pPr algn="ctr"/>
            <a:r>
              <a:rPr lang="es-MX" dirty="0">
                <a:solidFill>
                  <a:prstClr val="black"/>
                </a:solidFill>
              </a:rPr>
              <a:t>a) FÓRMULA:</a:t>
            </a:r>
          </a:p>
          <a:p>
            <a:pPr algn="ctr"/>
            <a:r>
              <a:rPr lang="es-MX" dirty="0">
                <a:solidFill>
                  <a:prstClr val="black"/>
                </a:solidFill>
              </a:rPr>
              <a:t> </a:t>
            </a:r>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2353023066"/>
                  </p:ext>
                </p:extLst>
              </p:nvPr>
            </p:nvGraphicFramePr>
            <p:xfrm>
              <a:off x="5148064" y="555067"/>
              <a:ext cx="2447211" cy="707306"/>
            </p:xfrm>
            <a:graphic>
              <a:graphicData uri="http://schemas.openxmlformats.org/drawingml/2006/table">
                <a:tbl>
                  <a:tblPr firstRow="1" firstCol="1" bandRow="1">
                    <a:tableStyleId>{5C22544A-7EE6-4342-B048-85BDC9FD1C3A}</a:tableStyleId>
                  </a:tblPr>
                  <a:tblGrid>
                    <a:gridCol w="2447211"/>
                  </a:tblGrid>
                  <a:tr h="707306">
                    <a:tc>
                      <a:txBody>
                        <a:bodyPr/>
                        <a:lstStyle/>
                        <a:p>
                          <a:pPr marL="20320" algn="just">
                            <a:spcBef>
                              <a:spcPts val="600"/>
                            </a:spcBef>
                            <a:spcAft>
                              <a:spcPts val="600"/>
                            </a:spcAft>
                          </a:pPr>
                          <a14:m>
                            <m:oMathPara xmlns:m="http://schemas.openxmlformats.org/officeDocument/2006/math">
                              <m:oMathParaPr>
                                <m:jc m:val="centerGroup"/>
                              </m:oMathParaPr>
                              <m:oMath xmlns:m="http://schemas.openxmlformats.org/officeDocument/2006/math">
                                <m:r>
                                  <a:rPr lang="es-MX" sz="1600">
                                    <a:effectLst/>
                                    <a:latin typeface="Cambria Math"/>
                                  </a:rPr>
                                  <m:t>𝑅</m:t>
                                </m:r>
                                <m:r>
                                  <a:rPr lang="es-MX" sz="1600">
                                    <a:effectLst/>
                                    <a:latin typeface="Cambria Math"/>
                                  </a:rPr>
                                  <m:t>(</m:t>
                                </m:r>
                                <m:r>
                                  <a:rPr lang="es-MX" sz="1600">
                                    <a:effectLst/>
                                    <a:latin typeface="Cambria Math"/>
                                  </a:rPr>
                                  <m:t>𝑅𝑃𝐾</m:t>
                                </m:r>
                                <m:r>
                                  <a:rPr lang="es-MX" sz="1600">
                                    <a:effectLst/>
                                    <a:latin typeface="Cambria Math"/>
                                  </a:rPr>
                                  <m:t>)= </m:t>
                                </m:r>
                                <m:f>
                                  <m:fPr>
                                    <m:ctrlPr>
                                      <a:rPr lang="es-MX" sz="1600" i="1">
                                        <a:effectLst/>
                                        <a:latin typeface="Cambria Math"/>
                                      </a:rPr>
                                    </m:ctrlPr>
                                  </m:fPr>
                                  <m:num>
                                    <m:r>
                                      <a:rPr lang="es-MX" sz="1600">
                                        <a:effectLst/>
                                        <a:latin typeface="Cambria Math"/>
                                      </a:rPr>
                                      <m:t>𝑃</m:t>
                                    </m:r>
                                    <m:d>
                                      <m:dPr>
                                        <m:ctrlPr>
                                          <a:rPr lang="es-MX" sz="1600" i="1">
                                            <a:effectLst/>
                                            <a:latin typeface="Cambria Math"/>
                                          </a:rPr>
                                        </m:ctrlPr>
                                      </m:dPr>
                                      <m:e>
                                        <m:r>
                                          <a:rPr lang="es-MX" sz="1600">
                                            <a:effectLst/>
                                            <a:latin typeface="Cambria Math"/>
                                          </a:rPr>
                                          <m:t>𝑉𝐴</m:t>
                                        </m:r>
                                      </m:e>
                                    </m:d>
                                  </m:num>
                                  <m:den>
                                    <m:r>
                                      <a:rPr lang="es-MX" sz="1600">
                                        <a:effectLst/>
                                        <a:latin typeface="Cambria Math"/>
                                      </a:rPr>
                                      <m:t>𝐾</m:t>
                                    </m:r>
                                  </m:den>
                                </m:f>
                              </m:oMath>
                            </m:oMathPara>
                          </a14:m>
                          <a:endParaRPr lang="es-MX" sz="1100" dirty="0">
                            <a:effectLst/>
                            <a:latin typeface="Arial"/>
                            <a:ea typeface="Calibri"/>
                            <a:cs typeface="Times New Roman"/>
                          </a:endParaRPr>
                        </a:p>
                      </a:txBody>
                      <a:tcPr marL="68580" marR="68580" marT="0" marB="0"/>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2353023066"/>
                  </p:ext>
                </p:extLst>
              </p:nvPr>
            </p:nvGraphicFramePr>
            <p:xfrm>
              <a:off x="5148064" y="555067"/>
              <a:ext cx="2447211" cy="707306"/>
            </p:xfrm>
            <a:graphic>
              <a:graphicData uri="http://schemas.openxmlformats.org/drawingml/2006/table">
                <a:tbl>
                  <a:tblPr firstRow="1" firstCol="1" bandRow="1">
                    <a:tableStyleId>{5C22544A-7EE6-4342-B048-85BDC9FD1C3A}</a:tableStyleId>
                  </a:tblPr>
                  <a:tblGrid>
                    <a:gridCol w="2447211"/>
                  </a:tblGrid>
                  <a:tr h="707306">
                    <a:tc>
                      <a:txBody>
                        <a:bodyPr/>
                        <a:lstStyle/>
                        <a:p>
                          <a:endParaRPr lang="es-MX"/>
                        </a:p>
                      </a:txBody>
                      <a:tcPr marL="68580" marR="68580" marT="0" marB="0">
                        <a:blipFill rotWithShape="1">
                          <a:blip r:embed="rId2"/>
                          <a:stretch>
                            <a:fillRect b="-862"/>
                          </a:stretch>
                        </a:blipFill>
                      </a:tcPr>
                    </a:tc>
                  </a:tr>
                </a:tbl>
              </a:graphicData>
            </a:graphic>
          </p:graphicFrame>
        </mc:Fallback>
      </mc:AlternateContent>
      <p:cxnSp>
        <p:nvCxnSpPr>
          <p:cNvPr id="9" name="8 Conector angular"/>
          <p:cNvCxnSpPr/>
          <p:nvPr/>
        </p:nvCxnSpPr>
        <p:spPr>
          <a:xfrm>
            <a:off x="3213468" y="476672"/>
            <a:ext cx="1800200" cy="432048"/>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13" name="12 Pantalla"/>
          <p:cNvSpPr/>
          <p:nvPr/>
        </p:nvSpPr>
        <p:spPr>
          <a:xfrm>
            <a:off x="2281320" y="1556792"/>
            <a:ext cx="4572000" cy="1569660"/>
          </a:xfrm>
          <a:prstGeom prst="flowChartDisplay">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r>
              <a:rPr lang="es-MX" sz="1600" dirty="0">
                <a:solidFill>
                  <a:prstClr val="white"/>
                </a:solidFill>
              </a:rPr>
              <a:t>Donde:</a:t>
            </a:r>
          </a:p>
          <a:p>
            <a:r>
              <a:rPr lang="es-MX" sz="1600" dirty="0">
                <a:solidFill>
                  <a:prstClr val="white"/>
                </a:solidFill>
              </a:rPr>
              <a:t> </a:t>
            </a:r>
          </a:p>
          <a:p>
            <a:r>
              <a:rPr lang="es-MX" sz="1600" dirty="0">
                <a:solidFill>
                  <a:prstClr val="white"/>
                </a:solidFill>
              </a:rPr>
              <a:t>R = Relación producto </a:t>
            </a:r>
            <a:r>
              <a:rPr lang="es-MX" sz="1600" dirty="0" smtClean="0">
                <a:solidFill>
                  <a:prstClr val="white"/>
                </a:solidFill>
              </a:rPr>
              <a:t>capital K </a:t>
            </a:r>
            <a:r>
              <a:rPr lang="es-MX" sz="1600" dirty="0">
                <a:solidFill>
                  <a:prstClr val="white"/>
                </a:solidFill>
              </a:rPr>
              <a:t>= Capital</a:t>
            </a:r>
          </a:p>
          <a:p>
            <a:r>
              <a:rPr lang="es-MX" sz="1600" dirty="0">
                <a:solidFill>
                  <a:prstClr val="white"/>
                </a:solidFill>
              </a:rPr>
              <a:t>P = Producción medida en </a:t>
            </a:r>
            <a:r>
              <a:rPr lang="es-MX" sz="1600" dirty="0" smtClean="0">
                <a:solidFill>
                  <a:prstClr val="white"/>
                </a:solidFill>
              </a:rPr>
              <a:t>términos de </a:t>
            </a:r>
            <a:r>
              <a:rPr lang="es-MX" sz="1600" dirty="0">
                <a:solidFill>
                  <a:prstClr val="white"/>
                </a:solidFill>
              </a:rPr>
              <a:t>V.A.</a:t>
            </a:r>
          </a:p>
        </p:txBody>
      </p:sp>
      <p:sp>
        <p:nvSpPr>
          <p:cNvPr id="14" name="13 Rectángulo"/>
          <p:cNvSpPr/>
          <p:nvPr/>
        </p:nvSpPr>
        <p:spPr>
          <a:xfrm>
            <a:off x="3604620" y="3356992"/>
            <a:ext cx="1920719" cy="369332"/>
          </a:xfrm>
          <a:prstGeom prst="rect">
            <a:avLst/>
          </a:prstGeom>
        </p:spPr>
        <p:txBody>
          <a:bodyPr wrap="none">
            <a:spAutoFit/>
          </a:bodyPr>
          <a:lstStyle/>
          <a:p>
            <a:r>
              <a:rPr lang="es-MX" dirty="0">
                <a:solidFill>
                  <a:prstClr val="black"/>
                </a:solidFill>
              </a:rPr>
              <a:t>b) SUPUESTOS</a:t>
            </a:r>
          </a:p>
        </p:txBody>
      </p:sp>
      <p:graphicFrame>
        <p:nvGraphicFramePr>
          <p:cNvPr id="15" name="14 Diagrama"/>
          <p:cNvGraphicFramePr/>
          <p:nvPr>
            <p:extLst>
              <p:ext uri="{D42A27DB-BD31-4B8C-83A1-F6EECF244321}">
                <p14:modId xmlns:p14="http://schemas.microsoft.com/office/powerpoint/2010/main" val="767030539"/>
              </p:ext>
            </p:extLst>
          </p:nvPr>
        </p:nvGraphicFramePr>
        <p:xfrm>
          <a:off x="1519320" y="3933056"/>
          <a:ext cx="6096000"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pPr/>
              <a:t>178</a:t>
            </a:fld>
            <a:endParaRPr lang="es-MX"/>
          </a:p>
        </p:txBody>
      </p:sp>
      <p:pic>
        <p:nvPicPr>
          <p:cNvPr id="67586" name="Picture 2" descr="F:\formulación y evaluación de proyectos II\Trabajo final\Imágenes\flechas-2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7544" y="1925756"/>
            <a:ext cx="1200696" cy="1200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5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36592" y="292006"/>
            <a:ext cx="1608133"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lang="es-MX" b="1" dirty="0">
                <a:solidFill>
                  <a:prstClr val="white"/>
                </a:solidFill>
              </a:rPr>
              <a:t>Cuadro 9.33</a:t>
            </a:r>
            <a:endParaRPr lang="es-MX"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40673015"/>
              </p:ext>
            </p:extLst>
          </p:nvPr>
        </p:nvGraphicFramePr>
        <p:xfrm>
          <a:off x="971600" y="908720"/>
          <a:ext cx="7152817" cy="2736304"/>
        </p:xfrm>
        <a:graphic>
          <a:graphicData uri="http://schemas.openxmlformats.org/drawingml/2006/table">
            <a:tbl>
              <a:tblPr firstRow="1" firstCol="1" bandRow="1">
                <a:tableStyleId>{00A15C55-8517-42AA-B614-E9B94910E393}</a:tableStyleId>
              </a:tblPr>
              <a:tblGrid>
                <a:gridCol w="1511496"/>
                <a:gridCol w="4027105"/>
                <a:gridCol w="538072"/>
                <a:gridCol w="538072"/>
                <a:gridCol w="538072"/>
              </a:tblGrid>
              <a:tr h="431511">
                <a:tc>
                  <a:txBody>
                    <a:bodyPr/>
                    <a:lstStyle/>
                    <a:p>
                      <a:pPr algn="just">
                        <a:spcAft>
                          <a:spcPts val="0"/>
                        </a:spcAft>
                      </a:pPr>
                      <a:r>
                        <a:rPr lang="es-MX" sz="1400" dirty="0">
                          <a:effectLst/>
                        </a:rPr>
                        <a:t> </a:t>
                      </a:r>
                      <a:endParaRPr lang="es-MX" sz="1400" dirty="0">
                        <a:effectLst/>
                        <a:latin typeface="Arial"/>
                        <a:ea typeface="Calibri"/>
                        <a:cs typeface="Times New Roman"/>
                      </a:endParaRPr>
                    </a:p>
                  </a:txBody>
                  <a:tcPr marL="68580" marR="68580" marT="0" marB="0"/>
                </a:tc>
                <a:tc>
                  <a:txBody>
                    <a:bodyPr/>
                    <a:lstStyle/>
                    <a:p>
                      <a:pPr algn="just">
                        <a:spcAft>
                          <a:spcPts val="0"/>
                        </a:spcAft>
                      </a:pPr>
                      <a:r>
                        <a:rPr lang="es-MX" sz="1400">
                          <a:effectLst/>
                        </a:rPr>
                        <a:t> </a:t>
                      </a:r>
                      <a:endParaRPr lang="es-MX" sz="1400">
                        <a:effectLst/>
                        <a:latin typeface="Arial"/>
                        <a:ea typeface="Calibri"/>
                        <a:cs typeface="Times New Roman"/>
                      </a:endParaRPr>
                    </a:p>
                  </a:txBody>
                  <a:tcPr marL="68580" marR="68580" marT="0" marB="0"/>
                </a:tc>
                <a:tc gridSpan="3">
                  <a:txBody>
                    <a:bodyPr/>
                    <a:lstStyle/>
                    <a:p>
                      <a:pPr algn="ctr">
                        <a:spcAft>
                          <a:spcPts val="0"/>
                        </a:spcAft>
                      </a:pPr>
                      <a:r>
                        <a:rPr lang="es-MX" sz="1400">
                          <a:effectLst/>
                        </a:rPr>
                        <a:t>PROYECTOS</a:t>
                      </a:r>
                      <a:endParaRPr lang="es-MX" sz="1400">
                        <a:effectLst/>
                        <a:latin typeface="Arial"/>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r>
              <a:tr h="215756">
                <a:tc>
                  <a:txBody>
                    <a:bodyPr/>
                    <a:lstStyle/>
                    <a:p>
                      <a:pPr algn="just">
                        <a:spcAft>
                          <a:spcPts val="0"/>
                        </a:spcAft>
                      </a:pPr>
                      <a:r>
                        <a:rPr lang="es-MX" sz="1400">
                          <a:effectLst/>
                        </a:rPr>
                        <a:t>N° TOTAL</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CONCEPTO</a:t>
                      </a:r>
                      <a:endParaRPr lang="es-MX" sz="1400" dirty="0">
                        <a:effectLst/>
                        <a:latin typeface="Arial"/>
                        <a:ea typeface="Calibri"/>
                        <a:cs typeface="Times New Roman"/>
                      </a:endParaRPr>
                    </a:p>
                  </a:txBody>
                  <a:tcPr marL="68580" marR="68580" marT="0" marB="0"/>
                </a:tc>
                <a:tc>
                  <a:txBody>
                    <a:bodyPr/>
                    <a:lstStyle/>
                    <a:p>
                      <a:pPr algn="ctr">
                        <a:spcAft>
                          <a:spcPts val="0"/>
                        </a:spcAft>
                      </a:pPr>
                      <a:r>
                        <a:rPr lang="es-MX" sz="1400">
                          <a:effectLst/>
                        </a:rPr>
                        <a:t>A</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B</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C</a:t>
                      </a:r>
                      <a:endParaRPr lang="es-MX" sz="1400">
                        <a:effectLst/>
                        <a:latin typeface="Arial"/>
                        <a:ea typeface="Calibri"/>
                        <a:cs typeface="Times New Roman"/>
                      </a:endParaRPr>
                    </a:p>
                  </a:txBody>
                  <a:tcPr marL="68580" marR="68580" marT="0" marB="0"/>
                </a:tc>
              </a:tr>
              <a:tr h="480590">
                <a:tc>
                  <a:txBody>
                    <a:bodyPr/>
                    <a:lstStyle/>
                    <a:p>
                      <a:pPr algn="just">
                        <a:spcAft>
                          <a:spcPts val="0"/>
                        </a:spcAft>
                      </a:pPr>
                      <a:r>
                        <a:rPr lang="es-MX" sz="1400">
                          <a:effectLst/>
                        </a:rPr>
                        <a:t>I) 6,000</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Aportación al acervo renovable (K)</a:t>
                      </a:r>
                      <a:endParaRPr lang="es-MX" sz="1400" dirty="0">
                        <a:effectLst/>
                        <a:latin typeface="Arial"/>
                        <a:ea typeface="Calibri"/>
                        <a:cs typeface="Times New Roman"/>
                      </a:endParaRPr>
                    </a:p>
                  </a:txBody>
                  <a:tcPr marL="68580" marR="68580" marT="0" marB="0"/>
                </a:tc>
                <a:tc>
                  <a:txBody>
                    <a:bodyPr/>
                    <a:lstStyle/>
                    <a:p>
                      <a:pPr algn="ctr">
                        <a:spcAft>
                          <a:spcPts val="0"/>
                        </a:spcAft>
                      </a:pPr>
                      <a:r>
                        <a:rPr lang="es-MX" sz="1400">
                          <a:effectLst/>
                        </a:rPr>
                        <a:t>1,000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2,000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3,000</a:t>
                      </a:r>
                      <a:endParaRPr lang="es-MX" sz="1400">
                        <a:effectLst/>
                        <a:latin typeface="Arial"/>
                        <a:ea typeface="Calibri"/>
                        <a:cs typeface="Times New Roman"/>
                      </a:endParaRPr>
                    </a:p>
                  </a:txBody>
                  <a:tcPr marL="68580" marR="68580" marT="0" marB="0"/>
                </a:tc>
              </a:tr>
              <a:tr h="480590">
                <a:tc>
                  <a:txBody>
                    <a:bodyPr/>
                    <a:lstStyle/>
                    <a:p>
                      <a:pPr algn="just">
                        <a:spcAft>
                          <a:spcPts val="0"/>
                        </a:spcAft>
                      </a:pPr>
                      <a:r>
                        <a:rPr lang="es-MX" sz="1400">
                          <a:effectLst/>
                        </a:rPr>
                        <a:t>II) 4,500</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Producción anual Bruta (VBP)</a:t>
                      </a:r>
                      <a:endParaRPr lang="es-MX" sz="1400" dirty="0">
                        <a:effectLst/>
                        <a:latin typeface="Arial"/>
                        <a:ea typeface="Calibri"/>
                        <a:cs typeface="Times New Roman"/>
                      </a:endParaRPr>
                    </a:p>
                  </a:txBody>
                  <a:tcPr marL="68580" marR="68580" marT="0" marB="0"/>
                </a:tc>
                <a:tc>
                  <a:txBody>
                    <a:bodyPr/>
                    <a:lstStyle/>
                    <a:p>
                      <a:pPr algn="ctr">
                        <a:spcAft>
                          <a:spcPts val="0"/>
                        </a:spcAft>
                      </a:pPr>
                      <a:r>
                        <a:rPr lang="es-MX" sz="1400">
                          <a:effectLst/>
                        </a:rPr>
                        <a:t>1,000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1,500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2,000</a:t>
                      </a:r>
                      <a:endParaRPr lang="es-MX" sz="1400">
                        <a:effectLst/>
                        <a:latin typeface="Arial"/>
                        <a:ea typeface="Calibri"/>
                        <a:cs typeface="Times New Roman"/>
                      </a:endParaRPr>
                    </a:p>
                  </a:txBody>
                  <a:tcPr marL="68580" marR="68580" marT="0" marB="0"/>
                </a:tc>
              </a:tr>
              <a:tr h="480590">
                <a:tc>
                  <a:txBody>
                    <a:bodyPr/>
                    <a:lstStyle/>
                    <a:p>
                      <a:pPr algn="just">
                        <a:spcAft>
                          <a:spcPts val="0"/>
                        </a:spcAft>
                      </a:pPr>
                      <a:r>
                        <a:rPr lang="es-MX" sz="1400">
                          <a:effectLst/>
                        </a:rPr>
                        <a:t>III) 2,200</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Valor agregado directo anual</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3,000</a:t>
                      </a:r>
                      <a:endParaRPr lang="es-MX" sz="1400" dirty="0">
                        <a:effectLst/>
                        <a:latin typeface="Arial"/>
                        <a:ea typeface="Calibri"/>
                        <a:cs typeface="Times New Roman"/>
                      </a:endParaRPr>
                    </a:p>
                  </a:txBody>
                  <a:tcPr marL="68580" marR="68580" marT="0" marB="0"/>
                </a:tc>
                <a:tc>
                  <a:txBody>
                    <a:bodyPr/>
                    <a:lstStyle/>
                    <a:p>
                      <a:pPr algn="ctr">
                        <a:spcAft>
                          <a:spcPts val="0"/>
                        </a:spcAft>
                      </a:pPr>
                      <a:r>
                        <a:rPr lang="es-MX" sz="1400">
                          <a:effectLst/>
                        </a:rPr>
                        <a:t>700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1,200</a:t>
                      </a:r>
                      <a:endParaRPr lang="es-MX" sz="1400">
                        <a:effectLst/>
                        <a:latin typeface="Arial"/>
                        <a:ea typeface="Calibri"/>
                        <a:cs typeface="Times New Roman"/>
                      </a:endParaRPr>
                    </a:p>
                  </a:txBody>
                  <a:tcPr marL="68580" marR="68580" marT="0" marB="0"/>
                </a:tc>
              </a:tr>
              <a:tr h="215756">
                <a:tc>
                  <a:txBody>
                    <a:bodyPr/>
                    <a:lstStyle/>
                    <a:p>
                      <a:pPr algn="just">
                        <a:spcAft>
                          <a:spcPts val="0"/>
                        </a:spcAft>
                      </a:pPr>
                      <a:r>
                        <a:rPr lang="es-MX" sz="1400">
                          <a:effectLst/>
                        </a:rPr>
                        <a:t> </a:t>
                      </a:r>
                      <a:endParaRPr lang="es-MX" sz="1400">
                        <a:effectLst/>
                        <a:latin typeface="Arial"/>
                        <a:ea typeface="Calibri"/>
                        <a:cs typeface="Times New Roman"/>
                      </a:endParaRPr>
                    </a:p>
                  </a:txBody>
                  <a:tcPr marL="68580" marR="68580" marT="0" marB="0"/>
                </a:tc>
                <a:tc gridSpan="4">
                  <a:txBody>
                    <a:bodyPr/>
                    <a:lstStyle/>
                    <a:p>
                      <a:pPr algn="just">
                        <a:spcAft>
                          <a:spcPts val="0"/>
                        </a:spcAft>
                      </a:pPr>
                      <a:r>
                        <a:rPr lang="es-MX" sz="1400">
                          <a:effectLst/>
                        </a:rPr>
                        <a:t>Adicional en II (VA)</a:t>
                      </a:r>
                      <a:endParaRPr lang="es-MX" sz="1400">
                        <a:effectLst/>
                        <a:latin typeface="Arial"/>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r>
              <a:tr h="431511">
                <a:tc>
                  <a:txBody>
                    <a:bodyPr/>
                    <a:lstStyle/>
                    <a:p>
                      <a:pPr algn="just">
                        <a:spcAft>
                          <a:spcPts val="0"/>
                        </a:spcAft>
                      </a:pPr>
                      <a:r>
                        <a:rPr lang="es-MX" sz="1400">
                          <a:effectLst/>
                        </a:rPr>
                        <a:t>IV) 1,000</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Compras a A (CT = Y∑Ins)</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500</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dirty="0">
                          <a:effectLst/>
                        </a:rPr>
                        <a:t>500</a:t>
                      </a:r>
                      <a:endParaRPr lang="es-MX" sz="1400" dirty="0">
                        <a:effectLst/>
                        <a:latin typeface="Arial"/>
                        <a:ea typeface="Calibri"/>
                        <a:cs typeface="Times New Roman"/>
                      </a:endParaRPr>
                    </a:p>
                  </a:txBody>
                  <a:tcPr marL="68580" marR="68580" marT="0" marB="0"/>
                </a:tc>
              </a:tr>
            </a:tbl>
          </a:graphicData>
        </a:graphic>
      </p:graphicFrame>
      <p:sp>
        <p:nvSpPr>
          <p:cNvPr id="4" name="3 Rectángulo"/>
          <p:cNvSpPr/>
          <p:nvPr/>
        </p:nvSpPr>
        <p:spPr>
          <a:xfrm>
            <a:off x="987981" y="3851756"/>
            <a:ext cx="2941831"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MX" dirty="0">
                <a:solidFill>
                  <a:prstClr val="black"/>
                </a:solidFill>
              </a:rPr>
              <a:t>d) SOLUCIÓN (Cálculos):</a:t>
            </a:r>
          </a:p>
        </p:txBody>
      </p:sp>
      <mc:AlternateContent xmlns:mc="http://schemas.openxmlformats.org/markup-compatibility/2006" xmlns:a14="http://schemas.microsoft.com/office/drawing/2010/main">
        <mc:Choice Requires="a14">
          <p:graphicFrame>
            <p:nvGraphicFramePr>
              <p:cNvPr id="8" name="7 Diagrama"/>
              <p:cNvGraphicFramePr/>
              <p:nvPr>
                <p:extLst>
                  <p:ext uri="{D42A27DB-BD31-4B8C-83A1-F6EECF244321}">
                    <p14:modId xmlns:p14="http://schemas.microsoft.com/office/powerpoint/2010/main" val="1390526128"/>
                  </p:ext>
                </p:extLst>
              </p:nvPr>
            </p:nvGraphicFramePr>
            <p:xfrm>
              <a:off x="1619672" y="4437113"/>
              <a:ext cx="5832648" cy="19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7 Diagrama"/>
              <p:cNvGraphicFramePr/>
              <p:nvPr>
                <p:extLst>
                  <p:ext uri="{D42A27DB-BD31-4B8C-83A1-F6EECF244321}">
                    <p14:modId xmlns:p14="http://schemas.microsoft.com/office/powerpoint/2010/main" val="1601061075"/>
                  </p:ext>
                </p:extLst>
              </p:nvPr>
            </p:nvGraphicFramePr>
            <p:xfrm>
              <a:off x="1619672" y="4437113"/>
              <a:ext cx="5832648" cy="194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6" name="5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pPr/>
              <a:t>179</a:t>
            </a:fld>
            <a:endParaRPr lang="es-MX"/>
          </a:p>
        </p:txBody>
      </p:sp>
      <p:pic>
        <p:nvPicPr>
          <p:cNvPr id="68610" name="Picture 2" descr="F:\formulación y evaluación de proyectos II\Trabajo final\Imágenes\hormi-10.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784561">
            <a:off x="473075" y="5241925"/>
            <a:ext cx="6096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72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idhary\Pictures\LUIS\graphmo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5301208"/>
            <a:ext cx="1393056" cy="139305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476672"/>
            <a:ext cx="8424936" cy="1200329"/>
          </a:xfrm>
          <a:prstGeom prst="rect">
            <a:avLst/>
          </a:prstGeom>
        </p:spPr>
        <p:txBody>
          <a:bodyPr wrap="square">
            <a:spAutoFit/>
          </a:bodyPr>
          <a:lstStyle/>
          <a:p>
            <a:r>
              <a:rPr lang="es-MX" dirty="0"/>
              <a:t>4.3 Si el total de la inversión fija se financia con un crédito de 10 años al 4 por ciento de interés, el servicio de este crédito será de 615 al año, y como se devolverá el capital al acreedor no hay que cargar depreciaciones en los costos del proyecto. En este caso, la situación sería: </a:t>
            </a:r>
          </a:p>
        </p:txBody>
      </p:sp>
      <p:graphicFrame>
        <p:nvGraphicFramePr>
          <p:cNvPr id="3" name="2 Tabla"/>
          <p:cNvGraphicFramePr>
            <a:graphicFrameLocks noGrp="1"/>
          </p:cNvGraphicFramePr>
          <p:nvPr>
            <p:extLst>
              <p:ext uri="{D42A27DB-BD31-4B8C-83A1-F6EECF244321}">
                <p14:modId xmlns:p14="http://schemas.microsoft.com/office/powerpoint/2010/main" val="3486281270"/>
              </p:ext>
            </p:extLst>
          </p:nvPr>
        </p:nvGraphicFramePr>
        <p:xfrm>
          <a:off x="1187624" y="2335963"/>
          <a:ext cx="6408713" cy="2607257"/>
        </p:xfrm>
        <a:graphic>
          <a:graphicData uri="http://schemas.openxmlformats.org/drawingml/2006/table">
            <a:tbl>
              <a:tblPr firstRow="1" firstCol="1" bandRow="1">
                <a:tableStyleId>{5C22544A-7EE6-4342-B048-85BDC9FD1C3A}</a:tableStyleId>
              </a:tblPr>
              <a:tblGrid>
                <a:gridCol w="4542249"/>
                <a:gridCol w="1866464"/>
              </a:tblGrid>
              <a:tr h="279122">
                <a:tc>
                  <a:txBody>
                    <a:bodyPr/>
                    <a:lstStyle/>
                    <a:p>
                      <a:pPr algn="ctr">
                        <a:lnSpc>
                          <a:spcPct val="115000"/>
                        </a:lnSpc>
                        <a:spcAft>
                          <a:spcPts val="0"/>
                        </a:spcAft>
                      </a:pPr>
                      <a:r>
                        <a:rPr lang="es-MX" sz="1800" dirty="0">
                          <a:solidFill>
                            <a:schemeClr val="bg1"/>
                          </a:solidFill>
                          <a:effectLst/>
                        </a:rPr>
                        <a:t>Concepto</a:t>
                      </a:r>
                      <a:endParaRPr lang="es-MX" sz="1800" dirty="0">
                        <a:solidFill>
                          <a:schemeClr val="bg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U.M.</a:t>
                      </a:r>
                      <a:endParaRPr lang="es-MX" sz="1800">
                        <a:effectLst/>
                        <a:latin typeface="Calibri"/>
                        <a:ea typeface="Calibri"/>
                        <a:cs typeface="Times New Roman"/>
                      </a:endParaRPr>
                    </a:p>
                  </a:txBody>
                  <a:tcPr marL="68580" marR="68580" marT="0" marB="0"/>
                </a:tc>
              </a:tr>
              <a:tr h="279122">
                <a:tc>
                  <a:txBody>
                    <a:bodyPr/>
                    <a:lstStyle/>
                    <a:p>
                      <a:pPr algn="just">
                        <a:lnSpc>
                          <a:spcPct val="115000"/>
                        </a:lnSpc>
                        <a:spcAft>
                          <a:spcPts val="0"/>
                        </a:spcAft>
                      </a:pPr>
                      <a:r>
                        <a:rPr lang="es-MX" sz="1800">
                          <a:solidFill>
                            <a:schemeClr val="bg1"/>
                          </a:solidFill>
                          <a:effectLst/>
                        </a:rPr>
                        <a:t>1. Capital Propio (fijo)</a:t>
                      </a:r>
                      <a:endParaRPr lang="es-MX" sz="18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a:effectLst/>
                        </a:rPr>
                        <a:t>5,000</a:t>
                      </a:r>
                      <a:endParaRPr lang="es-MX" sz="1800">
                        <a:effectLst/>
                        <a:latin typeface="Calibri"/>
                        <a:ea typeface="Calibri"/>
                        <a:cs typeface="Times New Roman"/>
                      </a:endParaRPr>
                    </a:p>
                  </a:txBody>
                  <a:tcPr marL="68580" marR="68580" marT="0" marB="0"/>
                </a:tc>
              </a:tr>
              <a:tr h="279122">
                <a:tc>
                  <a:txBody>
                    <a:bodyPr/>
                    <a:lstStyle/>
                    <a:p>
                      <a:pPr algn="just">
                        <a:lnSpc>
                          <a:spcPct val="115000"/>
                        </a:lnSpc>
                        <a:spcAft>
                          <a:spcPts val="0"/>
                        </a:spcAft>
                      </a:pPr>
                      <a:r>
                        <a:rPr lang="es-MX" sz="1800">
                          <a:solidFill>
                            <a:schemeClr val="bg1"/>
                          </a:solidFill>
                          <a:effectLst/>
                        </a:rPr>
                        <a:t>2. Capital prestado (c.f.r.c.)</a:t>
                      </a:r>
                      <a:endParaRPr lang="es-MX" sz="18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r>
              <a:tr h="279122">
                <a:tc>
                  <a:txBody>
                    <a:bodyPr/>
                    <a:lstStyle/>
                    <a:p>
                      <a:pPr algn="just">
                        <a:lnSpc>
                          <a:spcPct val="115000"/>
                        </a:lnSpc>
                        <a:spcAft>
                          <a:spcPts val="0"/>
                        </a:spcAft>
                      </a:pPr>
                      <a:r>
                        <a:rPr lang="es-MX" sz="1800">
                          <a:solidFill>
                            <a:schemeClr val="bg1"/>
                          </a:solidFill>
                          <a:effectLst/>
                        </a:rPr>
                        <a:t>3. Ingresos Anuales</a:t>
                      </a:r>
                      <a:endParaRPr lang="es-MX" sz="18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a:effectLst/>
                        </a:rPr>
                        <a:t>7,000</a:t>
                      </a:r>
                      <a:endParaRPr lang="es-MX" sz="1800">
                        <a:effectLst/>
                        <a:latin typeface="Calibri"/>
                        <a:ea typeface="Calibri"/>
                        <a:cs typeface="Times New Roman"/>
                      </a:endParaRPr>
                    </a:p>
                  </a:txBody>
                  <a:tcPr marL="68580" marR="68580" marT="0" marB="0"/>
                </a:tc>
              </a:tr>
              <a:tr h="279122">
                <a:tc>
                  <a:txBody>
                    <a:bodyPr/>
                    <a:lstStyle/>
                    <a:p>
                      <a:pPr algn="just">
                        <a:lnSpc>
                          <a:spcPct val="115000"/>
                        </a:lnSpc>
                        <a:spcAft>
                          <a:spcPts val="0"/>
                        </a:spcAft>
                      </a:pPr>
                      <a:r>
                        <a:rPr lang="es-MX" sz="1800">
                          <a:solidFill>
                            <a:schemeClr val="bg1"/>
                          </a:solidFill>
                          <a:effectLst/>
                        </a:rPr>
                        <a:t>4. Tasa de interés</a:t>
                      </a:r>
                      <a:endParaRPr lang="es-MX" sz="18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a:effectLst/>
                        </a:rPr>
                        <a:t>4%</a:t>
                      </a:r>
                      <a:endParaRPr lang="es-MX" sz="1800">
                        <a:effectLst/>
                        <a:latin typeface="Calibri"/>
                        <a:ea typeface="Calibri"/>
                        <a:cs typeface="Times New Roman"/>
                      </a:endParaRPr>
                    </a:p>
                  </a:txBody>
                  <a:tcPr marL="68580" marR="68580" marT="0" marB="0"/>
                </a:tc>
              </a:tr>
              <a:tr h="714449">
                <a:tc>
                  <a:txBody>
                    <a:bodyPr/>
                    <a:lstStyle/>
                    <a:p>
                      <a:pPr algn="just">
                        <a:lnSpc>
                          <a:spcPct val="115000"/>
                        </a:lnSpc>
                        <a:spcAft>
                          <a:spcPts val="0"/>
                        </a:spcAft>
                      </a:pPr>
                      <a:r>
                        <a:rPr lang="es-MX" sz="1800">
                          <a:solidFill>
                            <a:schemeClr val="bg1"/>
                          </a:solidFill>
                          <a:effectLst/>
                        </a:rPr>
                        <a:t>5. Costos Anuales (costo anual + depreciación + intereses del préstamo)</a:t>
                      </a:r>
                      <a:endParaRPr lang="es-MX" sz="180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a:effectLst/>
                        </a:rPr>
                        <a:t>6,615</a:t>
                      </a:r>
                      <a:endParaRPr lang="es-MX" sz="1800">
                        <a:effectLst/>
                        <a:latin typeface="Calibri"/>
                        <a:ea typeface="Calibri"/>
                        <a:cs typeface="Times New Roman"/>
                      </a:endParaRPr>
                    </a:p>
                  </a:txBody>
                  <a:tcPr marL="68580" marR="68580" marT="0" marB="0"/>
                </a:tc>
              </a:tr>
              <a:tr h="279122">
                <a:tc>
                  <a:txBody>
                    <a:bodyPr/>
                    <a:lstStyle/>
                    <a:p>
                      <a:pPr algn="just">
                        <a:lnSpc>
                          <a:spcPct val="115000"/>
                        </a:lnSpc>
                        <a:spcAft>
                          <a:spcPts val="0"/>
                        </a:spcAft>
                      </a:pPr>
                      <a:r>
                        <a:rPr lang="es-MX" sz="1800" dirty="0">
                          <a:solidFill>
                            <a:schemeClr val="bg1"/>
                          </a:solidFill>
                          <a:effectLst/>
                        </a:rPr>
                        <a:t>6. Utilidad anual (3-5)</a:t>
                      </a:r>
                      <a:endParaRPr lang="es-MX" sz="1800" dirty="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dirty="0">
                          <a:effectLst/>
                        </a:rPr>
                        <a:t>385</a:t>
                      </a:r>
                      <a:endParaRPr lang="es-MX" sz="1800" dirty="0">
                        <a:effectLst/>
                        <a:latin typeface="Calibri"/>
                        <a:ea typeface="Calibri"/>
                        <a:cs typeface="Times New Roman"/>
                      </a:endParaRPr>
                    </a:p>
                  </a:txBody>
                  <a:tcPr marL="68580" marR="68580" marT="0" marB="0"/>
                </a:tc>
              </a:tr>
            </a:tbl>
          </a:graphicData>
        </a:graphic>
      </p:graphicFrame>
      <p:sp>
        <p:nvSpPr>
          <p:cNvPr id="4" name="Rectangle 2"/>
          <p:cNvSpPr>
            <a:spLocks noChangeArrowheads="1"/>
          </p:cNvSpPr>
          <p:nvPr/>
        </p:nvSpPr>
        <p:spPr bwMode="auto">
          <a:xfrm>
            <a:off x="3903098" y="1951242"/>
            <a:ext cx="12657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60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Cuadro 9.2.1</a:t>
            </a:r>
            <a:endParaRPr kumimoji="0" lang="es-MX" altLang="es-MX" sz="105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800" i="0" u="none" strike="noStrike" cap="none" normalizeH="0" baseline="0" dirty="0" smtClean="0">
              <a:ln>
                <a:noFill/>
              </a:ln>
              <a:solidFill>
                <a:schemeClr val="bg1"/>
              </a:solidFill>
              <a:effectLst/>
              <a:latin typeface="Arial" pitchFamily="34" charset="0"/>
              <a:cs typeface="Arial" pitchFamily="34" charset="0"/>
            </a:endParaRPr>
          </a:p>
        </p:txBody>
      </p:sp>
      <p:sp>
        <p:nvSpPr>
          <p:cNvPr id="5" name="Cuadro de texto 2"/>
          <p:cNvSpPr txBox="1">
            <a:spLocks noChangeArrowheads="1"/>
          </p:cNvSpPr>
          <p:nvPr/>
        </p:nvSpPr>
        <p:spPr bwMode="auto">
          <a:xfrm>
            <a:off x="1252487" y="4862363"/>
            <a:ext cx="3424237" cy="3016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s-MX"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Nota: Costos anuales = (600+615=6615)</a:t>
            </a:r>
            <a:endParaRPr lang="es-MX"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0"/>
              </a:spcAft>
            </a:pPr>
            <a:r>
              <a:rPr lang="es-MX"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s-MX"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t>18</a:t>
            </a:fld>
            <a:endParaRPr lang="es-MX"/>
          </a:p>
        </p:txBody>
      </p:sp>
    </p:spTree>
    <p:extLst>
      <p:ext uri="{BB962C8B-B14F-4D97-AF65-F5344CB8AC3E}">
        <p14:creationId xmlns:p14="http://schemas.microsoft.com/office/powerpoint/2010/main" val="414563918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squina doblada"/>
          <p:cNvSpPr/>
          <p:nvPr/>
        </p:nvSpPr>
        <p:spPr>
          <a:xfrm>
            <a:off x="2286000" y="260648"/>
            <a:ext cx="4446240" cy="1285577"/>
          </a:xfrm>
          <a:prstGeom prst="foldedCorner">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MX" sz="1600" dirty="0">
                <a:solidFill>
                  <a:prstClr val="white"/>
                </a:solidFill>
              </a:rPr>
              <a:t>La relación de capital del conjunto deberá considerar la suma de los valores agregados y el conjunto de las inversiones de los tres proyectos.</a:t>
            </a:r>
          </a:p>
        </p:txBody>
      </p:sp>
      <mc:AlternateContent xmlns:mc="http://schemas.openxmlformats.org/markup-compatibility/2006" xmlns:a14="http://schemas.microsoft.com/office/drawing/2010/main">
        <mc:Choice Requires="a14">
          <p:graphicFrame>
            <p:nvGraphicFramePr>
              <p:cNvPr id="5" name="4 Tabla"/>
              <p:cNvGraphicFramePr>
                <a:graphicFrameLocks noGrp="1"/>
              </p:cNvGraphicFramePr>
              <p:nvPr>
                <p:extLst>
                  <p:ext uri="{D42A27DB-BD31-4B8C-83A1-F6EECF244321}">
                    <p14:modId xmlns:p14="http://schemas.microsoft.com/office/powerpoint/2010/main" val="2456193783"/>
                  </p:ext>
                </p:extLst>
              </p:nvPr>
            </p:nvGraphicFramePr>
            <p:xfrm>
              <a:off x="3105581" y="1700808"/>
              <a:ext cx="2807077" cy="504056"/>
            </p:xfrm>
            <a:graphic>
              <a:graphicData uri="http://schemas.openxmlformats.org/drawingml/2006/table">
                <a:tbl>
                  <a:tblPr firstRow="1" firstCol="1" bandRow="1">
                    <a:tableStyleId>{F5AB1C69-6EDB-4FF4-983F-18BD219EF322}</a:tableStyleId>
                  </a:tblPr>
                  <a:tblGrid>
                    <a:gridCol w="2807077"/>
                  </a:tblGrid>
                  <a:tr h="504056">
                    <a:tc>
                      <a:txBody>
                        <a:bodyPr/>
                        <a:lstStyle/>
                        <a:p>
                          <a:pPr marL="5715" algn="just">
                            <a:spcBef>
                              <a:spcPts val="600"/>
                            </a:spcBef>
                            <a:spcAft>
                              <a:spcPts val="600"/>
                            </a:spcAft>
                          </a:pPr>
                          <a14:m>
                            <m:oMathPara xmlns:m="http://schemas.openxmlformats.org/officeDocument/2006/math">
                              <m:oMathParaPr>
                                <m:jc m:val="centerGroup"/>
                              </m:oMathParaPr>
                              <m:oMath xmlns:m="http://schemas.openxmlformats.org/officeDocument/2006/math">
                                <m:d>
                                  <m:dPr>
                                    <m:ctrlPr>
                                      <a:rPr lang="es-MX" sz="1200" i="1" smtClean="0">
                                        <a:effectLst/>
                                        <a:latin typeface="Cambria Math"/>
                                      </a:rPr>
                                    </m:ctrlPr>
                                  </m:dPr>
                                  <m:e>
                                    <m:r>
                                      <a:rPr lang="es-MX" sz="1200">
                                        <a:effectLst/>
                                        <a:latin typeface="Cambria Math"/>
                                      </a:rPr>
                                      <m:t>𝑅𝑇𝑜𝑡</m:t>
                                    </m:r>
                                    <m:r>
                                      <a:rPr lang="es-MX" sz="1200">
                                        <a:effectLst/>
                                        <a:latin typeface="Cambria Math"/>
                                      </a:rPr>
                                      <m:t>= </m:t>
                                    </m:r>
                                    <m:f>
                                      <m:fPr>
                                        <m:ctrlPr>
                                          <a:rPr lang="es-MX" sz="1200" i="1">
                                            <a:effectLst/>
                                            <a:latin typeface="Cambria Math"/>
                                          </a:rPr>
                                        </m:ctrlPr>
                                      </m:fPr>
                                      <m:num>
                                        <m:r>
                                          <a:rPr lang="es-MX" sz="1200">
                                            <a:effectLst/>
                                            <a:latin typeface="Cambria Math"/>
                                          </a:rPr>
                                          <m:t>∑</m:t>
                                        </m:r>
                                        <m:r>
                                          <a:rPr lang="es-MX" sz="1200">
                                            <a:effectLst/>
                                            <a:latin typeface="Cambria Math"/>
                                          </a:rPr>
                                          <m:t>𝑉𝐴</m:t>
                                        </m:r>
                                      </m:num>
                                      <m:den>
                                        <m:r>
                                          <a:rPr lang="es-MX" sz="1200">
                                            <a:effectLst/>
                                            <a:latin typeface="Cambria Math"/>
                                          </a:rPr>
                                          <m:t>∑</m:t>
                                        </m:r>
                                        <m:r>
                                          <a:rPr lang="es-MX" sz="1200">
                                            <a:effectLst/>
                                            <a:latin typeface="Cambria Math"/>
                                          </a:rPr>
                                          <m:t>𝐾</m:t>
                                        </m:r>
                                      </m:den>
                                    </m:f>
                                    <m:r>
                                      <a:rPr lang="es-MX" sz="1200">
                                        <a:effectLst/>
                                        <a:latin typeface="Cambria Math"/>
                                      </a:rPr>
                                      <m:t> = </m:t>
                                    </m:r>
                                    <m:f>
                                      <m:fPr>
                                        <m:ctrlPr>
                                          <a:rPr lang="es-MX" sz="1200" i="1">
                                            <a:effectLst/>
                                            <a:latin typeface="Cambria Math"/>
                                          </a:rPr>
                                        </m:ctrlPr>
                                      </m:fPr>
                                      <m:num>
                                        <m:r>
                                          <a:rPr lang="es-MX" sz="1200">
                                            <a:effectLst/>
                                            <a:latin typeface="Cambria Math"/>
                                          </a:rPr>
                                          <m:t>2,200</m:t>
                                        </m:r>
                                      </m:num>
                                      <m:den>
                                        <m:r>
                                          <a:rPr lang="es-MX" sz="1200">
                                            <a:effectLst/>
                                            <a:latin typeface="Cambria Math"/>
                                          </a:rPr>
                                          <m:t>6,000</m:t>
                                        </m:r>
                                      </m:den>
                                    </m:f>
                                    <m:r>
                                      <a:rPr lang="es-MX" sz="1200">
                                        <a:effectLst/>
                                        <a:latin typeface="Cambria Math"/>
                                      </a:rPr>
                                      <m:t>=0.37</m:t>
                                    </m:r>
                                  </m:e>
                                </m:d>
                              </m:oMath>
                            </m:oMathPara>
                          </a14:m>
                          <a:endParaRPr lang="es-MX" sz="1200" dirty="0">
                            <a:solidFill>
                              <a:schemeClr val="tx1"/>
                            </a:solidFill>
                            <a:effectLst/>
                            <a:latin typeface="Arial"/>
                            <a:ea typeface="Calibri"/>
                            <a:cs typeface="Times New Roman"/>
                          </a:endParaRPr>
                        </a:p>
                      </a:txBody>
                      <a:tcPr marL="68580" marR="68580" marT="0" marB="0"/>
                    </a:tc>
                  </a:tr>
                </a:tbl>
              </a:graphicData>
            </a:graphic>
          </p:graphicFrame>
        </mc:Choice>
        <mc:Fallback xmlns="">
          <p:graphicFrame>
            <p:nvGraphicFramePr>
              <p:cNvPr id="5" name="4 Tabla"/>
              <p:cNvGraphicFramePr>
                <a:graphicFrameLocks noGrp="1"/>
              </p:cNvGraphicFramePr>
              <p:nvPr>
                <p:extLst>
                  <p:ext uri="{D42A27DB-BD31-4B8C-83A1-F6EECF244321}">
                    <p14:modId xmlns:p14="http://schemas.microsoft.com/office/powerpoint/2010/main" val="536199356"/>
                  </p:ext>
                </p:extLst>
              </p:nvPr>
            </p:nvGraphicFramePr>
            <p:xfrm>
              <a:off x="3105581" y="1700808"/>
              <a:ext cx="2807077" cy="504056"/>
            </p:xfrm>
            <a:graphic>
              <a:graphicData uri="http://schemas.openxmlformats.org/drawingml/2006/table">
                <a:tbl>
                  <a:tblPr firstRow="1" firstCol="1" bandRow="1">
                    <a:tableStyleId>{F5AB1C69-6EDB-4FF4-983F-18BD219EF322}</a:tableStyleId>
                  </a:tblPr>
                  <a:tblGrid>
                    <a:gridCol w="2807077"/>
                  </a:tblGrid>
                  <a:tr h="504056">
                    <a:tc>
                      <a:txBody>
                        <a:bodyPr/>
                        <a:lstStyle/>
                        <a:p>
                          <a:endParaRPr lang="es-MX"/>
                        </a:p>
                      </a:txBody>
                      <a:tcPr marL="68580" marR="68580" marT="0" marB="0">
                        <a:blipFill rotWithShape="1">
                          <a:blip r:embed="rId2"/>
                          <a:stretch>
                            <a:fillRect/>
                          </a:stretch>
                        </a:blipFill>
                      </a:tcPr>
                    </a:tc>
                  </a:tr>
                </a:tbl>
              </a:graphicData>
            </a:graphic>
          </p:graphicFrame>
        </mc:Fallback>
      </mc:AlternateContent>
      <p:graphicFrame>
        <p:nvGraphicFramePr>
          <p:cNvPr id="6" name="5 Diagrama"/>
          <p:cNvGraphicFramePr/>
          <p:nvPr>
            <p:extLst>
              <p:ext uri="{D42A27DB-BD31-4B8C-83A1-F6EECF244321}">
                <p14:modId xmlns:p14="http://schemas.microsoft.com/office/powerpoint/2010/main" val="1663031078"/>
              </p:ext>
            </p:extLst>
          </p:nvPr>
        </p:nvGraphicFramePr>
        <p:xfrm>
          <a:off x="1619672" y="2557016"/>
          <a:ext cx="6912768" cy="359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Abrir llave"/>
          <p:cNvSpPr/>
          <p:nvPr/>
        </p:nvSpPr>
        <p:spPr>
          <a:xfrm>
            <a:off x="1500808" y="2404936"/>
            <a:ext cx="792088" cy="397639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MX">
              <a:solidFill>
                <a:prstClr val="black"/>
              </a:solidFill>
            </a:endParaRPr>
          </a:p>
        </p:txBody>
      </p:sp>
      <p:sp>
        <p:nvSpPr>
          <p:cNvPr id="9" name="8 CuadroTexto"/>
          <p:cNvSpPr txBox="1"/>
          <p:nvPr/>
        </p:nvSpPr>
        <p:spPr>
          <a:xfrm>
            <a:off x="712313" y="2705587"/>
            <a:ext cx="432048" cy="3447098"/>
          </a:xfrm>
          <a:prstGeom prst="rect">
            <a:avLst/>
          </a:prstGeom>
          <a:noFill/>
        </p:spPr>
        <p:txBody>
          <a:bodyPr wrap="square" rtlCol="0">
            <a:spAutoFit/>
          </a:bodyPr>
          <a:lstStyle/>
          <a:p>
            <a:r>
              <a:rPr lang="es-MX" sz="2000" b="1" dirty="0" smtClean="0">
                <a:solidFill>
                  <a:prstClr val="black"/>
                </a:solidFill>
              </a:rPr>
              <a:t>   </a:t>
            </a:r>
            <a:r>
              <a:rPr lang="es-MX" sz="2000" b="1" dirty="0">
                <a:solidFill>
                  <a:prstClr val="black"/>
                </a:solidFill>
              </a:rPr>
              <a:t>SUPUESTOS</a:t>
            </a:r>
          </a:p>
          <a:p>
            <a:endParaRPr lang="es-MX" sz="2000" b="1" dirty="0">
              <a:solidFill>
                <a:prstClr val="black"/>
              </a:solidFill>
            </a:endParaRP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3" name="2 Marcador de número de diapositiva"/>
          <p:cNvSpPr>
            <a:spLocks noGrp="1"/>
          </p:cNvSpPr>
          <p:nvPr>
            <p:ph type="sldNum" sz="quarter" idx="12"/>
          </p:nvPr>
        </p:nvSpPr>
        <p:spPr/>
        <p:txBody>
          <a:bodyPr/>
          <a:lstStyle/>
          <a:p>
            <a:fld id="{A4119D5D-C868-4150-8857-B9A7E64B4824}" type="slidenum">
              <a:rPr lang="es-MX" smtClean="0"/>
              <a:pPr/>
              <a:t>180</a:t>
            </a:fld>
            <a:endParaRPr lang="es-MX"/>
          </a:p>
        </p:txBody>
      </p:sp>
      <p:pic>
        <p:nvPicPr>
          <p:cNvPr id="69634" name="Picture 2" descr="F:\formulación y evaluación de proyectos II\Trabajo final\Imágenes\grafic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6057" y="903436"/>
            <a:ext cx="1290795" cy="77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8721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2802890850"/>
                  </p:ext>
                </p:extLst>
              </p:nvPr>
            </p:nvGraphicFramePr>
            <p:xfrm>
              <a:off x="3023827" y="1052736"/>
              <a:ext cx="2736304" cy="519176"/>
            </p:xfrm>
            <a:graphic>
              <a:graphicData uri="http://schemas.openxmlformats.org/drawingml/2006/table">
                <a:tbl>
                  <a:tblPr firstRow="1" firstCol="1" bandRow="1">
                    <a:tableStyleId>{72833802-FEF1-4C79-8D5D-14CF1EAF98D9}</a:tableStyleId>
                  </a:tblPr>
                  <a:tblGrid>
                    <a:gridCol w="2736304"/>
                  </a:tblGrid>
                  <a:tr h="504056">
                    <a:tc>
                      <a:txBody>
                        <a:bodyPr/>
                        <a:lstStyle/>
                        <a:p>
                          <a:pPr marL="5715" algn="just">
                            <a:spcBef>
                              <a:spcPts val="600"/>
                            </a:spcBef>
                            <a:spcAft>
                              <a:spcPts val="600"/>
                            </a:spcAft>
                          </a:pPr>
                          <a14:m>
                            <m:oMathPara xmlns:m="http://schemas.openxmlformats.org/officeDocument/2006/math">
                              <m:oMathParaPr>
                                <m:jc m:val="centerGroup"/>
                              </m:oMathParaPr>
                              <m:oMath xmlns:m="http://schemas.openxmlformats.org/officeDocument/2006/math">
                                <m:r>
                                  <a:rPr lang="es-MX" sz="1400" smtClean="0">
                                    <a:solidFill>
                                      <a:schemeClr val="tx1"/>
                                    </a:solidFill>
                                    <a:effectLst/>
                                    <a:latin typeface="Cambria Math"/>
                                  </a:rPr>
                                  <m:t>𝑅</m:t>
                                </m:r>
                                <m:r>
                                  <a:rPr lang="es-MX" sz="1400" smtClean="0">
                                    <a:solidFill>
                                      <a:schemeClr val="tx1"/>
                                    </a:solidFill>
                                    <a:effectLst/>
                                    <a:latin typeface="Cambria Math"/>
                                  </a:rPr>
                                  <m:t>(</m:t>
                                </m:r>
                                <m:r>
                                  <a:rPr lang="es-MX" sz="1400" smtClean="0">
                                    <a:solidFill>
                                      <a:schemeClr val="tx1"/>
                                    </a:solidFill>
                                    <a:effectLst/>
                                    <a:latin typeface="Cambria Math"/>
                                  </a:rPr>
                                  <m:t>𝐶</m:t>
                                </m:r>
                                <m:r>
                                  <a:rPr lang="es-MX" sz="1400" smtClean="0">
                                    <a:solidFill>
                                      <a:schemeClr val="tx1"/>
                                    </a:solidFill>
                                    <a:effectLst/>
                                    <a:latin typeface="Cambria Math"/>
                                  </a:rPr>
                                  <m:t>)= </m:t>
                                </m:r>
                                <m:f>
                                  <m:fPr>
                                    <m:ctrlPr>
                                      <a:rPr lang="es-MX" sz="1400" i="1">
                                        <a:solidFill>
                                          <a:schemeClr val="tx1"/>
                                        </a:solidFill>
                                        <a:effectLst/>
                                        <a:latin typeface="Cambria Math"/>
                                      </a:rPr>
                                    </m:ctrlPr>
                                  </m:fPr>
                                  <m:num>
                                    <m:r>
                                      <a:rPr lang="es-MX" sz="1400">
                                        <a:solidFill>
                                          <a:schemeClr val="tx1"/>
                                        </a:solidFill>
                                        <a:effectLst/>
                                        <a:latin typeface="Cambria Math"/>
                                      </a:rPr>
                                      <m:t>∑</m:t>
                                    </m:r>
                                    <m:r>
                                      <a:rPr lang="es-MX" sz="1400">
                                        <a:solidFill>
                                          <a:schemeClr val="tx1"/>
                                        </a:solidFill>
                                        <a:effectLst/>
                                        <a:latin typeface="Cambria Math"/>
                                      </a:rPr>
                                      <m:t>𝑉</m:t>
                                    </m:r>
                                    <m:r>
                                      <a:rPr lang="es-MX" sz="1400">
                                        <a:solidFill>
                                          <a:schemeClr val="tx1"/>
                                        </a:solidFill>
                                        <a:effectLst/>
                                        <a:latin typeface="Cambria Math"/>
                                      </a:rPr>
                                      <m:t>.</m:t>
                                    </m:r>
                                    <m:r>
                                      <a:rPr lang="es-MX" sz="1400">
                                        <a:solidFill>
                                          <a:schemeClr val="tx1"/>
                                        </a:solidFill>
                                        <a:effectLst/>
                                        <a:latin typeface="Cambria Math"/>
                                      </a:rPr>
                                      <m:t>𝐴</m:t>
                                    </m:r>
                                    <m:r>
                                      <a:rPr lang="es-MX" sz="1400">
                                        <a:solidFill>
                                          <a:schemeClr val="tx1"/>
                                        </a:solidFill>
                                        <a:effectLst/>
                                        <a:latin typeface="Cambria Math"/>
                                      </a:rPr>
                                      <m:t>.</m:t>
                                    </m:r>
                                  </m:num>
                                  <m:den>
                                    <m:r>
                                      <a:rPr lang="es-MX" sz="1400">
                                        <a:solidFill>
                                          <a:schemeClr val="tx1"/>
                                        </a:solidFill>
                                        <a:effectLst/>
                                        <a:latin typeface="Cambria Math"/>
                                      </a:rPr>
                                      <m:t>𝐾</m:t>
                                    </m:r>
                                    <m:r>
                                      <a:rPr lang="es-MX" sz="1400">
                                        <a:solidFill>
                                          <a:schemeClr val="tx1"/>
                                        </a:solidFill>
                                        <a:effectLst/>
                                        <a:latin typeface="Cambria Math"/>
                                      </a:rPr>
                                      <m:t>(</m:t>
                                    </m:r>
                                    <m:r>
                                      <a:rPr lang="es-MX" sz="1400">
                                        <a:solidFill>
                                          <a:schemeClr val="tx1"/>
                                        </a:solidFill>
                                        <a:effectLst/>
                                        <a:latin typeface="Cambria Math"/>
                                      </a:rPr>
                                      <m:t>𝐶</m:t>
                                    </m:r>
                                    <m:r>
                                      <a:rPr lang="es-MX" sz="1400">
                                        <a:solidFill>
                                          <a:schemeClr val="tx1"/>
                                        </a:solidFill>
                                        <a:effectLst/>
                                        <a:latin typeface="Cambria Math"/>
                                      </a:rPr>
                                      <m:t>)</m:t>
                                    </m:r>
                                  </m:den>
                                </m:f>
                                <m:r>
                                  <a:rPr lang="es-MX" sz="1400">
                                    <a:solidFill>
                                      <a:schemeClr val="tx1"/>
                                    </a:solidFill>
                                    <a:effectLst/>
                                    <a:latin typeface="Cambria Math"/>
                                  </a:rPr>
                                  <m:t> = </m:t>
                                </m:r>
                                <m:f>
                                  <m:fPr>
                                    <m:ctrlPr>
                                      <a:rPr lang="es-MX" sz="1400" i="1">
                                        <a:solidFill>
                                          <a:schemeClr val="tx1"/>
                                        </a:solidFill>
                                        <a:effectLst/>
                                        <a:latin typeface="Cambria Math"/>
                                      </a:rPr>
                                    </m:ctrlPr>
                                  </m:fPr>
                                  <m:num>
                                    <m:r>
                                      <a:rPr lang="es-MX" sz="1400">
                                        <a:solidFill>
                                          <a:schemeClr val="tx1"/>
                                        </a:solidFill>
                                        <a:effectLst/>
                                        <a:latin typeface="Cambria Math"/>
                                      </a:rPr>
                                      <m:t>2,200</m:t>
                                    </m:r>
                                  </m:num>
                                  <m:den>
                                    <m:r>
                                      <a:rPr lang="es-MX" sz="1400">
                                        <a:solidFill>
                                          <a:schemeClr val="tx1"/>
                                        </a:solidFill>
                                        <a:effectLst/>
                                        <a:latin typeface="Cambria Math"/>
                                      </a:rPr>
                                      <m:t>3,000</m:t>
                                    </m:r>
                                  </m:den>
                                </m:f>
                                <m:r>
                                  <a:rPr lang="es-MX" sz="1400">
                                    <a:solidFill>
                                      <a:schemeClr val="tx1"/>
                                    </a:solidFill>
                                    <a:effectLst/>
                                    <a:latin typeface="Cambria Math"/>
                                  </a:rPr>
                                  <m:t>=0.37</m:t>
                                </m:r>
                              </m:oMath>
                            </m:oMathPara>
                          </a14:m>
                          <a:endParaRPr lang="es-MX" sz="1400" dirty="0">
                            <a:solidFill>
                              <a:schemeClr val="tx1"/>
                            </a:solidFill>
                            <a:effectLst/>
                            <a:latin typeface="Arial"/>
                            <a:ea typeface="Calibri"/>
                            <a:cs typeface="Times New Roman"/>
                          </a:endParaRPr>
                        </a:p>
                      </a:txBody>
                      <a:tcPr marL="68580" marR="68580" marT="0" marB="0"/>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933769098"/>
                  </p:ext>
                </p:extLst>
              </p:nvPr>
            </p:nvGraphicFramePr>
            <p:xfrm>
              <a:off x="3023827" y="1052736"/>
              <a:ext cx="2736304" cy="519176"/>
            </p:xfrm>
            <a:graphic>
              <a:graphicData uri="http://schemas.openxmlformats.org/drawingml/2006/table">
                <a:tbl>
                  <a:tblPr firstRow="1" firstCol="1" bandRow="1">
                    <a:tableStyleId>{72833802-FEF1-4C79-8D5D-14CF1EAF98D9}</a:tableStyleId>
                  </a:tblPr>
                  <a:tblGrid>
                    <a:gridCol w="2736304"/>
                  </a:tblGrid>
                  <a:tr h="519176">
                    <a:tc>
                      <a:txBody>
                        <a:bodyPr/>
                        <a:lstStyle/>
                        <a:p>
                          <a:endParaRPr lang="es-MX"/>
                        </a:p>
                      </a:txBody>
                      <a:tcPr marL="68580" marR="68580" marT="0" marB="0">
                        <a:blipFill rotWithShape="1">
                          <a:blip r:embed="rId2"/>
                          <a:stretch>
                            <a:fillRect t="-1176"/>
                          </a:stretch>
                        </a:blipFill>
                      </a:tcPr>
                    </a:tc>
                  </a:tr>
                </a:tbl>
              </a:graphicData>
            </a:graphic>
          </p:graphicFrame>
        </mc:Fallback>
      </mc:AlternateContent>
      <p:sp>
        <p:nvSpPr>
          <p:cNvPr id="4" name="3 Flecha abajo"/>
          <p:cNvSpPr/>
          <p:nvPr/>
        </p:nvSpPr>
        <p:spPr>
          <a:xfrm>
            <a:off x="2591779" y="2293948"/>
            <a:ext cx="3600400" cy="695265"/>
          </a:xfrm>
          <a:prstGeom prst="downArrow">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MX" sz="1400" b="1" dirty="0">
                <a:solidFill>
                  <a:prstClr val="black"/>
                </a:solidFill>
              </a:rPr>
              <a:t>f) </a:t>
            </a:r>
            <a:r>
              <a:rPr lang="es-MX" sz="1400" b="1" dirty="0" smtClean="0">
                <a:solidFill>
                  <a:prstClr val="black"/>
                </a:solidFill>
              </a:rPr>
              <a:t>  CONCLUSIÓN</a:t>
            </a:r>
            <a:endParaRPr lang="es-MX" sz="1400" dirty="0">
              <a:solidFill>
                <a:prstClr val="black"/>
              </a:solidFill>
            </a:endParaRPr>
          </a:p>
        </p:txBody>
      </p:sp>
      <p:sp>
        <p:nvSpPr>
          <p:cNvPr id="5" name="4 Rectángulo"/>
          <p:cNvSpPr/>
          <p:nvPr/>
        </p:nvSpPr>
        <p:spPr>
          <a:xfrm>
            <a:off x="2051720" y="3742167"/>
            <a:ext cx="5022304" cy="92333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MX" dirty="0">
                <a:solidFill>
                  <a:prstClr val="white"/>
                </a:solidFill>
              </a:rPr>
              <a:t>El proyecto C tendrá mayor prioridad puesto que permitirá aprovechar capacidad ociosa existente.</a:t>
            </a:r>
          </a:p>
        </p:txBody>
      </p:sp>
      <p:sp>
        <p:nvSpPr>
          <p:cNvPr id="6" name="5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pPr/>
              <a:t>181</a:t>
            </a:fld>
            <a:endParaRPr lang="es-MX"/>
          </a:p>
        </p:txBody>
      </p:sp>
      <p:pic>
        <p:nvPicPr>
          <p:cNvPr id="70658" name="Picture 2" descr="F:\formulación y evaluación de proyectos II\Trabajo final\Imágenes\gifs-animados-imagenes-movimiento-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492562"/>
            <a:ext cx="1965936" cy="1340768"/>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F:\formulación y evaluación de proyectos II\Trabajo final\Imágenes\n-baum-1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5099050"/>
            <a:ext cx="1758950" cy="175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75491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effectLst/>
              </a:rPr>
              <a:t>PROBLEMA 12</a:t>
            </a:r>
            <a:endParaRPr lang="es-MX" dirty="0"/>
          </a:p>
        </p:txBody>
      </p:sp>
      <p:sp>
        <p:nvSpPr>
          <p:cNvPr id="3" name="2 Marcador de contenido"/>
          <p:cNvSpPr>
            <a:spLocks noGrp="1"/>
          </p:cNvSpPr>
          <p:nvPr>
            <p:ph idx="1"/>
          </p:nvPr>
        </p:nvSpPr>
        <p:spPr/>
        <p:txBody>
          <a:bodyPr/>
          <a:lstStyle/>
          <a:p>
            <a:pPr marL="0" indent="0" algn="ctr">
              <a:buNone/>
            </a:pPr>
            <a:r>
              <a:rPr lang="es-MX" b="1" dirty="0">
                <a:effectLst/>
              </a:rPr>
              <a:t>CÁLCULO DE LA RELACIÓN PRODUCTO-CAPITAL CON VARIACIÓN SOCIAL DE LOS FACTROES. (A PRECIOS </a:t>
            </a:r>
            <a:r>
              <a:rPr lang="es-MX" b="1" dirty="0" smtClean="0">
                <a:effectLst/>
              </a:rPr>
              <a:t>SOMBRA). </a:t>
            </a:r>
            <a:endParaRPr lang="es-MX" dirty="0"/>
          </a:p>
        </p:txBody>
      </p:sp>
      <p:sp>
        <p:nvSpPr>
          <p:cNvPr id="4" name="3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solidFill>
                  <a:prstClr val="white">
                    <a:tint val="75000"/>
                  </a:prstClr>
                </a:solidFill>
              </a:rPr>
              <a:pPr/>
              <a:t>182</a:t>
            </a:fld>
            <a:endParaRPr lang="es-MX">
              <a:solidFill>
                <a:prstClr val="white">
                  <a:tint val="75000"/>
                </a:prstClr>
              </a:solidFill>
            </a:endParaRPr>
          </a:p>
        </p:txBody>
      </p:sp>
    </p:spTree>
    <p:extLst>
      <p:ext uri="{BB962C8B-B14F-4D97-AF65-F5344CB8AC3E}">
        <p14:creationId xmlns:p14="http://schemas.microsoft.com/office/powerpoint/2010/main" val="1823148872"/>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Llamada ovalada"/>
          <p:cNvSpPr/>
          <p:nvPr/>
        </p:nvSpPr>
        <p:spPr>
          <a:xfrm>
            <a:off x="952629" y="548680"/>
            <a:ext cx="3181023" cy="735747"/>
          </a:xfrm>
          <a:prstGeom prst="wedgeEllipseCallou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s-MX" sz="2800" dirty="0">
                <a:solidFill>
                  <a:prstClr val="white"/>
                </a:solidFill>
              </a:rPr>
              <a:t>a) FÓRMULA:</a:t>
            </a:r>
          </a:p>
        </p:txBody>
      </p:sp>
      <mc:AlternateContent xmlns:mc="http://schemas.openxmlformats.org/markup-compatibility/2006" xmlns:a14="http://schemas.microsoft.com/office/drawing/2010/main">
        <mc:Choice Requires="a14">
          <p:graphicFrame>
            <p:nvGraphicFramePr>
              <p:cNvPr id="5" name="4 Tabla"/>
              <p:cNvGraphicFramePr>
                <a:graphicFrameLocks noGrp="1"/>
              </p:cNvGraphicFramePr>
              <p:nvPr>
                <p:extLst>
                  <p:ext uri="{D42A27DB-BD31-4B8C-83A1-F6EECF244321}">
                    <p14:modId xmlns:p14="http://schemas.microsoft.com/office/powerpoint/2010/main" val="1861237896"/>
                  </p:ext>
                </p:extLst>
              </p:nvPr>
            </p:nvGraphicFramePr>
            <p:xfrm>
              <a:off x="1115616" y="2132856"/>
              <a:ext cx="2519045" cy="644843"/>
            </p:xfrm>
            <a:graphic>
              <a:graphicData uri="http://schemas.openxmlformats.org/drawingml/2006/table">
                <a:tbl>
                  <a:tblPr firstRow="1" firstCol="1" bandRow="1">
                    <a:tableStyleId>{7E9639D4-E3E2-4D34-9284-5A2195B3D0D7}</a:tableStyleId>
                  </a:tblPr>
                  <a:tblGrid>
                    <a:gridCol w="2519045"/>
                  </a:tblGrid>
                  <a:tr h="0">
                    <a:tc>
                      <a:txBody>
                        <a:bodyPr/>
                        <a:lstStyle/>
                        <a:p>
                          <a:pPr marL="5715" algn="just">
                            <a:spcBef>
                              <a:spcPts val="600"/>
                            </a:spcBef>
                            <a:spcAft>
                              <a:spcPts val="600"/>
                            </a:spcAft>
                          </a:pPr>
                          <a14:m>
                            <m:oMathPara xmlns:m="http://schemas.openxmlformats.org/officeDocument/2006/math">
                              <m:oMathParaPr>
                                <m:jc m:val="centerGroup"/>
                              </m:oMathParaPr>
                              <m:oMath xmlns:m="http://schemas.openxmlformats.org/officeDocument/2006/math">
                                <m:r>
                                  <a:rPr lang="es-MX" sz="2000" smtClean="0">
                                    <a:effectLst/>
                                    <a:latin typeface="Cambria Math"/>
                                  </a:rPr>
                                  <m:t>𝑅</m:t>
                                </m:r>
                                <m:r>
                                  <a:rPr lang="es-MX" sz="2000" smtClean="0">
                                    <a:effectLst/>
                                    <a:latin typeface="Cambria Math"/>
                                  </a:rPr>
                                  <m:t>(</m:t>
                                </m:r>
                                <m:r>
                                  <a:rPr lang="es-MX" sz="2000" smtClean="0">
                                    <a:effectLst/>
                                    <a:latin typeface="Cambria Math"/>
                                  </a:rPr>
                                  <m:t>𝑅𝑝𝑥</m:t>
                                </m:r>
                                <m:r>
                                  <a:rPr lang="es-MX" sz="2000" smtClean="0">
                                    <a:effectLst/>
                                    <a:latin typeface="Cambria Math"/>
                                  </a:rPr>
                                  <m:t>)= </m:t>
                                </m:r>
                                <m:f>
                                  <m:fPr>
                                    <m:ctrlPr>
                                      <a:rPr lang="es-MX" sz="2000" i="1">
                                        <a:effectLst/>
                                        <a:latin typeface="Cambria Math"/>
                                      </a:rPr>
                                    </m:ctrlPr>
                                  </m:fPr>
                                  <m:num>
                                    <m:r>
                                      <a:rPr lang="es-MX" sz="2000">
                                        <a:effectLst/>
                                        <a:latin typeface="Cambria Math"/>
                                      </a:rPr>
                                      <m:t>𝑃</m:t>
                                    </m:r>
                                  </m:num>
                                  <m:den>
                                    <m:r>
                                      <a:rPr lang="es-MX" sz="2000">
                                        <a:effectLst/>
                                        <a:latin typeface="Cambria Math"/>
                                      </a:rPr>
                                      <m:t>𝐾</m:t>
                                    </m:r>
                                  </m:den>
                                </m:f>
                                <m:r>
                                  <a:rPr lang="es-MX" sz="2000">
                                    <a:effectLst/>
                                    <a:latin typeface="Cambria Math"/>
                                  </a:rPr>
                                  <m:t> </m:t>
                                </m:r>
                              </m:oMath>
                            </m:oMathPara>
                          </a14:m>
                          <a:endParaRPr lang="es-MX" sz="2000" dirty="0">
                            <a:solidFill>
                              <a:schemeClr val="bg1"/>
                            </a:solidFill>
                            <a:effectLst/>
                            <a:latin typeface="Arial"/>
                            <a:ea typeface="Calibri"/>
                            <a:cs typeface="Times New Roman"/>
                          </a:endParaRPr>
                        </a:p>
                      </a:txBody>
                      <a:tcPr marL="68580" marR="68580" marT="0" marB="0"/>
                    </a:tc>
                  </a:tr>
                </a:tbl>
              </a:graphicData>
            </a:graphic>
          </p:graphicFrame>
        </mc:Choice>
        <mc:Fallback xmlns="">
          <p:graphicFrame>
            <p:nvGraphicFramePr>
              <p:cNvPr id="5" name="4 Tabla"/>
              <p:cNvGraphicFramePr>
                <a:graphicFrameLocks noGrp="1"/>
              </p:cNvGraphicFramePr>
              <p:nvPr>
                <p:extLst>
                  <p:ext uri="{D42A27DB-BD31-4B8C-83A1-F6EECF244321}">
                    <p14:modId xmlns:p14="http://schemas.microsoft.com/office/powerpoint/2010/main" val="3466268532"/>
                  </p:ext>
                </p:extLst>
              </p:nvPr>
            </p:nvGraphicFramePr>
            <p:xfrm>
              <a:off x="1115616" y="2132856"/>
              <a:ext cx="2519045" cy="644843"/>
            </p:xfrm>
            <a:graphic>
              <a:graphicData uri="http://schemas.openxmlformats.org/drawingml/2006/table">
                <a:tbl>
                  <a:tblPr firstRow="1" firstCol="1" bandRow="1">
                    <a:tableStyleId>{7E9639D4-E3E2-4D34-9284-5A2195B3D0D7}</a:tableStyleId>
                  </a:tblPr>
                  <a:tblGrid>
                    <a:gridCol w="2519045"/>
                  </a:tblGrid>
                  <a:tr h="644843">
                    <a:tc>
                      <a:txBody>
                        <a:bodyPr/>
                        <a:lstStyle/>
                        <a:p>
                          <a:endParaRPr lang="es-MX"/>
                        </a:p>
                      </a:txBody>
                      <a:tcPr marL="68580" marR="68580" marT="0" marB="0">
                        <a:blipFill rotWithShape="1">
                          <a:blip r:embed="rId2"/>
                          <a:stretch>
                            <a:fillRect t="-943" r="-242"/>
                          </a:stretch>
                        </a:blipFill>
                      </a:tcPr>
                    </a:tc>
                  </a:tr>
                </a:tbl>
              </a:graphicData>
            </a:graphic>
          </p:graphicFrame>
        </mc:Fallback>
      </mc:AlternateContent>
      <p:sp>
        <p:nvSpPr>
          <p:cNvPr id="6" name="5 Llamada ovalada"/>
          <p:cNvSpPr/>
          <p:nvPr/>
        </p:nvSpPr>
        <p:spPr>
          <a:xfrm>
            <a:off x="4283968" y="1844824"/>
            <a:ext cx="4572000" cy="3245941"/>
          </a:xfrm>
          <a:prstGeom prst="wedgeEllipseCallout">
            <a:avLst/>
          </a:prstGeom>
        </p:spPr>
        <p:style>
          <a:lnRef idx="1">
            <a:schemeClr val="dk1"/>
          </a:lnRef>
          <a:fillRef idx="3">
            <a:schemeClr val="dk1"/>
          </a:fillRef>
          <a:effectRef idx="2">
            <a:schemeClr val="dk1"/>
          </a:effectRef>
          <a:fontRef idx="minor">
            <a:schemeClr val="lt1"/>
          </a:fontRef>
        </p:style>
        <p:txBody>
          <a:bodyPr>
            <a:spAutoFit/>
          </a:bodyPr>
          <a:lstStyle/>
          <a:p>
            <a:pPr algn="ctr"/>
            <a:r>
              <a:rPr lang="es-MX" dirty="0">
                <a:solidFill>
                  <a:prstClr val="white"/>
                </a:solidFill>
              </a:rPr>
              <a:t>Donde:</a:t>
            </a:r>
          </a:p>
          <a:p>
            <a:r>
              <a:rPr lang="es-MX" dirty="0">
                <a:solidFill>
                  <a:prstClr val="white"/>
                </a:solidFill>
              </a:rPr>
              <a:t> </a:t>
            </a:r>
          </a:p>
          <a:p>
            <a:r>
              <a:rPr lang="es-MX" dirty="0">
                <a:solidFill>
                  <a:prstClr val="white"/>
                </a:solidFill>
              </a:rPr>
              <a:t>R = Relación de capital	</a:t>
            </a:r>
            <a:r>
              <a:rPr lang="es-MX" dirty="0" smtClean="0">
                <a:solidFill>
                  <a:prstClr val="white"/>
                </a:solidFill>
              </a:rPr>
              <a:t>    K </a:t>
            </a:r>
            <a:r>
              <a:rPr lang="es-MX" dirty="0">
                <a:solidFill>
                  <a:prstClr val="white"/>
                </a:solidFill>
              </a:rPr>
              <a:t>= Capital</a:t>
            </a:r>
          </a:p>
          <a:p>
            <a:r>
              <a:rPr lang="es-MX" dirty="0">
                <a:solidFill>
                  <a:prstClr val="white"/>
                </a:solidFill>
              </a:rPr>
              <a:t>P = Producción medida en términos de VA.</a:t>
            </a:r>
          </a:p>
          <a:p>
            <a:r>
              <a:rPr lang="es-MX" dirty="0">
                <a:solidFill>
                  <a:prstClr val="white"/>
                </a:solidFill>
              </a:rPr>
              <a:t> </a:t>
            </a:r>
          </a:p>
          <a:p>
            <a:r>
              <a:rPr lang="es-MX" dirty="0">
                <a:solidFill>
                  <a:prstClr val="white"/>
                </a:solidFill>
              </a:rPr>
              <a:t> </a:t>
            </a:r>
          </a:p>
        </p:txBody>
      </p:sp>
      <p:sp>
        <p:nvSpPr>
          <p:cNvPr id="7" name="6 Flecha abajo"/>
          <p:cNvSpPr/>
          <p:nvPr/>
        </p:nvSpPr>
        <p:spPr>
          <a:xfrm>
            <a:off x="2183100" y="1412776"/>
            <a:ext cx="360040" cy="57606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a:solidFill>
                <a:srgbClr val="5BD078">
                  <a:lumMod val="60000"/>
                  <a:lumOff val="40000"/>
                </a:srgbClr>
              </a:solidFill>
            </a:endParaRPr>
          </a:p>
        </p:txBody>
      </p:sp>
      <p:sp>
        <p:nvSpPr>
          <p:cNvPr id="8" name="7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pPr/>
              <a:t>183</a:t>
            </a:fld>
            <a:endParaRPr lang="es-MX"/>
          </a:p>
        </p:txBody>
      </p:sp>
      <p:pic>
        <p:nvPicPr>
          <p:cNvPr id="71682" name="Picture 2" descr="F:\formulación y evaluación de proyectos II\Trabajo final\Imágenes\hucha-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6353" y="3284984"/>
            <a:ext cx="1913533" cy="227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47664" y="427196"/>
            <a:ext cx="626469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MX" b="1" dirty="0">
                <a:solidFill>
                  <a:prstClr val="white"/>
                </a:solidFill>
              </a:rPr>
              <a:t>CUADRO 9.34</a:t>
            </a:r>
            <a:endParaRPr lang="es-MX" dirty="0">
              <a:solidFill>
                <a:prstClr val="white"/>
              </a:solidFill>
            </a:endParaRPr>
          </a:p>
          <a:p>
            <a:pPr algn="ctr"/>
            <a:r>
              <a:rPr lang="es-MX" b="1" dirty="0">
                <a:solidFill>
                  <a:prstClr val="white"/>
                </a:solidFill>
              </a:rPr>
              <a:t>CÁLCULO DE K A PRECIO DE MERCADO Y SOMBRA</a:t>
            </a:r>
            <a:endParaRPr lang="es-MX"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663141623"/>
              </p:ext>
            </p:extLst>
          </p:nvPr>
        </p:nvGraphicFramePr>
        <p:xfrm>
          <a:off x="575556" y="1340768"/>
          <a:ext cx="8208912" cy="3960442"/>
        </p:xfrm>
        <a:graphic>
          <a:graphicData uri="http://schemas.openxmlformats.org/drawingml/2006/table">
            <a:tbl>
              <a:tblPr firstRow="1" firstCol="1" bandRow="1">
                <a:tableStyleId>{073A0DAA-6AF3-43AB-8588-CEC1D06C72B9}</a:tableStyleId>
              </a:tblPr>
              <a:tblGrid>
                <a:gridCol w="1280666"/>
                <a:gridCol w="4587067"/>
                <a:gridCol w="1280666"/>
                <a:gridCol w="1060513"/>
              </a:tblGrid>
              <a:tr h="360040">
                <a:tc rowSpan="2">
                  <a:txBody>
                    <a:bodyPr/>
                    <a:lstStyle/>
                    <a:p>
                      <a:pPr algn="just">
                        <a:spcAft>
                          <a:spcPts val="0"/>
                        </a:spcAft>
                      </a:pPr>
                      <a:r>
                        <a:rPr lang="es-MX" sz="1400" dirty="0">
                          <a:effectLst/>
                        </a:rPr>
                        <a:t>1</a:t>
                      </a:r>
                      <a:endParaRPr lang="es-MX" sz="1400" dirty="0">
                        <a:effectLst/>
                        <a:latin typeface="Arial"/>
                        <a:ea typeface="Calibri"/>
                        <a:cs typeface="Times New Roman"/>
                      </a:endParaRPr>
                    </a:p>
                  </a:txBody>
                  <a:tcPr marL="68580" marR="68580" marT="0" marB="0"/>
                </a:tc>
                <a:tc rowSpan="2">
                  <a:txBody>
                    <a:bodyPr/>
                    <a:lstStyle/>
                    <a:p>
                      <a:pPr algn="ctr">
                        <a:spcAft>
                          <a:spcPts val="0"/>
                        </a:spcAft>
                      </a:pPr>
                      <a:r>
                        <a:rPr lang="es-MX" sz="1400" dirty="0">
                          <a:effectLst/>
                        </a:rPr>
                        <a:t>CONCEPTO (B)</a:t>
                      </a:r>
                      <a:endParaRPr lang="es-MX" sz="1400" dirty="0">
                        <a:effectLst/>
                        <a:latin typeface="Arial"/>
                        <a:ea typeface="Calibri"/>
                        <a:cs typeface="Times New Roman"/>
                      </a:endParaRPr>
                    </a:p>
                  </a:txBody>
                  <a:tcPr marL="68580" marR="68580" marT="0" marB="0"/>
                </a:tc>
                <a:tc gridSpan="2">
                  <a:txBody>
                    <a:bodyPr/>
                    <a:lstStyle/>
                    <a:p>
                      <a:pPr algn="ctr">
                        <a:spcAft>
                          <a:spcPts val="0"/>
                        </a:spcAft>
                      </a:pPr>
                      <a:r>
                        <a:rPr lang="es-MX" sz="1400">
                          <a:effectLst/>
                        </a:rPr>
                        <a:t>INVERSIONES</a:t>
                      </a:r>
                      <a:endParaRPr lang="es-MX" sz="1400">
                        <a:effectLst/>
                        <a:latin typeface="Arial"/>
                        <a:ea typeface="Calibri"/>
                        <a:cs typeface="Times New Roman"/>
                      </a:endParaRPr>
                    </a:p>
                  </a:txBody>
                  <a:tcPr marL="68580" marR="68580" marT="0" marB="0"/>
                </a:tc>
                <a:tc hMerge="1">
                  <a:txBody>
                    <a:bodyPr/>
                    <a:lstStyle/>
                    <a:p>
                      <a:endParaRPr lang="es-MX"/>
                    </a:p>
                  </a:txBody>
                  <a:tcPr/>
                </a:tc>
              </a:tr>
              <a:tr h="720082">
                <a:tc vMerge="1">
                  <a:txBody>
                    <a:bodyPr/>
                    <a:lstStyle/>
                    <a:p>
                      <a:endParaRPr lang="es-MX"/>
                    </a:p>
                  </a:txBody>
                  <a:tcPr/>
                </a:tc>
                <a:tc vMerge="1">
                  <a:txBody>
                    <a:bodyPr/>
                    <a:lstStyle/>
                    <a:p>
                      <a:endParaRPr lang="es-MX"/>
                    </a:p>
                  </a:txBody>
                  <a:tcPr/>
                </a:tc>
                <a:tc>
                  <a:txBody>
                    <a:bodyPr/>
                    <a:lstStyle/>
                    <a:p>
                      <a:pPr algn="ctr">
                        <a:spcAft>
                          <a:spcPts val="0"/>
                        </a:spcAft>
                      </a:pPr>
                      <a:r>
                        <a:rPr lang="es-MX" sz="1400">
                          <a:effectLst/>
                        </a:rPr>
                        <a:t>PRECIO DE MERCADO</a:t>
                      </a:r>
                      <a:endParaRPr lang="es-MX" sz="1400">
                        <a:effectLst/>
                        <a:latin typeface="Arial"/>
                        <a:ea typeface="Calibri"/>
                        <a:cs typeface="Times New Roman"/>
                      </a:endParaRPr>
                    </a:p>
                  </a:txBody>
                  <a:tcPr marL="68580" marR="68580" marT="0" marB="0"/>
                </a:tc>
                <a:tc>
                  <a:txBody>
                    <a:bodyPr/>
                    <a:lstStyle/>
                    <a:p>
                      <a:pPr algn="ctr">
                        <a:spcAft>
                          <a:spcPts val="0"/>
                        </a:spcAft>
                      </a:pPr>
                      <a:r>
                        <a:rPr lang="es-MX" sz="1400">
                          <a:effectLst/>
                        </a:rPr>
                        <a:t>PRECIO SOMBRA</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Maquinaria importada (excluidos derechos de ad.)</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20</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20</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Derechos de aduana</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7</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 </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III)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Mano de obra no calificada (0.25*80)/1, 100 = 20</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25</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20</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IV)</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Mano de obra calificada</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10</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10</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V)</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Materiales diversos y equipos nacionales</a:t>
                      </a:r>
                      <a:endParaRPr lang="es-MX" sz="1400" dirty="0">
                        <a:effectLst/>
                        <a:latin typeface="Arial"/>
                        <a:ea typeface="Calibri"/>
                        <a:cs typeface="Times New Roman"/>
                      </a:endParaRPr>
                    </a:p>
                  </a:txBody>
                  <a:tcPr marL="68580" marR="68580" marT="0" marB="0"/>
                </a:tc>
                <a:tc>
                  <a:txBody>
                    <a:bodyPr/>
                    <a:lstStyle/>
                    <a:p>
                      <a:pPr algn="r">
                        <a:spcAft>
                          <a:spcPts val="0"/>
                        </a:spcAft>
                      </a:pPr>
                      <a:r>
                        <a:rPr lang="es-MX" sz="1400">
                          <a:effectLst/>
                        </a:rPr>
                        <a:t>30</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 </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VI)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Impuestos directos sobre los materiales</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4</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 </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VII)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Terrenos</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4</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 </a:t>
                      </a:r>
                      <a:endParaRPr lang="es-MX" sz="1400">
                        <a:effectLst/>
                        <a:latin typeface="Arial"/>
                        <a:ea typeface="Calibri"/>
                        <a:cs typeface="Times New Roman"/>
                      </a:endParaRPr>
                    </a:p>
                  </a:txBody>
                  <a:tcPr marL="68580" marR="68580" marT="0" marB="0"/>
                </a:tc>
              </a:tr>
              <a:tr h="360040">
                <a:tc>
                  <a:txBody>
                    <a:bodyPr/>
                    <a:lstStyle/>
                    <a:p>
                      <a:pPr algn="just">
                        <a:spcAft>
                          <a:spcPts val="0"/>
                        </a:spcAft>
                      </a:pPr>
                      <a:r>
                        <a:rPr lang="es-MX" sz="1400">
                          <a:effectLst/>
                        </a:rPr>
                        <a:t>VIII)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TOTALES DE INVERSIONES (K)</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a:effectLst/>
                        </a:rPr>
                        <a:t>100</a:t>
                      </a:r>
                      <a:endParaRPr lang="es-MX" sz="1400">
                        <a:effectLst/>
                        <a:latin typeface="Arial"/>
                        <a:ea typeface="Calibri"/>
                        <a:cs typeface="Times New Roman"/>
                      </a:endParaRPr>
                    </a:p>
                  </a:txBody>
                  <a:tcPr marL="68580" marR="68580" marT="0" marB="0"/>
                </a:tc>
                <a:tc>
                  <a:txBody>
                    <a:bodyPr/>
                    <a:lstStyle/>
                    <a:p>
                      <a:pPr algn="r">
                        <a:spcAft>
                          <a:spcPts val="0"/>
                        </a:spcAft>
                      </a:pPr>
                      <a:r>
                        <a:rPr lang="es-MX" sz="1400" dirty="0">
                          <a:effectLst/>
                        </a:rPr>
                        <a:t> </a:t>
                      </a:r>
                      <a:endParaRPr lang="es-MX" sz="1400" dirty="0">
                        <a:effectLst/>
                        <a:latin typeface="Arial"/>
                        <a:ea typeface="Calibri"/>
                        <a:cs typeface="Times New Roman"/>
                      </a:endParaRPr>
                    </a:p>
                  </a:txBody>
                  <a:tcPr marL="68580" marR="68580" marT="0" marB="0"/>
                </a:tc>
              </a:tr>
            </a:tbl>
          </a:graphicData>
        </a:graphic>
      </p:graphicFrame>
      <p:sp>
        <p:nvSpPr>
          <p:cNvPr id="4" name="3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pPr/>
              <a:t>184</a:t>
            </a:fld>
            <a:endParaRPr lang="es-MX"/>
          </a:p>
        </p:txBody>
      </p:sp>
      <p:pic>
        <p:nvPicPr>
          <p:cNvPr id="72706" name="Picture 2" descr="F:\formulación y evaluación de proyectos II\Trabajo final\Imágenes\graphmo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5475056"/>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5231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de flecha hacia abajo"/>
          <p:cNvSpPr/>
          <p:nvPr/>
        </p:nvSpPr>
        <p:spPr>
          <a:xfrm>
            <a:off x="2187286" y="188640"/>
            <a:ext cx="4968552" cy="990124"/>
          </a:xfrm>
          <a:prstGeom prst="downArrowCallou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s-MX" b="1" dirty="0">
                <a:solidFill>
                  <a:prstClr val="white"/>
                </a:solidFill>
              </a:rPr>
              <a:t>ANÁLISIS DEL CUADRO B. EXPLICACIÓN DE LA COL: N°1</a:t>
            </a:r>
            <a:endParaRPr lang="es-MX" dirty="0">
              <a:solidFill>
                <a:prstClr val="white"/>
              </a:solidFill>
            </a:endParaRPr>
          </a:p>
        </p:txBody>
      </p:sp>
      <p:sp>
        <p:nvSpPr>
          <p:cNvPr id="3" name="2 Proceso alternativo"/>
          <p:cNvSpPr/>
          <p:nvPr/>
        </p:nvSpPr>
        <p:spPr>
          <a:xfrm>
            <a:off x="1327428" y="1343262"/>
            <a:ext cx="6651612" cy="715089"/>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MX" dirty="0">
                <a:solidFill>
                  <a:prstClr val="black"/>
                </a:solidFill>
              </a:rPr>
              <a:t>Se supone que la inversión se valoró socialmente admitiendo las siguientes circunstancias para cada rubro:</a:t>
            </a:r>
          </a:p>
        </p:txBody>
      </p:sp>
      <p:graphicFrame>
        <p:nvGraphicFramePr>
          <p:cNvPr id="4" name="3 Tabla"/>
          <p:cNvGraphicFramePr>
            <a:graphicFrameLocks noGrp="1"/>
          </p:cNvGraphicFramePr>
          <p:nvPr>
            <p:extLst>
              <p:ext uri="{D42A27DB-BD31-4B8C-83A1-F6EECF244321}">
                <p14:modId xmlns:p14="http://schemas.microsoft.com/office/powerpoint/2010/main" val="2679009138"/>
              </p:ext>
            </p:extLst>
          </p:nvPr>
        </p:nvGraphicFramePr>
        <p:xfrm>
          <a:off x="971600" y="2276873"/>
          <a:ext cx="7344816" cy="2592288"/>
        </p:xfrm>
        <a:graphic>
          <a:graphicData uri="http://schemas.openxmlformats.org/drawingml/2006/table">
            <a:tbl>
              <a:tblPr firstRow="1" firstCol="1" bandRow="1">
                <a:tableStyleId>{7DF18680-E054-41AD-8BC1-D1AEF772440D}</a:tableStyleId>
              </a:tblPr>
              <a:tblGrid>
                <a:gridCol w="552212"/>
                <a:gridCol w="6792604"/>
              </a:tblGrid>
              <a:tr h="216024">
                <a:tc>
                  <a:txBody>
                    <a:bodyPr/>
                    <a:lstStyle/>
                    <a:p>
                      <a:pPr algn="ctr">
                        <a:spcAft>
                          <a:spcPts val="0"/>
                        </a:spcAft>
                      </a:pPr>
                      <a:r>
                        <a:rPr lang="es-MX" sz="1400" dirty="0">
                          <a:effectLst/>
                        </a:rPr>
                        <a:t>1</a:t>
                      </a:r>
                      <a:endParaRPr lang="es-MX" sz="1400" dirty="0">
                        <a:effectLst/>
                        <a:latin typeface="Arial"/>
                        <a:ea typeface="Calibri"/>
                        <a:cs typeface="Times New Roman"/>
                      </a:endParaRPr>
                    </a:p>
                  </a:txBody>
                  <a:tcPr marL="68580" marR="68580" marT="0" marB="0"/>
                </a:tc>
                <a:tc>
                  <a:txBody>
                    <a:bodyPr/>
                    <a:lstStyle/>
                    <a:p>
                      <a:pPr algn="ctr">
                        <a:spcAft>
                          <a:spcPts val="0"/>
                        </a:spcAft>
                      </a:pPr>
                      <a:r>
                        <a:rPr lang="es-MX" sz="1400" dirty="0">
                          <a:effectLst/>
                        </a:rPr>
                        <a:t>EXPLICACIONES</a:t>
                      </a:r>
                      <a:endParaRPr lang="es-MX" sz="1400" dirty="0">
                        <a:effectLst/>
                        <a:latin typeface="Arial"/>
                        <a:ea typeface="Calibri"/>
                        <a:cs typeface="Times New Roman"/>
                      </a:endParaRPr>
                    </a:p>
                  </a:txBody>
                  <a:tcPr marL="68580" marR="68580" marT="0" marB="0"/>
                </a:tc>
              </a:tr>
              <a:tr h="432048">
                <a:tc>
                  <a:txBody>
                    <a:bodyPr/>
                    <a:lstStyle/>
                    <a:p>
                      <a:pPr algn="ctr">
                        <a:spcAft>
                          <a:spcPts val="0"/>
                        </a:spcAft>
                      </a:pPr>
                      <a:r>
                        <a:rPr lang="es-MX" sz="1400">
                          <a:effectLst/>
                        </a:rPr>
                        <a:t>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No existe sobrevaluación del tipo de cambio, por lo tanto, el rubro queda igual para ambos.</a:t>
                      </a:r>
                      <a:endParaRPr lang="es-MX" sz="1400">
                        <a:effectLst/>
                        <a:latin typeface="Arial"/>
                        <a:ea typeface="Calibri"/>
                        <a:cs typeface="Times New Roman"/>
                      </a:endParaRPr>
                    </a:p>
                  </a:txBody>
                  <a:tcPr marL="68580" marR="68580" marT="0" marB="0"/>
                </a:tc>
              </a:tr>
              <a:tr h="216024">
                <a:tc>
                  <a:txBody>
                    <a:bodyPr/>
                    <a:lstStyle/>
                    <a:p>
                      <a:pPr algn="ctr">
                        <a:spcAft>
                          <a:spcPts val="0"/>
                        </a:spcAft>
                      </a:pPr>
                      <a:r>
                        <a:rPr lang="es-MX" sz="1400">
                          <a:effectLst/>
                        </a:rPr>
                        <a:t>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Se suprimen para la valoración social.</a:t>
                      </a:r>
                      <a:endParaRPr lang="es-MX" sz="1400">
                        <a:effectLst/>
                        <a:latin typeface="Arial"/>
                        <a:ea typeface="Calibri"/>
                        <a:cs typeface="Times New Roman"/>
                      </a:endParaRPr>
                    </a:p>
                  </a:txBody>
                  <a:tcPr marL="68580" marR="68580" marT="0" marB="0"/>
                </a:tc>
              </a:tr>
              <a:tr h="432048">
                <a:tc>
                  <a:txBody>
                    <a:bodyPr/>
                    <a:lstStyle/>
                    <a:p>
                      <a:pPr algn="ctr">
                        <a:spcAft>
                          <a:spcPts val="0"/>
                        </a:spcAft>
                      </a:pPr>
                      <a:r>
                        <a:rPr lang="es-MX" sz="1400">
                          <a:effectLst/>
                        </a:rPr>
                        <a:t>III)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Se emplearán personas que están en ocupación “disfrazada” y que el costo de oportunidad de la fuerza de trabajo será el 80% del valor del mercado ($20).</a:t>
                      </a:r>
                      <a:endParaRPr lang="es-MX" sz="1400">
                        <a:effectLst/>
                        <a:latin typeface="Arial"/>
                        <a:ea typeface="Calibri"/>
                        <a:cs typeface="Times New Roman"/>
                      </a:endParaRPr>
                    </a:p>
                  </a:txBody>
                  <a:tcPr marL="68580" marR="68580" marT="0" marB="0"/>
                </a:tc>
              </a:tr>
              <a:tr h="216024">
                <a:tc>
                  <a:txBody>
                    <a:bodyPr/>
                    <a:lstStyle/>
                    <a:p>
                      <a:pPr algn="ctr">
                        <a:spcAft>
                          <a:spcPts val="0"/>
                        </a:spcAft>
                      </a:pPr>
                      <a:r>
                        <a:rPr lang="es-MX" sz="1400">
                          <a:effectLst/>
                        </a:rPr>
                        <a:t>IV)</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Se mantiene igual el rubro, que comprende también ingenieros, administradores, etc.</a:t>
                      </a:r>
                      <a:endParaRPr lang="es-MX" sz="1400">
                        <a:effectLst/>
                        <a:latin typeface="Arial"/>
                        <a:ea typeface="Calibri"/>
                        <a:cs typeface="Times New Roman"/>
                      </a:endParaRPr>
                    </a:p>
                  </a:txBody>
                  <a:tcPr marL="68580" marR="68580" marT="0" marB="0"/>
                </a:tc>
              </a:tr>
              <a:tr h="216024">
                <a:tc>
                  <a:txBody>
                    <a:bodyPr/>
                    <a:lstStyle/>
                    <a:p>
                      <a:pPr algn="ctr">
                        <a:spcAft>
                          <a:spcPts val="0"/>
                        </a:spcAft>
                      </a:pPr>
                      <a:r>
                        <a:rPr lang="es-MX" sz="1400">
                          <a:effectLst/>
                        </a:rPr>
                        <a:t>V)</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Se mantiene igual porque el rubro VI incluye los impuestos indirectos que los gravan.</a:t>
                      </a:r>
                      <a:endParaRPr lang="es-MX" sz="1400">
                        <a:effectLst/>
                        <a:latin typeface="Arial"/>
                        <a:ea typeface="Calibri"/>
                        <a:cs typeface="Times New Roman"/>
                      </a:endParaRPr>
                    </a:p>
                  </a:txBody>
                  <a:tcPr marL="68580" marR="68580" marT="0" marB="0"/>
                </a:tc>
              </a:tr>
              <a:tr h="216024">
                <a:tc>
                  <a:txBody>
                    <a:bodyPr/>
                    <a:lstStyle/>
                    <a:p>
                      <a:pPr algn="ctr">
                        <a:spcAft>
                          <a:spcPts val="0"/>
                        </a:spcAft>
                      </a:pPr>
                      <a:r>
                        <a:rPr lang="es-MX" sz="1400">
                          <a:effectLst/>
                        </a:rPr>
                        <a:t>VI)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Se suprime en la valoración social.</a:t>
                      </a:r>
                      <a:endParaRPr lang="es-MX" sz="1400" dirty="0">
                        <a:effectLst/>
                        <a:latin typeface="Arial"/>
                        <a:ea typeface="Calibri"/>
                        <a:cs typeface="Times New Roman"/>
                      </a:endParaRPr>
                    </a:p>
                  </a:txBody>
                  <a:tcPr marL="68580" marR="68580" marT="0" marB="0"/>
                </a:tc>
              </a:tr>
              <a:tr h="216024">
                <a:tc>
                  <a:txBody>
                    <a:bodyPr/>
                    <a:lstStyle/>
                    <a:p>
                      <a:pPr algn="ctr">
                        <a:spcAft>
                          <a:spcPts val="0"/>
                        </a:spcAft>
                      </a:pPr>
                      <a:r>
                        <a:rPr lang="es-MX" sz="1400">
                          <a:effectLst/>
                        </a:rPr>
                        <a:t>VII)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a:effectLst/>
                        </a:rPr>
                        <a:t>Solo suprime en la valoración social.</a:t>
                      </a:r>
                      <a:endParaRPr lang="es-MX" sz="1400">
                        <a:effectLst/>
                        <a:latin typeface="Arial"/>
                        <a:ea typeface="Calibri"/>
                        <a:cs typeface="Times New Roman"/>
                      </a:endParaRPr>
                    </a:p>
                  </a:txBody>
                  <a:tcPr marL="68580" marR="68580" marT="0" marB="0"/>
                </a:tc>
              </a:tr>
              <a:tr h="432048">
                <a:tc>
                  <a:txBody>
                    <a:bodyPr/>
                    <a:lstStyle/>
                    <a:p>
                      <a:pPr algn="ctr">
                        <a:spcAft>
                          <a:spcPts val="0"/>
                        </a:spcAft>
                      </a:pPr>
                      <a:r>
                        <a:rPr lang="es-MX" sz="1400">
                          <a:effectLst/>
                        </a:rPr>
                        <a:t>VIII)</a:t>
                      </a:r>
                      <a:endParaRPr lang="es-MX" sz="1400">
                        <a:effectLst/>
                        <a:latin typeface="Arial"/>
                        <a:ea typeface="Calibri"/>
                        <a:cs typeface="Times New Roman"/>
                      </a:endParaRPr>
                    </a:p>
                  </a:txBody>
                  <a:tcPr marL="68580" marR="68580" marT="0" marB="0"/>
                </a:tc>
                <a:tc>
                  <a:txBody>
                    <a:bodyPr/>
                    <a:lstStyle/>
                    <a:p>
                      <a:pPr algn="just">
                        <a:spcAft>
                          <a:spcPts val="0"/>
                        </a:spcAft>
                      </a:pPr>
                      <a:r>
                        <a:rPr lang="es-MX" sz="1400" dirty="0">
                          <a:effectLst/>
                        </a:rPr>
                        <a:t>Costo social de la inversión (K) suma 80 y de mercado 100.</a:t>
                      </a:r>
                      <a:endParaRPr lang="es-MX" sz="1400" dirty="0">
                        <a:effectLst/>
                        <a:latin typeface="Arial"/>
                        <a:ea typeface="Calibri"/>
                        <a:cs typeface="Times New Roman"/>
                      </a:endParaRPr>
                    </a:p>
                  </a:txBody>
                  <a:tcPr marL="68580" marR="68580" marT="0" marB="0"/>
                </a:tc>
              </a:tr>
            </a:tbl>
          </a:graphicData>
        </a:graphic>
      </p:graphicFrame>
      <p:sp>
        <p:nvSpPr>
          <p:cNvPr id="5" name="4 Flecha a la derecha con muesca"/>
          <p:cNvSpPr/>
          <p:nvPr/>
        </p:nvSpPr>
        <p:spPr>
          <a:xfrm>
            <a:off x="3455252" y="5085184"/>
            <a:ext cx="4572000" cy="1650742"/>
          </a:xfrm>
          <a:prstGeom prst="notchedRightArrow">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r>
              <a:rPr lang="es-MX" sz="1600" dirty="0">
                <a:solidFill>
                  <a:prstClr val="black"/>
                </a:solidFill>
              </a:rPr>
              <a:t>Desde la proforma, costos de producción del proyecto en cuestión (véase el cuadro 9.35) tenemos:</a:t>
            </a:r>
          </a:p>
        </p:txBody>
      </p:sp>
      <p:sp>
        <p:nvSpPr>
          <p:cNvPr id="6" name="5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pPr/>
              <a:t>185</a:t>
            </a:fld>
            <a:endParaRPr lang="es-MX"/>
          </a:p>
        </p:txBody>
      </p:sp>
      <p:pic>
        <p:nvPicPr>
          <p:cNvPr id="73730" name="Picture 2" descr="F:\formulación y evaluación de proyectos II\Trabajo final\Imágenes\flechas-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277142"/>
            <a:ext cx="2476501"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6437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inta perforada"/>
          <p:cNvSpPr/>
          <p:nvPr/>
        </p:nvSpPr>
        <p:spPr>
          <a:xfrm>
            <a:off x="2275211" y="250628"/>
            <a:ext cx="4572000" cy="1071384"/>
          </a:xfrm>
          <a:prstGeom prst="flowChartPunchedTape">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r>
              <a:rPr lang="es-MX" b="1" dirty="0">
                <a:solidFill>
                  <a:prstClr val="black"/>
                </a:solidFill>
              </a:rPr>
              <a:t>Cuadro 9.35</a:t>
            </a:r>
            <a:endParaRPr lang="es-MX" dirty="0">
              <a:solidFill>
                <a:prstClr val="black"/>
              </a:solidFill>
            </a:endParaRPr>
          </a:p>
          <a:p>
            <a:pPr algn="ctr"/>
            <a:r>
              <a:rPr lang="es-MX" b="1" dirty="0">
                <a:solidFill>
                  <a:prstClr val="black"/>
                </a:solidFill>
              </a:rPr>
              <a:t>Obtención del valor agregado (VA)</a:t>
            </a:r>
            <a:endParaRPr lang="es-MX" dirty="0">
              <a:solidFill>
                <a:prstClr val="black"/>
              </a:solidFill>
            </a:endParaRPr>
          </a:p>
        </p:txBody>
      </p:sp>
      <mc:AlternateContent xmlns:mc="http://schemas.openxmlformats.org/markup-compatibility/2006" xmlns:a14="http://schemas.microsoft.com/office/drawing/2010/main">
        <mc:Choice Requires="a14">
          <p:graphicFrame>
            <p:nvGraphicFramePr>
              <p:cNvPr id="10" name="9 Tabla"/>
              <p:cNvGraphicFramePr>
                <a:graphicFrameLocks noGrp="1"/>
              </p:cNvGraphicFramePr>
              <p:nvPr>
                <p:extLst>
                  <p:ext uri="{D42A27DB-BD31-4B8C-83A1-F6EECF244321}">
                    <p14:modId xmlns:p14="http://schemas.microsoft.com/office/powerpoint/2010/main" val="610339976"/>
                  </p:ext>
                </p:extLst>
              </p:nvPr>
            </p:nvGraphicFramePr>
            <p:xfrm>
              <a:off x="1176834" y="1628800"/>
              <a:ext cx="6768753" cy="3868679"/>
            </p:xfrm>
            <a:graphic>
              <a:graphicData uri="http://schemas.openxmlformats.org/drawingml/2006/table">
                <a:tbl>
                  <a:tblPr firstRow="1" firstCol="1" bandRow="1">
                    <a:tableStyleId>{FABFCF23-3B69-468F-B69F-88F6DE6A72F2}</a:tableStyleId>
                  </a:tblPr>
                  <a:tblGrid>
                    <a:gridCol w="3136376"/>
                    <a:gridCol w="1171388"/>
                    <a:gridCol w="1172214"/>
                    <a:gridCol w="1288775"/>
                  </a:tblGrid>
                  <a:tr h="1152128">
                    <a:tc>
                      <a:txBody>
                        <a:bodyPr/>
                        <a:lstStyle/>
                        <a:p>
                          <a:pPr algn="ctr">
                            <a:spcAft>
                              <a:spcPts val="0"/>
                            </a:spcAft>
                          </a:pPr>
                          <a:r>
                            <a:rPr lang="es-MX" sz="1200" dirty="0">
                              <a:solidFill>
                                <a:schemeClr val="bg1"/>
                              </a:solidFill>
                              <a:effectLst/>
                            </a:rPr>
                            <a:t>CONCEPTOS</a:t>
                          </a:r>
                          <a:endParaRPr lang="es-MX" sz="1200" dirty="0">
                            <a:solidFill>
                              <a:schemeClr val="bg1"/>
                            </a:solidFill>
                            <a:effectLst/>
                            <a:latin typeface="Arial"/>
                            <a:ea typeface="Calibri"/>
                            <a:cs typeface="Times New Roman"/>
                          </a:endParaRPr>
                        </a:p>
                      </a:txBody>
                      <a:tcPr marL="68580" marR="68580" marT="0" marB="0"/>
                    </a:tc>
                    <a:tc gridSpan="2">
                      <a:txBody>
                        <a:bodyPr/>
                        <a:lstStyle/>
                        <a:p>
                          <a:pPr algn="ctr">
                            <a:spcAft>
                              <a:spcPts val="0"/>
                            </a:spcAft>
                          </a:pPr>
                          <a:r>
                            <a:rPr lang="es-MX" sz="1200" dirty="0">
                              <a:solidFill>
                                <a:schemeClr val="bg1"/>
                              </a:solidFill>
                              <a:effectLst/>
                            </a:rPr>
                            <a:t>COSTO ANUAL DE PRODUCCIÓN</a:t>
                          </a:r>
                          <a:endParaRPr lang="es-MX" sz="1200" dirty="0">
                            <a:solidFill>
                              <a:schemeClr val="bg1"/>
                            </a:solidFill>
                            <a:effectLst/>
                            <a:latin typeface="Arial"/>
                            <a:ea typeface="Calibri"/>
                            <a:cs typeface="Times New Roman"/>
                          </a:endParaRPr>
                        </a:p>
                      </a:txBody>
                      <a:tcPr marL="68580" marR="68580" marT="0" marB="0"/>
                    </a:tc>
                    <a:tc hMerge="1">
                      <a:txBody>
                        <a:bodyPr/>
                        <a:lstStyle/>
                        <a:p>
                          <a:endParaRPr lang="es-MX"/>
                        </a:p>
                      </a:txBody>
                      <a:tcPr/>
                    </a:tc>
                    <a:tc>
                      <a:txBody>
                        <a:bodyPr/>
                        <a:lstStyle/>
                        <a:p>
                          <a:pPr algn="ctr">
                            <a:spcAft>
                              <a:spcPts val="0"/>
                            </a:spcAft>
                          </a:pPr>
                          <a:endParaRPr lang="es-MX" sz="1200" dirty="0" smtClean="0">
                            <a:solidFill>
                              <a:schemeClr val="bg1"/>
                            </a:solidFill>
                            <a:effectLst/>
                          </a:endParaRPr>
                        </a:p>
                        <a:p>
                          <a:pPr algn="just">
                            <a:spcAft>
                              <a:spcPts val="0"/>
                            </a:spcAft>
                          </a:pPr>
                          <a14:m>
                            <m:oMathPara xmlns:m="http://schemas.openxmlformats.org/officeDocument/2006/math">
                              <m:oMathParaPr>
                                <m:jc m:val="centerGroup"/>
                              </m:oMathParaPr>
                              <m:oMath xmlns:m="http://schemas.openxmlformats.org/officeDocument/2006/math">
                                <m:r>
                                  <a:rPr lang="es-MX" sz="1200">
                                    <a:solidFill>
                                      <a:schemeClr val="bg1"/>
                                    </a:solidFill>
                                    <a:effectLst/>
                                    <a:latin typeface="Cambria Math"/>
                                  </a:rPr>
                                  <m:t>𝐷𝐿</m:t>
                                </m:r>
                                <m:r>
                                  <a:rPr lang="es-MX" sz="1200">
                                    <a:solidFill>
                                      <a:schemeClr val="bg1"/>
                                    </a:solidFill>
                                    <a:effectLst/>
                                    <a:latin typeface="Cambria Math"/>
                                  </a:rPr>
                                  <m:t>= </m:t>
                                </m:r>
                                <m:f>
                                  <m:fPr>
                                    <m:ctrlPr>
                                      <a:rPr lang="es-MX" sz="1200" i="1">
                                        <a:solidFill>
                                          <a:schemeClr val="bg1"/>
                                        </a:solidFill>
                                        <a:effectLst/>
                                        <a:latin typeface="Cambria Math"/>
                                      </a:rPr>
                                    </m:ctrlPr>
                                  </m:fPr>
                                  <m:num>
                                    <m:r>
                                      <a:rPr lang="es-MX" sz="1200">
                                        <a:solidFill>
                                          <a:schemeClr val="bg1"/>
                                        </a:solidFill>
                                        <a:effectLst/>
                                        <a:latin typeface="Cambria Math"/>
                                      </a:rPr>
                                      <m:t>𝐾</m:t>
                                    </m:r>
                                    <m:r>
                                      <a:rPr lang="es-MX" sz="1200">
                                        <a:solidFill>
                                          <a:schemeClr val="bg1"/>
                                        </a:solidFill>
                                        <a:effectLst/>
                                        <a:latin typeface="Cambria Math"/>
                                      </a:rPr>
                                      <m:t>(</m:t>
                                    </m:r>
                                    <m:r>
                                      <a:rPr lang="es-MX" sz="1200">
                                        <a:solidFill>
                                          <a:schemeClr val="bg1"/>
                                        </a:solidFill>
                                        <a:effectLst/>
                                        <a:latin typeface="Cambria Math"/>
                                      </a:rPr>
                                      <m:t>𝐼𝑛𝑣</m:t>
                                    </m:r>
                                    <m:r>
                                      <a:rPr lang="es-MX" sz="1200">
                                        <a:solidFill>
                                          <a:schemeClr val="bg1"/>
                                        </a:solidFill>
                                        <a:effectLst/>
                                        <a:latin typeface="Cambria Math"/>
                                      </a:rPr>
                                      <m:t>)</m:t>
                                    </m:r>
                                  </m:num>
                                  <m:den>
                                    <m:r>
                                      <a:rPr lang="es-MX" sz="1200">
                                        <a:solidFill>
                                          <a:schemeClr val="bg1"/>
                                        </a:solidFill>
                                        <a:effectLst/>
                                        <a:latin typeface="Cambria Math"/>
                                      </a:rPr>
                                      <m:t>𝑉𝑛</m:t>
                                    </m:r>
                                    <m:r>
                                      <a:rPr lang="es-MX" sz="1200">
                                        <a:solidFill>
                                          <a:schemeClr val="bg1"/>
                                        </a:solidFill>
                                        <a:effectLst/>
                                        <a:latin typeface="Cambria Math"/>
                                      </a:rPr>
                                      <m:t>(</m:t>
                                    </m:r>
                                    <m:r>
                                      <a:rPr lang="es-MX" sz="1200">
                                        <a:solidFill>
                                          <a:schemeClr val="bg1"/>
                                        </a:solidFill>
                                        <a:effectLst/>
                                        <a:latin typeface="Cambria Math"/>
                                      </a:rPr>
                                      <m:t>𝑛</m:t>
                                    </m:r>
                                    <m:r>
                                      <a:rPr lang="es-MX" sz="1200">
                                        <a:solidFill>
                                          <a:schemeClr val="bg1"/>
                                        </a:solidFill>
                                        <a:effectLst/>
                                        <a:latin typeface="Cambria Math"/>
                                      </a:rPr>
                                      <m:t>)</m:t>
                                    </m:r>
                                  </m:den>
                                </m:f>
                              </m:oMath>
                            </m:oMathPara>
                          </a14:m>
                          <a:endParaRPr lang="es-MX" sz="1200" dirty="0">
                            <a:solidFill>
                              <a:schemeClr val="bg1"/>
                            </a:solidFill>
                            <a:effectLst/>
                          </a:endParaRPr>
                        </a:p>
                        <a:p>
                          <a:pPr algn="ctr">
                            <a:spcAft>
                              <a:spcPts val="0"/>
                            </a:spcAft>
                          </a:pPr>
                          <a:r>
                            <a:rPr lang="es-MX" sz="1200" dirty="0">
                              <a:solidFill>
                                <a:schemeClr val="bg1"/>
                              </a:solidFill>
                              <a:effectLst/>
                            </a:rPr>
                            <a:t>VALOR AGREGADO</a:t>
                          </a:r>
                        </a:p>
                        <a:p>
                          <a:pPr algn="ctr">
                            <a:spcAft>
                              <a:spcPts val="0"/>
                            </a:spcAft>
                          </a:pPr>
                          <a:r>
                            <a:rPr lang="es-MX" sz="1200" dirty="0">
                              <a:solidFill>
                                <a:schemeClr val="bg1"/>
                              </a:solidFill>
                              <a:effectLst/>
                            </a:rPr>
                            <a:t>NETO</a:t>
                          </a:r>
                        </a:p>
                        <a:p>
                          <a:pPr algn="ctr">
                            <a:spcAft>
                              <a:spcPts val="0"/>
                            </a:spcAft>
                          </a:pPr>
                          <a:r>
                            <a:rPr lang="es-MX" sz="1200" dirty="0">
                              <a:solidFill>
                                <a:schemeClr val="bg1"/>
                              </a:solidFill>
                              <a:effectLst/>
                            </a:rPr>
                            <a:t>ANUAL</a:t>
                          </a:r>
                          <a:endParaRPr lang="es-MX" sz="1200" dirty="0">
                            <a:solidFill>
                              <a:schemeClr val="bg1"/>
                            </a:solidFill>
                            <a:effectLst/>
                            <a:latin typeface="Arial"/>
                            <a:ea typeface="Calibri"/>
                            <a:cs typeface="Times New Roman"/>
                          </a:endParaRPr>
                        </a:p>
                      </a:txBody>
                      <a:tcPr marL="68580" marR="68580" marT="0" marB="0"/>
                    </a:tc>
                  </a:tr>
                  <a:tr h="589688">
                    <a:tc>
                      <a:txBody>
                        <a:bodyPr/>
                        <a:lstStyle/>
                        <a:p>
                          <a:pPr algn="just">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dirty="0">
                              <a:solidFill>
                                <a:schemeClr val="bg1"/>
                              </a:solidFill>
                              <a:effectLst/>
                            </a:rPr>
                            <a:t>PRECIO</a:t>
                          </a:r>
                        </a:p>
                        <a:p>
                          <a:pPr algn="ctr">
                            <a:spcAft>
                              <a:spcPts val="0"/>
                            </a:spcAft>
                          </a:pPr>
                          <a:r>
                            <a:rPr lang="es-MX" sz="1200" dirty="0">
                              <a:solidFill>
                                <a:schemeClr val="bg1"/>
                              </a:solidFill>
                              <a:effectLst/>
                            </a:rPr>
                            <a:t>DE</a:t>
                          </a:r>
                        </a:p>
                        <a:p>
                          <a:pPr algn="ctr">
                            <a:spcAft>
                              <a:spcPts val="0"/>
                            </a:spcAft>
                          </a:pPr>
                          <a:r>
                            <a:rPr lang="es-MX" sz="1200" dirty="0">
                              <a:solidFill>
                                <a:schemeClr val="bg1"/>
                              </a:solidFill>
                              <a:effectLst/>
                            </a:rPr>
                            <a:t>MERCADO</a:t>
                          </a:r>
                          <a:endParaRPr lang="es-MX" sz="1200" dirty="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PRECIO</a:t>
                          </a:r>
                        </a:p>
                        <a:p>
                          <a:pPr algn="ctr">
                            <a:spcAft>
                              <a:spcPts val="0"/>
                            </a:spcAft>
                          </a:pPr>
                          <a:r>
                            <a:rPr lang="es-MX" sz="1200">
                              <a:solidFill>
                                <a:schemeClr val="bg1"/>
                              </a:solidFill>
                              <a:effectLst/>
                            </a:rPr>
                            <a:t>SOCIAL O</a:t>
                          </a:r>
                        </a:p>
                        <a:p>
                          <a:pPr algn="ctr">
                            <a:spcAft>
                              <a:spcPts val="0"/>
                            </a:spcAft>
                          </a:pPr>
                          <a:r>
                            <a:rPr lang="es-MX" sz="1200">
                              <a:solidFill>
                                <a:schemeClr val="bg1"/>
                              </a:solidFill>
                              <a:effectLst/>
                            </a:rPr>
                            <a:t>SOMBRA</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endParaRPr lang="es-MX" sz="1200" smtClean="0">
                            <a:solidFill>
                              <a:schemeClr val="bg1"/>
                            </a:solidFill>
                            <a:effectLst/>
                          </a:endParaRPr>
                        </a:p>
                        <a:p>
                          <a:pPr algn="just">
                            <a:spcAft>
                              <a:spcPts val="0"/>
                            </a:spcAft>
                          </a:pPr>
                          <a14:m>
                            <m:oMathPara xmlns:m="http://schemas.openxmlformats.org/officeDocument/2006/math">
                              <m:oMathParaPr>
                                <m:jc m:val="centerGroup"/>
                              </m:oMathParaPr>
                              <m:oMath xmlns:m="http://schemas.openxmlformats.org/officeDocument/2006/math">
                                <m:r>
                                  <a:rPr lang="es-MX" sz="1000">
                                    <a:solidFill>
                                      <a:schemeClr val="bg1"/>
                                    </a:solidFill>
                                    <a:effectLst/>
                                    <a:latin typeface="Cambria Math"/>
                                  </a:rPr>
                                  <m:t>𝐷𝐿</m:t>
                                </m:r>
                                <m:r>
                                  <a:rPr lang="es-MX" sz="1000">
                                    <a:solidFill>
                                      <a:schemeClr val="bg1"/>
                                    </a:solidFill>
                                    <a:effectLst/>
                                    <a:latin typeface="Cambria Math"/>
                                  </a:rPr>
                                  <m:t>=</m:t>
                                </m:r>
                                <m:f>
                                  <m:fPr>
                                    <m:ctrlPr>
                                      <a:rPr lang="es-MX" sz="1000" i="1">
                                        <a:solidFill>
                                          <a:schemeClr val="bg1"/>
                                        </a:solidFill>
                                        <a:effectLst/>
                                        <a:latin typeface="Cambria Math"/>
                                      </a:rPr>
                                    </m:ctrlPr>
                                  </m:fPr>
                                  <m:num>
                                    <m:r>
                                      <a:rPr lang="es-MX" sz="1000">
                                        <a:solidFill>
                                          <a:schemeClr val="bg1"/>
                                        </a:solidFill>
                                        <a:effectLst/>
                                        <a:latin typeface="Cambria Math"/>
                                      </a:rPr>
                                      <m:t>100</m:t>
                                    </m:r>
                                  </m:num>
                                  <m:den>
                                    <m:r>
                                      <a:rPr lang="es-MX" sz="1000">
                                        <a:solidFill>
                                          <a:schemeClr val="bg1"/>
                                        </a:solidFill>
                                        <a:effectLst/>
                                        <a:latin typeface="Cambria Math"/>
                                      </a:rPr>
                                      <m:t>20</m:t>
                                    </m:r>
                                  </m:den>
                                </m:f>
                                <m:r>
                                  <a:rPr lang="es-MX" sz="1000">
                                    <a:solidFill>
                                      <a:schemeClr val="bg1"/>
                                    </a:solidFill>
                                    <a:effectLst/>
                                    <a:latin typeface="Cambria Math"/>
                                  </a:rPr>
                                  <m:t>=5</m:t>
                                </m:r>
                              </m:oMath>
                            </m:oMathPara>
                          </a14:m>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1) Sueldos y jornales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2) Utilidades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r>
                  <a:tr h="559383">
                    <a:tc>
                      <a:txBody>
                        <a:bodyPr/>
                        <a:lstStyle/>
                        <a:p>
                          <a:pPr algn="just">
                            <a:spcAft>
                              <a:spcPts val="0"/>
                            </a:spcAft>
                          </a:pPr>
                          <a:r>
                            <a:rPr lang="es-MX" sz="1200">
                              <a:solidFill>
                                <a:schemeClr val="bg1"/>
                              </a:solidFill>
                              <a:effectLst/>
                            </a:rPr>
                            <a:t>3) Arriedo intereses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endParaRPr lang="es-MX" sz="1200" smtClean="0">
                            <a:solidFill>
                              <a:schemeClr val="bg1"/>
                            </a:solidFill>
                            <a:effectLst/>
                          </a:endParaRPr>
                        </a:p>
                        <a:p>
                          <a:pPr algn="just">
                            <a:spcAft>
                              <a:spcPts val="0"/>
                            </a:spcAft>
                          </a:pPr>
                          <a14:m>
                            <m:oMathPara xmlns:m="http://schemas.openxmlformats.org/officeDocument/2006/math">
                              <m:oMathParaPr>
                                <m:jc m:val="centerGroup"/>
                              </m:oMathParaPr>
                              <m:oMath xmlns:m="http://schemas.openxmlformats.org/officeDocument/2006/math">
                                <m:r>
                                  <a:rPr lang="es-MX" sz="1000">
                                    <a:solidFill>
                                      <a:schemeClr val="bg1"/>
                                    </a:solidFill>
                                    <a:effectLst/>
                                    <a:latin typeface="Cambria Math"/>
                                  </a:rPr>
                                  <m:t>𝐷𝐿</m:t>
                                </m:r>
                                <m:r>
                                  <a:rPr lang="es-MX" sz="1000">
                                    <a:solidFill>
                                      <a:schemeClr val="bg1"/>
                                    </a:solidFill>
                                    <a:effectLst/>
                                    <a:latin typeface="Cambria Math"/>
                                  </a:rPr>
                                  <m:t>=</m:t>
                                </m:r>
                                <m:f>
                                  <m:fPr>
                                    <m:ctrlPr>
                                      <a:rPr lang="es-MX" sz="1000" i="1">
                                        <a:solidFill>
                                          <a:schemeClr val="bg1"/>
                                        </a:solidFill>
                                        <a:effectLst/>
                                        <a:latin typeface="Cambria Math"/>
                                      </a:rPr>
                                    </m:ctrlPr>
                                  </m:fPr>
                                  <m:num>
                                    <m:r>
                                      <a:rPr lang="es-MX" sz="1000">
                                        <a:solidFill>
                                          <a:schemeClr val="bg1"/>
                                        </a:solidFill>
                                        <a:effectLst/>
                                        <a:latin typeface="Cambria Math"/>
                                      </a:rPr>
                                      <m:t>80</m:t>
                                    </m:r>
                                  </m:num>
                                  <m:den>
                                    <m:r>
                                      <a:rPr lang="es-MX" sz="1000">
                                        <a:solidFill>
                                          <a:schemeClr val="bg1"/>
                                        </a:solidFill>
                                        <a:effectLst/>
                                        <a:latin typeface="Cambria Math"/>
                                      </a:rPr>
                                      <m:t>20</m:t>
                                    </m:r>
                                  </m:den>
                                </m:f>
                                <m:r>
                                  <a:rPr lang="es-MX" sz="1000">
                                    <a:solidFill>
                                      <a:schemeClr val="bg1"/>
                                    </a:solidFill>
                                    <a:effectLst/>
                                    <a:latin typeface="Cambria Math"/>
                                  </a:rPr>
                                  <m:t>=4</m:t>
                                </m:r>
                              </m:oMath>
                            </m:oMathPara>
                          </a14:m>
                          <a:endParaRPr lang="es-MX" sz="1200">
                            <a:solidFill>
                              <a:schemeClr val="bg1"/>
                            </a:solidFill>
                            <a:effectLst/>
                          </a:endParaRPr>
                        </a:p>
                        <a:p>
                          <a:r>
                            <a:rPr lang="es-MX" sz="1200">
                              <a:solidFill>
                                <a:schemeClr val="bg1"/>
                              </a:solidFill>
                              <a:effectLst/>
                            </a:rPr>
                            <a:t>10 </a:t>
                          </a:r>
                          <a:endParaRPr lang="es-MX" sz="1200">
                            <a:solidFill>
                              <a:schemeClr val="bg1"/>
                            </a:solidFill>
                            <a:effectLst/>
                            <a:latin typeface="Calibri"/>
                          </a:endParaRPr>
                        </a:p>
                      </a:txBody>
                      <a:tcPr marL="68580" marR="68580" marT="0" marB="0"/>
                    </a:tc>
                  </a:tr>
                  <a:tr h="348948">
                    <a:tc>
                      <a:txBody>
                        <a:bodyPr/>
                        <a:lstStyle/>
                        <a:p>
                          <a:pPr algn="just">
                            <a:spcAft>
                              <a:spcPts val="0"/>
                            </a:spcAft>
                          </a:pPr>
                          <a:r>
                            <a:rPr lang="es-MX" sz="1200">
                              <a:solidFill>
                                <a:schemeClr val="bg1"/>
                              </a:solidFill>
                              <a:effectLst/>
                            </a:rPr>
                            <a:t>4) Depreciación (lineal n = 29 años)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5) Compras a terceros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6) Impuestos indirectos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TOTAL</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110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104</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dirty="0">
                              <a:solidFill>
                                <a:schemeClr val="bg1"/>
                              </a:solidFill>
                              <a:effectLst/>
                            </a:rPr>
                            <a:t>55</a:t>
                          </a:r>
                          <a:endParaRPr lang="es-MX" sz="1200" dirty="0">
                            <a:solidFill>
                              <a:schemeClr val="bg1"/>
                            </a:solidFill>
                            <a:effectLst/>
                            <a:latin typeface="Arial"/>
                            <a:ea typeface="Calibri"/>
                            <a:cs typeface="Times New Roman"/>
                          </a:endParaRPr>
                        </a:p>
                      </a:txBody>
                      <a:tcPr marL="68580" marR="68580" marT="0" marB="0"/>
                    </a:tc>
                  </a:tr>
                </a:tbl>
              </a:graphicData>
            </a:graphic>
          </p:graphicFrame>
        </mc:Choice>
        <mc:Fallback xmlns="">
          <p:graphicFrame>
            <p:nvGraphicFramePr>
              <p:cNvPr id="10" name="9 Tabla"/>
              <p:cNvGraphicFramePr>
                <a:graphicFrameLocks noGrp="1"/>
              </p:cNvGraphicFramePr>
              <p:nvPr>
                <p:extLst>
                  <p:ext uri="{D42A27DB-BD31-4B8C-83A1-F6EECF244321}">
                    <p14:modId xmlns:p14="http://schemas.microsoft.com/office/powerpoint/2010/main" val="2435653515"/>
                  </p:ext>
                </p:extLst>
              </p:nvPr>
            </p:nvGraphicFramePr>
            <p:xfrm>
              <a:off x="1176834" y="1628800"/>
              <a:ext cx="6768753" cy="3868679"/>
            </p:xfrm>
            <a:graphic>
              <a:graphicData uri="http://schemas.openxmlformats.org/drawingml/2006/table">
                <a:tbl>
                  <a:tblPr firstRow="1" firstCol="1" bandRow="1">
                    <a:tableStyleId>{FABFCF23-3B69-468F-B69F-88F6DE6A72F2}</a:tableStyleId>
                  </a:tblPr>
                  <a:tblGrid>
                    <a:gridCol w="3136376"/>
                    <a:gridCol w="1171388"/>
                    <a:gridCol w="1172214"/>
                    <a:gridCol w="1288775"/>
                  </a:tblGrid>
                  <a:tr h="1295146">
                    <a:tc>
                      <a:txBody>
                        <a:bodyPr/>
                        <a:lstStyle/>
                        <a:p>
                          <a:pPr algn="ctr">
                            <a:spcAft>
                              <a:spcPts val="0"/>
                            </a:spcAft>
                          </a:pPr>
                          <a:r>
                            <a:rPr lang="es-MX" sz="1200" dirty="0">
                              <a:solidFill>
                                <a:schemeClr val="bg1"/>
                              </a:solidFill>
                              <a:effectLst/>
                            </a:rPr>
                            <a:t>CONCEPTOS</a:t>
                          </a:r>
                          <a:endParaRPr lang="es-MX" sz="1200" dirty="0">
                            <a:solidFill>
                              <a:schemeClr val="bg1"/>
                            </a:solidFill>
                            <a:effectLst/>
                            <a:latin typeface="Arial"/>
                            <a:ea typeface="Calibri"/>
                            <a:cs typeface="Times New Roman"/>
                          </a:endParaRPr>
                        </a:p>
                      </a:txBody>
                      <a:tcPr marL="68580" marR="68580" marT="0" marB="0"/>
                    </a:tc>
                    <a:tc gridSpan="2">
                      <a:txBody>
                        <a:bodyPr/>
                        <a:lstStyle/>
                        <a:p>
                          <a:pPr algn="ctr">
                            <a:spcAft>
                              <a:spcPts val="0"/>
                            </a:spcAft>
                          </a:pPr>
                          <a:r>
                            <a:rPr lang="es-MX" sz="1200" dirty="0">
                              <a:solidFill>
                                <a:schemeClr val="bg1"/>
                              </a:solidFill>
                              <a:effectLst/>
                            </a:rPr>
                            <a:t>COSTO ANUAL DE PRODUCCIÓN</a:t>
                          </a:r>
                          <a:endParaRPr lang="es-MX" sz="1200" dirty="0">
                            <a:solidFill>
                              <a:schemeClr val="bg1"/>
                            </a:solidFill>
                            <a:effectLst/>
                            <a:latin typeface="Arial"/>
                            <a:ea typeface="Calibri"/>
                            <a:cs typeface="Times New Roman"/>
                          </a:endParaRPr>
                        </a:p>
                      </a:txBody>
                      <a:tcPr marL="68580" marR="68580" marT="0" marB="0"/>
                    </a:tc>
                    <a:tc hMerge="1">
                      <a:txBody>
                        <a:bodyPr/>
                        <a:lstStyle/>
                        <a:p>
                          <a:endParaRPr lang="es-MX"/>
                        </a:p>
                      </a:txBody>
                      <a:tcPr/>
                    </a:tc>
                    <a:tc>
                      <a:txBody>
                        <a:bodyPr/>
                        <a:lstStyle/>
                        <a:p>
                          <a:endParaRPr lang="es-MX"/>
                        </a:p>
                      </a:txBody>
                      <a:tcPr marL="68580" marR="68580" marT="0" marB="0">
                        <a:blipFill rotWithShape="1">
                          <a:blip r:embed="rId2"/>
                          <a:stretch>
                            <a:fillRect l="-426066" t="-3286" r="-474" b="-204225"/>
                          </a:stretch>
                        </a:blipFill>
                      </a:tcPr>
                    </a:tc>
                  </a:tr>
                  <a:tr h="589688">
                    <a:tc>
                      <a:txBody>
                        <a:bodyPr/>
                        <a:lstStyle/>
                        <a:p>
                          <a:pPr algn="just">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dirty="0">
                              <a:solidFill>
                                <a:schemeClr val="bg1"/>
                              </a:solidFill>
                              <a:effectLst/>
                            </a:rPr>
                            <a:t>PRECIO</a:t>
                          </a:r>
                        </a:p>
                        <a:p>
                          <a:pPr algn="ctr">
                            <a:spcAft>
                              <a:spcPts val="0"/>
                            </a:spcAft>
                          </a:pPr>
                          <a:r>
                            <a:rPr lang="es-MX" sz="1200" dirty="0">
                              <a:solidFill>
                                <a:schemeClr val="bg1"/>
                              </a:solidFill>
                              <a:effectLst/>
                            </a:rPr>
                            <a:t>DE</a:t>
                          </a:r>
                        </a:p>
                        <a:p>
                          <a:pPr algn="ctr">
                            <a:spcAft>
                              <a:spcPts val="0"/>
                            </a:spcAft>
                          </a:pPr>
                          <a:r>
                            <a:rPr lang="es-MX" sz="1200" dirty="0">
                              <a:solidFill>
                                <a:schemeClr val="bg1"/>
                              </a:solidFill>
                              <a:effectLst/>
                            </a:rPr>
                            <a:t>MERCADO</a:t>
                          </a:r>
                          <a:endParaRPr lang="es-MX" sz="1200" dirty="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PRECIO</a:t>
                          </a:r>
                        </a:p>
                        <a:p>
                          <a:pPr algn="ctr">
                            <a:spcAft>
                              <a:spcPts val="0"/>
                            </a:spcAft>
                          </a:pPr>
                          <a:r>
                            <a:rPr lang="es-MX" sz="1200">
                              <a:solidFill>
                                <a:schemeClr val="bg1"/>
                              </a:solidFill>
                              <a:effectLst/>
                            </a:rPr>
                            <a:t>SOCIAL O</a:t>
                          </a:r>
                        </a:p>
                        <a:p>
                          <a:pPr algn="ctr">
                            <a:spcAft>
                              <a:spcPts val="0"/>
                            </a:spcAft>
                          </a:pPr>
                          <a:r>
                            <a:rPr lang="es-MX" sz="1200">
                              <a:solidFill>
                                <a:schemeClr val="bg1"/>
                              </a:solidFill>
                              <a:effectLst/>
                            </a:rPr>
                            <a:t>SOMBRA</a:t>
                          </a:r>
                          <a:endParaRPr lang="es-MX" sz="1200">
                            <a:solidFill>
                              <a:schemeClr val="bg1"/>
                            </a:solidFill>
                            <a:effectLst/>
                            <a:latin typeface="Arial"/>
                            <a:ea typeface="Calibri"/>
                            <a:cs typeface="Times New Roman"/>
                          </a:endParaRPr>
                        </a:p>
                      </a:txBody>
                      <a:tcPr marL="68580" marR="68580" marT="0" marB="0"/>
                    </a:tc>
                    <a:tc>
                      <a:txBody>
                        <a:bodyPr/>
                        <a:lstStyle/>
                        <a:p>
                          <a:endParaRPr lang="es-MX"/>
                        </a:p>
                      </a:txBody>
                      <a:tcPr marL="68580" marR="68580" marT="0" marB="0">
                        <a:blipFill rotWithShape="1">
                          <a:blip r:embed="rId2"/>
                          <a:stretch>
                            <a:fillRect l="-426066" t="-229167" r="-474" b="-353125"/>
                          </a:stretch>
                        </a:blipFill>
                      </a:tcPr>
                    </a:tc>
                  </a:tr>
                  <a:tr h="196563">
                    <a:tc>
                      <a:txBody>
                        <a:bodyPr/>
                        <a:lstStyle/>
                        <a:p>
                          <a:pPr algn="just">
                            <a:spcAft>
                              <a:spcPts val="0"/>
                            </a:spcAft>
                          </a:pPr>
                          <a:r>
                            <a:rPr lang="es-MX" sz="1200">
                              <a:solidFill>
                                <a:schemeClr val="bg1"/>
                              </a:solidFill>
                              <a:effectLst/>
                            </a:rPr>
                            <a:t>1) Sueldos y jornales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25</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2) Utilidades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20</a:t>
                          </a:r>
                          <a:endParaRPr lang="es-MX" sz="1200">
                            <a:solidFill>
                              <a:schemeClr val="bg1"/>
                            </a:solidFill>
                            <a:effectLst/>
                            <a:latin typeface="Arial"/>
                            <a:ea typeface="Calibri"/>
                            <a:cs typeface="Times New Roman"/>
                          </a:endParaRPr>
                        </a:p>
                      </a:txBody>
                      <a:tcPr marL="68580" marR="68580" marT="0" marB="0"/>
                    </a:tc>
                  </a:tr>
                  <a:tr h="652082">
                    <a:tc>
                      <a:txBody>
                        <a:bodyPr/>
                        <a:lstStyle/>
                        <a:p>
                          <a:pPr algn="just">
                            <a:spcAft>
                              <a:spcPts val="0"/>
                            </a:spcAft>
                          </a:pPr>
                          <a:r>
                            <a:rPr lang="es-MX" sz="1200">
                              <a:solidFill>
                                <a:schemeClr val="bg1"/>
                              </a:solidFill>
                              <a:effectLst/>
                            </a:rPr>
                            <a:t>3) Arriedo intereses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a:t>
                          </a:r>
                          <a:endParaRPr lang="es-MX" sz="1200">
                            <a:solidFill>
                              <a:schemeClr val="bg1"/>
                            </a:solidFill>
                            <a:effectLst/>
                            <a:latin typeface="Arial"/>
                            <a:ea typeface="Calibri"/>
                            <a:cs typeface="Times New Roman"/>
                          </a:endParaRPr>
                        </a:p>
                      </a:txBody>
                      <a:tcPr marL="68580" marR="68580" marT="0" marB="0"/>
                    </a:tc>
                    <a:tc>
                      <a:txBody>
                        <a:bodyPr/>
                        <a:lstStyle/>
                        <a:p>
                          <a:endParaRPr lang="es-MX"/>
                        </a:p>
                      </a:txBody>
                      <a:tcPr marL="68580" marR="68580" marT="0" marB="0">
                        <a:blipFill rotWithShape="1">
                          <a:blip r:embed="rId2"/>
                          <a:stretch>
                            <a:fillRect l="-426066" t="-356075" r="-474" b="-156075"/>
                          </a:stretch>
                        </a:blipFill>
                      </a:tcPr>
                    </a:tc>
                  </a:tr>
                  <a:tr h="348948">
                    <a:tc>
                      <a:txBody>
                        <a:bodyPr/>
                        <a:lstStyle/>
                        <a:p>
                          <a:pPr algn="just">
                            <a:spcAft>
                              <a:spcPts val="0"/>
                            </a:spcAft>
                          </a:pPr>
                          <a:r>
                            <a:rPr lang="es-MX" sz="1200">
                              <a:solidFill>
                                <a:schemeClr val="bg1"/>
                              </a:solidFill>
                              <a:effectLst/>
                            </a:rPr>
                            <a:t>4) Depreciación (lineal n = 29 años)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5) Compras a terceros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45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6) Impuestos indirectos</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5</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 </a:t>
                          </a:r>
                          <a:endParaRPr lang="es-MX" sz="1200">
                            <a:solidFill>
                              <a:schemeClr val="bg1"/>
                            </a:solidFill>
                            <a:effectLst/>
                            <a:latin typeface="Arial"/>
                            <a:ea typeface="Calibri"/>
                            <a:cs typeface="Times New Roman"/>
                          </a:endParaRPr>
                        </a:p>
                      </a:txBody>
                      <a:tcPr marL="68580" marR="68580" marT="0" marB="0"/>
                    </a:tc>
                  </a:tr>
                  <a:tr h="196563">
                    <a:tc>
                      <a:txBody>
                        <a:bodyPr/>
                        <a:lstStyle/>
                        <a:p>
                          <a:pPr algn="just">
                            <a:spcAft>
                              <a:spcPts val="0"/>
                            </a:spcAft>
                          </a:pPr>
                          <a:r>
                            <a:rPr lang="es-MX" sz="1200">
                              <a:solidFill>
                                <a:schemeClr val="bg1"/>
                              </a:solidFill>
                              <a:effectLst/>
                            </a:rPr>
                            <a:t>TOTAL</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110</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a:solidFill>
                                <a:schemeClr val="bg1"/>
                              </a:solidFill>
                              <a:effectLst/>
                            </a:rPr>
                            <a:t>104</a:t>
                          </a:r>
                          <a:endParaRPr lang="es-MX" sz="1200">
                            <a:solidFill>
                              <a:schemeClr val="bg1"/>
                            </a:solidFill>
                            <a:effectLst/>
                            <a:latin typeface="Arial"/>
                            <a:ea typeface="Calibri"/>
                            <a:cs typeface="Times New Roman"/>
                          </a:endParaRPr>
                        </a:p>
                      </a:txBody>
                      <a:tcPr marL="68580" marR="68580" marT="0" marB="0"/>
                    </a:tc>
                    <a:tc>
                      <a:txBody>
                        <a:bodyPr/>
                        <a:lstStyle/>
                        <a:p>
                          <a:pPr algn="ctr">
                            <a:spcAft>
                              <a:spcPts val="0"/>
                            </a:spcAft>
                          </a:pPr>
                          <a:r>
                            <a:rPr lang="es-MX" sz="1200" dirty="0">
                              <a:solidFill>
                                <a:schemeClr val="bg1"/>
                              </a:solidFill>
                              <a:effectLst/>
                            </a:rPr>
                            <a:t>55</a:t>
                          </a:r>
                          <a:endParaRPr lang="es-MX" sz="1200" dirty="0">
                            <a:solidFill>
                              <a:schemeClr val="bg1"/>
                            </a:solidFill>
                            <a:effectLst/>
                            <a:latin typeface="Arial"/>
                            <a:ea typeface="Calibri"/>
                            <a:cs typeface="Times New Roman"/>
                          </a:endParaRPr>
                        </a:p>
                      </a:txBody>
                      <a:tcPr marL="68580" marR="68580" marT="0" marB="0"/>
                    </a:tc>
                  </a:tr>
                </a:tbl>
              </a:graphicData>
            </a:graphic>
          </p:graphicFrame>
        </mc:Fallback>
      </mc:AlternateContent>
      <p:sp>
        <p:nvSpPr>
          <p:cNvPr id="11" name="22 Rectángulo"/>
          <p:cNvSpPr/>
          <p:nvPr/>
        </p:nvSpPr>
        <p:spPr>
          <a:xfrm>
            <a:off x="7534275" y="10717213"/>
            <a:ext cx="361950" cy="635000"/>
          </a:xfrm>
          <a:prstGeom prst="rect">
            <a:avLst/>
          </a:prstGeom>
          <a:noFill/>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solidFill>
                <a:prstClr val="black"/>
              </a:solidFill>
            </a:endParaRPr>
          </a:p>
        </p:txBody>
      </p:sp>
      <mc:AlternateContent xmlns:mc="http://schemas.openxmlformats.org/markup-compatibility/2006" xmlns:a14="http://schemas.microsoft.com/office/drawing/2010/main">
        <mc:Choice Requires="a14">
          <p:sp>
            <p:nvSpPr>
              <p:cNvPr id="12" name="23 Cuadro de texto"/>
              <p:cNvSpPr txBox="1"/>
              <p:nvPr/>
            </p:nvSpPr>
            <p:spPr>
              <a:xfrm>
                <a:off x="8316913" y="9747250"/>
                <a:ext cx="1046162" cy="4667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14:m>
                  <m:oMathPara xmlns:m="http://schemas.openxmlformats.org/officeDocument/2006/math">
                    <m:oMathParaPr>
                      <m:jc m:val="centerGroup"/>
                    </m:oMathParaPr>
                    <m:oMath xmlns:m="http://schemas.openxmlformats.org/officeDocument/2006/math">
                      <m:r>
                        <a:rPr lang="es-MX" sz="1100" i="1">
                          <a:solidFill>
                            <a:prstClr val="black"/>
                          </a:solidFill>
                          <a:latin typeface="Cambria Math"/>
                          <a:ea typeface="Calibri"/>
                          <a:cs typeface="Times New Roman"/>
                        </a:rPr>
                        <m:t>𝐷𝐿</m:t>
                      </m:r>
                      <m:r>
                        <a:rPr lang="es-MX" sz="1100" i="1">
                          <a:solidFill>
                            <a:prstClr val="black"/>
                          </a:solidFill>
                          <a:latin typeface="Cambria Math"/>
                          <a:ea typeface="Calibri"/>
                          <a:cs typeface="Times New Roman"/>
                        </a:rPr>
                        <m:t>= </m:t>
                      </m:r>
                      <m:f>
                        <m:fPr>
                          <m:ctrlPr>
                            <a:rPr lang="es-MX" sz="1100" i="1">
                              <a:solidFill>
                                <a:prstClr val="black"/>
                              </a:solidFill>
                              <a:latin typeface="Cambria Math"/>
                              <a:ea typeface="Calibri"/>
                              <a:cs typeface="Times New Roman"/>
                            </a:rPr>
                          </m:ctrlPr>
                        </m:fPr>
                        <m:num>
                          <m:r>
                            <a:rPr lang="es-MX" sz="1100" i="1">
                              <a:solidFill>
                                <a:prstClr val="black"/>
                              </a:solidFill>
                              <a:latin typeface="Cambria Math"/>
                              <a:ea typeface="Calibri"/>
                              <a:cs typeface="Times New Roman"/>
                            </a:rPr>
                            <m:t>𝐾</m:t>
                          </m:r>
                          <m:r>
                            <a:rPr lang="es-MX" sz="1100" i="1">
                              <a:solidFill>
                                <a:prstClr val="black"/>
                              </a:solidFill>
                              <a:latin typeface="Cambria Math"/>
                              <a:ea typeface="Calibri"/>
                              <a:cs typeface="Times New Roman"/>
                            </a:rPr>
                            <m:t>(</m:t>
                          </m:r>
                          <m:r>
                            <a:rPr lang="es-MX" sz="1100" i="1">
                              <a:solidFill>
                                <a:prstClr val="black"/>
                              </a:solidFill>
                              <a:latin typeface="Cambria Math"/>
                              <a:ea typeface="Calibri"/>
                              <a:cs typeface="Times New Roman"/>
                            </a:rPr>
                            <m:t>𝐼𝑛𝑣</m:t>
                          </m:r>
                          <m:r>
                            <a:rPr lang="es-MX" sz="1100" i="1">
                              <a:solidFill>
                                <a:prstClr val="black"/>
                              </a:solidFill>
                              <a:latin typeface="Cambria Math"/>
                              <a:ea typeface="Calibri"/>
                              <a:cs typeface="Times New Roman"/>
                            </a:rPr>
                            <m:t>)</m:t>
                          </m:r>
                        </m:num>
                        <m:den>
                          <m:r>
                            <a:rPr lang="es-MX" sz="1100" i="1">
                              <a:solidFill>
                                <a:prstClr val="black"/>
                              </a:solidFill>
                              <a:latin typeface="Cambria Math"/>
                              <a:ea typeface="Calibri"/>
                              <a:cs typeface="Times New Roman"/>
                            </a:rPr>
                            <m:t>𝑉𝑛</m:t>
                          </m:r>
                          <m:r>
                            <a:rPr lang="es-MX" sz="1100" i="1">
                              <a:solidFill>
                                <a:prstClr val="black"/>
                              </a:solidFill>
                              <a:latin typeface="Cambria Math"/>
                              <a:ea typeface="Calibri"/>
                              <a:cs typeface="Times New Roman"/>
                            </a:rPr>
                            <m:t>(</m:t>
                          </m:r>
                          <m:r>
                            <a:rPr lang="es-MX" sz="1100" i="1">
                              <a:solidFill>
                                <a:prstClr val="black"/>
                              </a:solidFill>
                              <a:latin typeface="Cambria Math"/>
                              <a:ea typeface="Calibri"/>
                              <a:cs typeface="Times New Roman"/>
                            </a:rPr>
                            <m:t>𝑛</m:t>
                          </m:r>
                          <m:r>
                            <a:rPr lang="es-MX" sz="1100" i="1">
                              <a:solidFill>
                                <a:prstClr val="black"/>
                              </a:solidFill>
                              <a:latin typeface="Cambria Math"/>
                              <a:ea typeface="Calibri"/>
                              <a:cs typeface="Times New Roman"/>
                            </a:rPr>
                            <m:t>)</m:t>
                          </m:r>
                        </m:den>
                      </m:f>
                    </m:oMath>
                  </m:oMathPara>
                </a14:m>
                <a:endParaRPr lang="es-MX" sz="1100">
                  <a:solidFill>
                    <a:prstClr val="black"/>
                  </a:solidFill>
                  <a:latin typeface="Arial"/>
                  <a:ea typeface="Calibri"/>
                  <a:cs typeface="Times New Roman"/>
                </a:endParaRPr>
              </a:p>
            </p:txBody>
          </p:sp>
        </mc:Choice>
        <mc:Fallback xmlns="">
          <p:sp>
            <p:nvSpPr>
              <p:cNvPr id="12" name="23 Cuadro de texto"/>
              <p:cNvSpPr txBox="1">
                <a:spLocks noRot="1" noChangeAspect="1" noMove="1" noResize="1" noEditPoints="1" noAdjustHandles="1" noChangeArrowheads="1" noChangeShapeType="1" noTextEdit="1"/>
              </p:cNvSpPr>
              <p:nvPr/>
            </p:nvSpPr>
            <p:spPr>
              <a:xfrm>
                <a:off x="8316913" y="9747250"/>
                <a:ext cx="1046162" cy="466725"/>
              </a:xfrm>
              <a:prstGeom prst="rect">
                <a:avLst/>
              </a:prstGeom>
              <a:blipFill rotWithShape="1">
                <a:blip r:embed="rId3"/>
                <a:stretch>
                  <a:fillRect/>
                </a:stretch>
              </a:blipFill>
              <a:ln w="6350">
                <a:solidFill>
                  <a:prstClr val="black"/>
                </a:solidFill>
              </a:ln>
              <a:effectLst/>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24 Cuadro de texto"/>
              <p:cNvSpPr txBox="1"/>
              <p:nvPr/>
            </p:nvSpPr>
            <p:spPr>
              <a:xfrm>
                <a:off x="8582025" y="10598150"/>
                <a:ext cx="884238" cy="3429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14:m>
                  <m:oMathPara xmlns:m="http://schemas.openxmlformats.org/officeDocument/2006/math">
                    <m:oMathParaPr>
                      <m:jc m:val="centerGroup"/>
                    </m:oMathParaPr>
                    <m:oMath xmlns:m="http://schemas.openxmlformats.org/officeDocument/2006/math">
                      <m:r>
                        <a:rPr lang="es-MX" sz="900" i="1">
                          <a:solidFill>
                            <a:prstClr val="black"/>
                          </a:solidFill>
                          <a:latin typeface="Cambria Math"/>
                          <a:ea typeface="Calibri"/>
                          <a:cs typeface="Times New Roman"/>
                        </a:rPr>
                        <m:t>𝐷𝐿</m:t>
                      </m:r>
                      <m:r>
                        <a:rPr lang="es-MX" sz="900" i="1">
                          <a:solidFill>
                            <a:prstClr val="black"/>
                          </a:solidFill>
                          <a:latin typeface="Cambria Math"/>
                          <a:ea typeface="Calibri"/>
                          <a:cs typeface="Times New Roman"/>
                        </a:rPr>
                        <m:t>=</m:t>
                      </m:r>
                      <m:f>
                        <m:fPr>
                          <m:ctrlPr>
                            <a:rPr lang="es-MX" sz="900" i="1">
                              <a:solidFill>
                                <a:prstClr val="black"/>
                              </a:solidFill>
                              <a:latin typeface="Cambria Math"/>
                              <a:ea typeface="Calibri"/>
                              <a:cs typeface="Times New Roman"/>
                            </a:rPr>
                          </m:ctrlPr>
                        </m:fPr>
                        <m:num>
                          <m:r>
                            <a:rPr lang="es-MX" sz="900" i="1">
                              <a:solidFill>
                                <a:prstClr val="black"/>
                              </a:solidFill>
                              <a:latin typeface="Cambria Math"/>
                              <a:ea typeface="Calibri"/>
                              <a:cs typeface="Times New Roman"/>
                            </a:rPr>
                            <m:t>100</m:t>
                          </m:r>
                        </m:num>
                        <m:den>
                          <m:r>
                            <a:rPr lang="es-MX" sz="900" i="1">
                              <a:solidFill>
                                <a:prstClr val="black"/>
                              </a:solidFill>
                              <a:latin typeface="Cambria Math"/>
                              <a:ea typeface="Calibri"/>
                              <a:cs typeface="Times New Roman"/>
                            </a:rPr>
                            <m:t>20</m:t>
                          </m:r>
                        </m:den>
                      </m:f>
                      <m:r>
                        <a:rPr lang="es-MX" sz="900" i="1">
                          <a:solidFill>
                            <a:prstClr val="black"/>
                          </a:solidFill>
                          <a:latin typeface="Cambria Math"/>
                          <a:ea typeface="Calibri"/>
                          <a:cs typeface="Times New Roman"/>
                        </a:rPr>
                        <m:t>=5</m:t>
                      </m:r>
                    </m:oMath>
                  </m:oMathPara>
                </a14:m>
                <a:endParaRPr lang="es-MX" sz="1100">
                  <a:solidFill>
                    <a:prstClr val="black"/>
                  </a:solidFill>
                  <a:latin typeface="Arial"/>
                  <a:ea typeface="Calibri"/>
                  <a:cs typeface="Times New Roman"/>
                </a:endParaRPr>
              </a:p>
            </p:txBody>
          </p:sp>
        </mc:Choice>
        <mc:Fallback xmlns="">
          <p:sp>
            <p:nvSpPr>
              <p:cNvPr id="13" name="24 Cuadro de texto"/>
              <p:cNvSpPr txBox="1">
                <a:spLocks noRot="1" noChangeAspect="1" noMove="1" noResize="1" noEditPoints="1" noAdjustHandles="1" noChangeArrowheads="1" noChangeShapeType="1" noTextEdit="1"/>
              </p:cNvSpPr>
              <p:nvPr/>
            </p:nvSpPr>
            <p:spPr>
              <a:xfrm>
                <a:off x="8582025" y="10598150"/>
                <a:ext cx="884238" cy="342900"/>
              </a:xfrm>
              <a:prstGeom prst="rect">
                <a:avLst/>
              </a:prstGeom>
              <a:blipFill rotWithShape="1">
                <a:blip r:embed="rId4"/>
                <a:stretch>
                  <a:fillRect/>
                </a:stretch>
              </a:blipFill>
              <a:ln w="6350">
                <a:solidFill>
                  <a:prstClr val="black"/>
                </a:solidFill>
              </a:ln>
              <a:effectLst/>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25 Cuadro de texto"/>
              <p:cNvSpPr txBox="1"/>
              <p:nvPr/>
            </p:nvSpPr>
            <p:spPr>
              <a:xfrm>
                <a:off x="8643938" y="11164888"/>
                <a:ext cx="822325" cy="34766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14:m>
                  <m:oMathPara xmlns:m="http://schemas.openxmlformats.org/officeDocument/2006/math">
                    <m:oMathParaPr>
                      <m:jc m:val="centerGroup"/>
                    </m:oMathParaPr>
                    <m:oMath xmlns:m="http://schemas.openxmlformats.org/officeDocument/2006/math">
                      <m:r>
                        <a:rPr lang="es-MX" sz="900" i="1">
                          <a:solidFill>
                            <a:prstClr val="black"/>
                          </a:solidFill>
                          <a:latin typeface="Cambria Math"/>
                          <a:ea typeface="Calibri"/>
                          <a:cs typeface="Times New Roman"/>
                        </a:rPr>
                        <m:t>𝐷𝐿</m:t>
                      </m:r>
                      <m:r>
                        <a:rPr lang="es-MX" sz="900" i="1">
                          <a:solidFill>
                            <a:prstClr val="black"/>
                          </a:solidFill>
                          <a:latin typeface="Cambria Math"/>
                          <a:ea typeface="Calibri"/>
                          <a:cs typeface="Times New Roman"/>
                        </a:rPr>
                        <m:t>=</m:t>
                      </m:r>
                      <m:f>
                        <m:fPr>
                          <m:ctrlPr>
                            <a:rPr lang="es-MX" sz="900" i="1">
                              <a:solidFill>
                                <a:prstClr val="black"/>
                              </a:solidFill>
                              <a:latin typeface="Cambria Math"/>
                              <a:ea typeface="Calibri"/>
                              <a:cs typeface="Times New Roman"/>
                            </a:rPr>
                          </m:ctrlPr>
                        </m:fPr>
                        <m:num>
                          <m:r>
                            <a:rPr lang="es-MX" sz="900" i="1">
                              <a:solidFill>
                                <a:prstClr val="black"/>
                              </a:solidFill>
                              <a:latin typeface="Cambria Math"/>
                              <a:ea typeface="Calibri"/>
                              <a:cs typeface="Times New Roman"/>
                            </a:rPr>
                            <m:t>80</m:t>
                          </m:r>
                        </m:num>
                        <m:den>
                          <m:r>
                            <a:rPr lang="es-MX" sz="900" i="1">
                              <a:solidFill>
                                <a:prstClr val="black"/>
                              </a:solidFill>
                              <a:latin typeface="Cambria Math"/>
                              <a:ea typeface="Calibri"/>
                              <a:cs typeface="Times New Roman"/>
                            </a:rPr>
                            <m:t>20</m:t>
                          </m:r>
                        </m:den>
                      </m:f>
                      <m:r>
                        <a:rPr lang="es-MX" sz="900" i="1">
                          <a:solidFill>
                            <a:prstClr val="black"/>
                          </a:solidFill>
                          <a:latin typeface="Cambria Math"/>
                          <a:ea typeface="Calibri"/>
                          <a:cs typeface="Times New Roman"/>
                        </a:rPr>
                        <m:t>=4</m:t>
                      </m:r>
                    </m:oMath>
                  </m:oMathPara>
                </a14:m>
                <a:endParaRPr lang="es-MX" sz="1100">
                  <a:solidFill>
                    <a:prstClr val="black"/>
                  </a:solidFill>
                  <a:latin typeface="Arial"/>
                  <a:ea typeface="Calibri"/>
                  <a:cs typeface="Times New Roman"/>
                </a:endParaRPr>
              </a:p>
            </p:txBody>
          </p:sp>
        </mc:Choice>
        <mc:Fallback xmlns="">
          <p:sp>
            <p:nvSpPr>
              <p:cNvPr id="14" name="25 Cuadro de texto"/>
              <p:cNvSpPr txBox="1">
                <a:spLocks noRot="1" noChangeAspect="1" noMove="1" noResize="1" noEditPoints="1" noAdjustHandles="1" noChangeArrowheads="1" noChangeShapeType="1" noTextEdit="1"/>
              </p:cNvSpPr>
              <p:nvPr/>
            </p:nvSpPr>
            <p:spPr>
              <a:xfrm>
                <a:off x="8643938" y="11164888"/>
                <a:ext cx="822325" cy="347662"/>
              </a:xfrm>
              <a:prstGeom prst="rect">
                <a:avLst/>
              </a:prstGeom>
              <a:blipFill rotWithShape="1">
                <a:blip r:embed="rId5"/>
                <a:stretch>
                  <a:fillRect/>
                </a:stretch>
              </a:blipFill>
              <a:ln w="6350">
                <a:solidFill>
                  <a:prstClr val="black"/>
                </a:solidFill>
              </a:ln>
              <a:effectLst/>
            </p:spPr>
            <p:txBody>
              <a:bodyPr/>
              <a:lstStyle/>
              <a:p>
                <a:r>
                  <a:rPr lang="es-MX">
                    <a:noFill/>
                  </a:rPr>
                  <a:t> </a:t>
                </a:r>
              </a:p>
            </p:txBody>
          </p:sp>
        </mc:Fallback>
      </mc:AlternateContent>
      <p:cxnSp>
        <p:nvCxnSpPr>
          <p:cNvPr id="15" name="26 Conector recto de flecha"/>
          <p:cNvCxnSpPr/>
          <p:nvPr/>
        </p:nvCxnSpPr>
        <p:spPr>
          <a:xfrm flipV="1">
            <a:off x="8204200" y="10807700"/>
            <a:ext cx="377825"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3" name="2 Marcador de número de diapositiva"/>
          <p:cNvSpPr>
            <a:spLocks noGrp="1"/>
          </p:cNvSpPr>
          <p:nvPr>
            <p:ph type="sldNum" sz="quarter" idx="12"/>
          </p:nvPr>
        </p:nvSpPr>
        <p:spPr/>
        <p:txBody>
          <a:bodyPr/>
          <a:lstStyle/>
          <a:p>
            <a:fld id="{A4119D5D-C868-4150-8857-B9A7E64B4824}" type="slidenum">
              <a:rPr lang="es-MX" smtClean="0"/>
              <a:pPr/>
              <a:t>186</a:t>
            </a:fld>
            <a:endParaRPr lang="es-MX"/>
          </a:p>
        </p:txBody>
      </p:sp>
    </p:spTree>
    <p:extLst>
      <p:ext uri="{BB962C8B-B14F-4D97-AF65-F5344CB8AC3E}">
        <p14:creationId xmlns:p14="http://schemas.microsoft.com/office/powerpoint/2010/main" val="218784942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663706960"/>
              </p:ext>
            </p:extLst>
          </p:nvPr>
        </p:nvGraphicFramePr>
        <p:xfrm>
          <a:off x="755576" y="620688"/>
          <a:ext cx="7776864"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270612" y="168489"/>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pPr/>
              <a:t>187</a:t>
            </a:fld>
            <a:endParaRPr lang="es-MX"/>
          </a:p>
        </p:txBody>
      </p:sp>
      <p:pic>
        <p:nvPicPr>
          <p:cNvPr id="74754" name="Picture 2" descr="F:\formulación y evaluación de proyectos II\Trabajo final\Imágenes\hucha-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4953379"/>
            <a:ext cx="1524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0280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3 Diagrama"/>
              <p:cNvGraphicFramePr/>
              <p:nvPr>
                <p:extLst>
                  <p:ext uri="{D42A27DB-BD31-4B8C-83A1-F6EECF244321}">
                    <p14:modId xmlns:p14="http://schemas.microsoft.com/office/powerpoint/2010/main" val="1127871668"/>
                  </p:ext>
                </p:extLst>
              </p:nvPr>
            </p:nvGraphicFramePr>
            <p:xfrm>
              <a:off x="1583667" y="332656"/>
              <a:ext cx="6192688"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3 Diagrama"/>
              <p:cNvGraphicFramePr/>
              <p:nvPr>
                <p:extLst>
                  <p:ext uri="{D42A27DB-BD31-4B8C-83A1-F6EECF244321}">
                    <p14:modId xmlns:p14="http://schemas.microsoft.com/office/powerpoint/2010/main" val="4291363283"/>
                  </p:ext>
                </p:extLst>
              </p:nvPr>
            </p:nvGraphicFramePr>
            <p:xfrm>
              <a:off x="1583667" y="332656"/>
              <a:ext cx="6192688" cy="2808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4 Cinta hacia arriba"/>
          <p:cNvSpPr/>
          <p:nvPr/>
        </p:nvSpPr>
        <p:spPr>
          <a:xfrm>
            <a:off x="2152453" y="3599572"/>
            <a:ext cx="4745247" cy="477500"/>
          </a:xfrm>
          <a:prstGeom prst="ribbon2">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s-MX" sz="2000" b="1" dirty="0">
                <a:solidFill>
                  <a:prstClr val="white"/>
                </a:solidFill>
              </a:rPr>
              <a:t>d) CONCLUSIÓN</a:t>
            </a:r>
            <a:endParaRPr lang="es-MX" sz="2000" dirty="0">
              <a:solidFill>
                <a:prstClr val="white"/>
              </a:solidFill>
            </a:endParaRPr>
          </a:p>
        </p:txBody>
      </p:sp>
      <p:sp>
        <p:nvSpPr>
          <p:cNvPr id="6" name="5 Rectángulo"/>
          <p:cNvSpPr/>
          <p:nvPr/>
        </p:nvSpPr>
        <p:spPr>
          <a:xfrm>
            <a:off x="899592" y="4437112"/>
            <a:ext cx="756083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MX" dirty="0">
                <a:solidFill>
                  <a:prstClr val="white"/>
                </a:solidFill>
              </a:rPr>
              <a:t>La Relación P/K con valoración social resulta mayor (0.69) que la calculada en base a precios de mercado (0.55); </a:t>
            </a:r>
          </a:p>
        </p:txBody>
      </p:sp>
      <p:sp>
        <p:nvSpPr>
          <p:cNvPr id="7" name="6 Rectángulo"/>
          <p:cNvSpPr/>
          <p:nvPr/>
        </p:nvSpPr>
        <p:spPr>
          <a:xfrm>
            <a:off x="899592" y="5301208"/>
            <a:ext cx="756083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MX" dirty="0">
                <a:solidFill>
                  <a:prstClr val="white"/>
                </a:solidFill>
              </a:rPr>
              <a:t>debido a la ventaja en la disminución en los costos de producción y a la disminución en los costos de producción y a la disminución en el monto de inversión del costo social.</a:t>
            </a:r>
          </a:p>
        </p:txBody>
      </p:sp>
      <p:sp>
        <p:nvSpPr>
          <p:cNvPr id="8" name="7 CuadroTexto"/>
          <p:cNvSpPr txBox="1"/>
          <p:nvPr/>
        </p:nvSpPr>
        <p:spPr>
          <a:xfrm>
            <a:off x="7167924" y="69885"/>
            <a:ext cx="1976076" cy="338554"/>
          </a:xfrm>
          <a:prstGeom prst="rect">
            <a:avLst/>
          </a:prstGeom>
          <a:noFill/>
        </p:spPr>
        <p:txBody>
          <a:bodyPr wrap="square" rtlCol="0">
            <a:spAutoFit/>
          </a:bodyPr>
          <a:lstStyle/>
          <a:p>
            <a:r>
              <a:rPr lang="es-MX" sz="1600" b="1" dirty="0" smtClean="0"/>
              <a:t>Dr. Jaime Zurita</a:t>
            </a:r>
            <a:endParaRPr lang="es-MX" sz="1600" b="1"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pPr/>
              <a:t>188</a:t>
            </a:fld>
            <a:endParaRPr lang="es-MX"/>
          </a:p>
        </p:txBody>
      </p:sp>
      <p:pic>
        <p:nvPicPr>
          <p:cNvPr id="75778" name="Picture 2" descr="F:\formulación y evaluación de proyectos II\Trabajo final\Imágenes\justicia-9.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4500" y="2620108"/>
            <a:ext cx="1550058" cy="1195759"/>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F:\formulación y evaluación de proyectos II\Trabajo final\Imágenes\hormi-10.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9549397">
            <a:off x="7702453" y="2239108"/>
            <a:ext cx="6096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6060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A4119D5D-C868-4150-8857-B9A7E64B4824}" type="slidenum">
              <a:rPr lang="es-MX" smtClean="0"/>
              <a:pPr/>
              <a:t>189</a:t>
            </a:fld>
            <a:endParaRPr lang="es-MX"/>
          </a:p>
        </p:txBody>
      </p:sp>
      <p:sp>
        <p:nvSpPr>
          <p:cNvPr id="3" name="2 CuadroTexto"/>
          <p:cNvSpPr txBox="1"/>
          <p:nvPr/>
        </p:nvSpPr>
        <p:spPr>
          <a:xfrm>
            <a:off x="1403648" y="2047236"/>
            <a:ext cx="6482865" cy="923330"/>
          </a:xfrm>
          <a:prstGeom prst="rect">
            <a:avLst/>
          </a:prstGeom>
          <a:noFill/>
        </p:spPr>
        <p:txBody>
          <a:bodyPr wrap="none" rtlCol="0">
            <a:spAutoFit/>
          </a:bodyPr>
          <a:lstStyle/>
          <a:p>
            <a:r>
              <a:rPr lang="es-MX" sz="5400" b="1" dirty="0" smtClean="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Muchas Gracias.</a:t>
            </a:r>
            <a:endParaRPr lang="es-MX" sz="5400" b="1" dirty="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F:\formulación y evaluación de proyectos II\Trabajo final\Imágenes\blobg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81520" y="3429000"/>
            <a:ext cx="1727120" cy="17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30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Rectángulo"/>
              <p:cNvSpPr/>
              <p:nvPr/>
            </p:nvSpPr>
            <p:spPr>
              <a:xfrm>
                <a:off x="935596" y="1484783"/>
                <a:ext cx="7056784" cy="7303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sz="2000" b="1" i="1">
                          <a:latin typeface="Cambria Math"/>
                        </a:rPr>
                        <m:t>𝑹𝒆𝒏𝒕𝒂𝒃𝒊𝒍𝒊𝒅𝒂𝒅</m:t>
                      </m:r>
                      <m:r>
                        <a:rPr lang="es-MX" sz="2000" b="1" i="1">
                          <a:latin typeface="Cambria Math"/>
                        </a:rPr>
                        <m:t>=</m:t>
                      </m:r>
                      <m:f>
                        <m:fPr>
                          <m:ctrlPr>
                            <a:rPr lang="es-MX" sz="2000" b="1" i="1">
                              <a:latin typeface="Cambria Math"/>
                            </a:rPr>
                          </m:ctrlPr>
                        </m:fPr>
                        <m:num>
                          <m:r>
                            <a:rPr lang="es-MX" sz="2000" b="1" i="1">
                              <a:latin typeface="Cambria Math"/>
                            </a:rPr>
                            <m:t>𝑰𝒏𝒈𝒓𝒆𝒔𝒐𝒔</m:t>
                          </m:r>
                          <m:r>
                            <a:rPr lang="es-MX" sz="2000" b="1" i="1">
                              <a:latin typeface="Cambria Math"/>
                            </a:rPr>
                            <m:t>−(</m:t>
                          </m:r>
                          <m:r>
                            <a:rPr lang="es-MX" sz="2000" b="1" i="1">
                              <a:latin typeface="Cambria Math"/>
                            </a:rPr>
                            <m:t>𝒄𝒐𝒔𝒕𝒐</m:t>
                          </m:r>
                          <m:r>
                            <a:rPr lang="es-MX" sz="2000" b="1" i="1">
                              <a:latin typeface="Cambria Math"/>
                            </a:rPr>
                            <m:t> </m:t>
                          </m:r>
                          <m:r>
                            <a:rPr lang="es-MX" sz="2000" b="1" i="1">
                              <a:latin typeface="Cambria Math"/>
                            </a:rPr>
                            <m:t>𝒂𝒏𝒖𝒂𝒍</m:t>
                          </m:r>
                          <m:r>
                            <a:rPr lang="es-MX" sz="2000" b="1" i="1">
                              <a:latin typeface="Cambria Math"/>
                            </a:rPr>
                            <m:t>+</m:t>
                          </m:r>
                          <m:r>
                            <a:rPr lang="es-MX" sz="2000" b="1" i="1">
                              <a:latin typeface="Cambria Math"/>
                            </a:rPr>
                            <m:t>𝑪</m:t>
                          </m:r>
                          <m:r>
                            <a:rPr lang="es-MX" sz="2000" b="1" i="1">
                              <a:latin typeface="Cambria Math"/>
                            </a:rPr>
                            <m:t>.</m:t>
                          </m:r>
                          <m:r>
                            <a:rPr lang="es-MX" sz="2000" b="1" i="1">
                              <a:latin typeface="Cambria Math"/>
                            </a:rPr>
                            <m:t>𝑬</m:t>
                          </m:r>
                          <m:r>
                            <a:rPr lang="es-MX" sz="2000" b="1" i="1">
                              <a:latin typeface="Cambria Math"/>
                            </a:rPr>
                            <m:t>.</m:t>
                          </m:r>
                          <m:r>
                            <a:rPr lang="es-MX" sz="2000" b="1" i="1">
                              <a:latin typeface="Cambria Math"/>
                            </a:rPr>
                            <m:t>𝑨</m:t>
                          </m:r>
                          <m:r>
                            <a:rPr lang="es-MX" sz="2000" b="1" i="1">
                              <a:latin typeface="Cambria Math"/>
                            </a:rPr>
                            <m:t>)</m:t>
                          </m:r>
                        </m:num>
                        <m:den>
                          <m:r>
                            <a:rPr lang="es-MX" sz="2000" b="1" i="1">
                              <a:latin typeface="Cambria Math"/>
                            </a:rPr>
                            <m:t>𝑪𝒂𝒑𝒊𝒕𝒂𝒍</m:t>
                          </m:r>
                          <m:r>
                            <a:rPr lang="es-MX" sz="2000" b="1" i="1">
                              <a:latin typeface="Cambria Math"/>
                            </a:rPr>
                            <m:t> </m:t>
                          </m:r>
                          <m:r>
                            <a:rPr lang="es-MX" sz="2000" b="1" i="1">
                              <a:latin typeface="Cambria Math"/>
                            </a:rPr>
                            <m:t>𝒑𝒓𝒐𝒑𝒊𝒐</m:t>
                          </m:r>
                        </m:den>
                      </m:f>
                    </m:oMath>
                  </m:oMathPara>
                </a14:m>
                <a:endParaRPr lang="es-MX" sz="2000" b="1" dirty="0"/>
              </a:p>
            </p:txBody>
          </p:sp>
        </mc:Choice>
        <mc:Fallback xmlns="">
          <p:sp>
            <p:nvSpPr>
              <p:cNvPr id="2" name="1 Rectángulo"/>
              <p:cNvSpPr>
                <a:spLocks noRot="1" noChangeAspect="1" noMove="1" noResize="1" noEditPoints="1" noAdjustHandles="1" noChangeArrowheads="1" noChangeShapeType="1" noTextEdit="1"/>
              </p:cNvSpPr>
              <p:nvPr/>
            </p:nvSpPr>
            <p:spPr>
              <a:xfrm>
                <a:off x="935596" y="1484783"/>
                <a:ext cx="7056784" cy="730393"/>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79512" y="2717491"/>
                <a:ext cx="8568952" cy="61997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a:rPr>
                        <m:t>𝑅𝑒𝑛𝑡𝑎𝑏𝑖𝑙𝑖𝑑𝑎𝑑</m:t>
                      </m:r>
                      <m:r>
                        <a:rPr lang="es-MX" b="0" i="1" smtClean="0">
                          <a:latin typeface="Cambria Math"/>
                        </a:rPr>
                        <m:t>=</m:t>
                      </m:r>
                      <m:f>
                        <m:fPr>
                          <m:ctrlPr>
                            <a:rPr lang="es-MX" i="1">
                              <a:latin typeface="Cambria Math"/>
                            </a:rPr>
                          </m:ctrlPr>
                        </m:fPr>
                        <m:num>
                          <m:r>
                            <a:rPr lang="es-MX" b="0" i="1">
                              <a:latin typeface="Cambria Math"/>
                            </a:rPr>
                            <m:t>7000−(6000+615)</m:t>
                          </m:r>
                        </m:num>
                        <m:den>
                          <m:r>
                            <a:rPr lang="es-MX" b="0" i="1">
                              <a:latin typeface="Cambria Math"/>
                            </a:rPr>
                            <m:t>5000</m:t>
                          </m:r>
                        </m:den>
                      </m:f>
                      <m:r>
                        <a:rPr lang="es-MX" b="0" i="1">
                          <a:latin typeface="Cambria Math"/>
                        </a:rPr>
                        <m:t>=</m:t>
                      </m:r>
                      <m:f>
                        <m:fPr>
                          <m:ctrlPr>
                            <a:rPr lang="es-MX" i="1">
                              <a:latin typeface="Cambria Math"/>
                            </a:rPr>
                          </m:ctrlPr>
                        </m:fPr>
                        <m:num>
                          <m:r>
                            <a:rPr lang="es-MX" b="0" i="1">
                              <a:latin typeface="Cambria Math"/>
                            </a:rPr>
                            <m:t>7000−6615</m:t>
                          </m:r>
                        </m:num>
                        <m:den>
                          <m:r>
                            <a:rPr lang="es-MX" b="0" i="1">
                              <a:latin typeface="Cambria Math"/>
                            </a:rPr>
                            <m:t>5000</m:t>
                          </m:r>
                        </m:den>
                      </m:f>
                      <m:r>
                        <a:rPr lang="es-MX" b="0" i="1">
                          <a:latin typeface="Cambria Math"/>
                        </a:rPr>
                        <m:t>=</m:t>
                      </m:r>
                      <m:f>
                        <m:fPr>
                          <m:ctrlPr>
                            <a:rPr lang="es-MX" i="1">
                              <a:latin typeface="Cambria Math"/>
                            </a:rPr>
                          </m:ctrlPr>
                        </m:fPr>
                        <m:num>
                          <m:r>
                            <a:rPr lang="es-MX" b="0" i="1">
                              <a:latin typeface="Cambria Math"/>
                            </a:rPr>
                            <m:t>385</m:t>
                          </m:r>
                        </m:num>
                        <m:den>
                          <m:r>
                            <a:rPr lang="es-MX" b="0" i="1">
                              <a:latin typeface="Cambria Math"/>
                            </a:rPr>
                            <m:t>5000</m:t>
                          </m:r>
                        </m:den>
                      </m:f>
                      <m:r>
                        <a:rPr lang="es-MX" b="0" i="1">
                          <a:latin typeface="Cambria Math"/>
                        </a:rPr>
                        <m:t>=0.1925∗</m:t>
                      </m:r>
                      <m:d>
                        <m:dPr>
                          <m:ctrlPr>
                            <a:rPr lang="es-MX" i="1">
                              <a:latin typeface="Cambria Math"/>
                            </a:rPr>
                          </m:ctrlPr>
                        </m:dPr>
                        <m:e>
                          <m:r>
                            <a:rPr lang="es-MX" b="0" i="1">
                              <a:latin typeface="Cambria Math"/>
                            </a:rPr>
                            <m:t>100</m:t>
                          </m:r>
                        </m:e>
                      </m:d>
                      <m:r>
                        <a:rPr lang="es-MX" b="0" i="1">
                          <a:latin typeface="Cambria Math"/>
                        </a:rPr>
                        <m:t>=</m:t>
                      </m:r>
                    </m:oMath>
                  </m:oMathPara>
                </a14:m>
                <a:endParaRPr lang="es-MX" dirty="0"/>
              </a:p>
            </p:txBody>
          </p:sp>
        </mc:Choice>
        <mc:Fallback xmlns="">
          <p:sp>
            <p:nvSpPr>
              <p:cNvPr id="3" name="2 Rectángulo"/>
              <p:cNvSpPr>
                <a:spLocks noRot="1" noChangeAspect="1" noMove="1" noResize="1" noEditPoints="1" noAdjustHandles="1" noChangeArrowheads="1" noChangeShapeType="1" noTextEdit="1"/>
              </p:cNvSpPr>
              <p:nvPr/>
            </p:nvSpPr>
            <p:spPr>
              <a:xfrm>
                <a:off x="179512" y="2717491"/>
                <a:ext cx="8568952" cy="619978"/>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864383" y="3997686"/>
                <a:ext cx="3199209" cy="40011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a:latin typeface="Cambria Math"/>
                        </a:rPr>
                        <m:t>𝑹𝒆𝒏𝒕𝒂𝒃𝒊𝒍𝒊𝒅𝒂𝒅</m:t>
                      </m:r>
                      <m:r>
                        <a:rPr lang="es-MX" sz="2000" b="1" i="1">
                          <a:latin typeface="Cambria Math"/>
                        </a:rPr>
                        <m:t>=</m:t>
                      </m:r>
                      <m:r>
                        <a:rPr lang="es-MX" sz="2000" b="1" i="1">
                          <a:latin typeface="Cambria Math"/>
                        </a:rPr>
                        <m:t>𝟏𝟗</m:t>
                      </m:r>
                      <m:r>
                        <a:rPr lang="es-MX" sz="2000" b="1" i="1">
                          <a:latin typeface="Cambria Math"/>
                        </a:rPr>
                        <m:t>.</m:t>
                      </m:r>
                      <m:r>
                        <a:rPr lang="es-MX" sz="2000" b="1" i="1">
                          <a:latin typeface="Cambria Math"/>
                        </a:rPr>
                        <m:t>𝟐𝟓</m:t>
                      </m:r>
                      <m:r>
                        <a:rPr lang="es-MX" sz="2000" b="1" i="1">
                          <a:latin typeface="Cambria Math"/>
                        </a:rPr>
                        <m:t>%</m:t>
                      </m:r>
                    </m:oMath>
                  </m:oMathPara>
                </a14:m>
                <a:endParaRPr lang="es-MX" sz="2000" b="1" dirty="0"/>
              </a:p>
            </p:txBody>
          </p:sp>
        </mc:Choice>
        <mc:Fallback xmlns="">
          <p:sp>
            <p:nvSpPr>
              <p:cNvPr id="4" name="3 Rectángulo"/>
              <p:cNvSpPr>
                <a:spLocks noRot="1" noChangeAspect="1" noMove="1" noResize="1" noEditPoints="1" noAdjustHandles="1" noChangeArrowheads="1" noChangeShapeType="1" noTextEdit="1"/>
              </p:cNvSpPr>
              <p:nvPr/>
            </p:nvSpPr>
            <p:spPr>
              <a:xfrm>
                <a:off x="2864383" y="3997686"/>
                <a:ext cx="3199209" cy="400110"/>
              </a:xfrm>
              <a:prstGeom prst="rect">
                <a:avLst/>
              </a:prstGeom>
              <a:blipFill rotWithShape="1">
                <a:blip r:embed="rId4"/>
                <a:stretch>
                  <a:fillRect/>
                </a:stretch>
              </a:blipFill>
            </p:spPr>
            <p:txBody>
              <a:bodyPr/>
              <a:lstStyle/>
              <a:p>
                <a:r>
                  <a:rPr lang="es-MX">
                    <a:noFill/>
                  </a:rPr>
                  <a:t> </a:t>
                </a:r>
              </a:p>
            </p:txBody>
          </p:sp>
        </mc:Fallback>
      </mc:AlternateContent>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14340" name="Picture 4" descr="C:\Users\Sidhary\Pictures\LUIS\pin0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5596" y="640328"/>
            <a:ext cx="1000125" cy="790575"/>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19</a:t>
            </a:fld>
            <a:endParaRPr lang="es-MX"/>
          </a:p>
        </p:txBody>
      </p:sp>
    </p:spTree>
    <p:extLst>
      <p:ext uri="{BB962C8B-B14F-4D97-AF65-F5344CB8AC3E}">
        <p14:creationId xmlns:p14="http://schemas.microsoft.com/office/powerpoint/2010/main" val="1387163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Sidhary\Pictures\LUIS\lluvia-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15900">
            <a:off x="3108952" y="617356"/>
            <a:ext cx="5330460" cy="587983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rot="900000">
            <a:off x="3473386" y="1002566"/>
            <a:ext cx="4989859" cy="5077623"/>
          </a:xfrm>
        </p:spPr>
        <p:txBody>
          <a:bodyPr>
            <a:normAutofit/>
          </a:bodyPr>
          <a:lstStyle/>
          <a:p>
            <a:pPr marL="0" indent="0">
              <a:buNone/>
            </a:pPr>
            <a:r>
              <a:rPr lang="es-MX" sz="3600" dirty="0" smtClean="0"/>
              <a:t>Ejemplos de aplicación, empleando la metodología: </a:t>
            </a:r>
          </a:p>
          <a:p>
            <a:pPr marL="0" indent="0">
              <a:buNone/>
            </a:pPr>
            <a:r>
              <a:rPr lang="es-MX" sz="3600" dirty="0" smtClean="0"/>
              <a:t>ONU-CEPAL CHILE.</a:t>
            </a:r>
          </a:p>
          <a:p>
            <a:pPr marL="0" indent="0">
              <a:buNone/>
            </a:pPr>
            <a:endParaRPr lang="es-MX" sz="3600" dirty="0"/>
          </a:p>
        </p:txBody>
      </p:sp>
      <p:sp>
        <p:nvSpPr>
          <p:cNvPr id="2" name="1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4" name="3 Marcador de número de diapositiva"/>
          <p:cNvSpPr>
            <a:spLocks noGrp="1"/>
          </p:cNvSpPr>
          <p:nvPr>
            <p:ph type="sldNum" sz="quarter" idx="12"/>
          </p:nvPr>
        </p:nvSpPr>
        <p:spPr/>
        <p:txBody>
          <a:bodyPr/>
          <a:lstStyle/>
          <a:p>
            <a:fld id="{A4119D5D-C868-4150-8857-B9A7E64B4824}" type="slidenum">
              <a:rPr lang="es-MX" smtClean="0"/>
              <a:t>2</a:t>
            </a:fld>
            <a:endParaRPr lang="es-MX"/>
          </a:p>
        </p:txBody>
      </p:sp>
      <p:pic>
        <p:nvPicPr>
          <p:cNvPr id="5" name="yo no se mañan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248400"/>
            <a:ext cx="609600" cy="609600"/>
          </a:xfrm>
          <a:prstGeom prst="rect">
            <a:avLst/>
          </a:prstGeom>
        </p:spPr>
      </p:pic>
    </p:spTree>
    <p:extLst>
      <p:ext uri="{BB962C8B-B14F-4D97-AF65-F5344CB8AC3E}">
        <p14:creationId xmlns:p14="http://schemas.microsoft.com/office/powerpoint/2010/main" val="1091731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4279727163"/>
              </p:ext>
            </p:extLst>
          </p:nvPr>
        </p:nvGraphicFramePr>
        <p:xfrm>
          <a:off x="251520" y="476673"/>
          <a:ext cx="8280920"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3203848" y="299430"/>
            <a:ext cx="2994731" cy="523220"/>
          </a:xfrm>
          <a:prstGeom prst="rect">
            <a:avLst/>
          </a:prstGeom>
        </p:spPr>
        <p:txBody>
          <a:bodyPr wrap="none">
            <a:spAutoFit/>
          </a:bodyPr>
          <a:lstStyle/>
          <a:p>
            <a:r>
              <a:rPr lang="es-MX" sz="2800" b="1" dirty="0" smtClean="0"/>
              <a:t>CONCLUSIONES</a:t>
            </a:r>
            <a:endParaRPr lang="es-MX" sz="2800" dirty="0"/>
          </a:p>
        </p:txBody>
      </p:sp>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15362" name="Picture 2" descr="C:\Users\Sidhary\Pictures\LUIS\flecha-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842" y="1196752"/>
            <a:ext cx="940905"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Sidhary\Pictures\LUIS\flecha-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4217" y="2996952"/>
            <a:ext cx="1142528" cy="12241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idhary\Pictures\LUIS\flecha-7.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3764" y="4938594"/>
            <a:ext cx="1077983" cy="1154981"/>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20</a:t>
            </a:fld>
            <a:endParaRPr lang="es-MX"/>
          </a:p>
        </p:txBody>
      </p:sp>
    </p:spTree>
    <p:extLst>
      <p:ext uri="{BB962C8B-B14F-4D97-AF65-F5344CB8AC3E}">
        <p14:creationId xmlns:p14="http://schemas.microsoft.com/office/powerpoint/2010/main" val="1296584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idhary\Pictures\LUIS\n-baum-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9576" y="1320153"/>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33352" y="836712"/>
            <a:ext cx="8280920" cy="1569660"/>
          </a:xfrm>
          <a:prstGeom prst="rect">
            <a:avLst/>
          </a:prstGeom>
        </p:spPr>
        <p:txBody>
          <a:bodyPr wrap="square">
            <a:spAutoFit/>
          </a:bodyPr>
          <a:lstStyle/>
          <a:p>
            <a:r>
              <a:rPr lang="es-MX" sz="2400" b="1" dirty="0"/>
              <a:t>Problema 2</a:t>
            </a:r>
            <a:r>
              <a:rPr lang="es-MX" sz="2400" b="1" dirty="0" smtClean="0"/>
              <a:t>.</a:t>
            </a:r>
          </a:p>
          <a:p>
            <a:endParaRPr lang="es-MX" sz="2400" b="1" dirty="0"/>
          </a:p>
          <a:p>
            <a:r>
              <a:rPr lang="es-MX" sz="2400" b="1" dirty="0"/>
              <a:t>CALCULO DEL COSTO EQUIVALENTE ANUAL POR EL METODO APROXIMADO (CEA, APROX).</a:t>
            </a:r>
          </a:p>
        </p:txBody>
      </p:sp>
      <p:sp>
        <p:nvSpPr>
          <p:cNvPr id="7" name="6 Rectángulo"/>
          <p:cNvSpPr/>
          <p:nvPr/>
        </p:nvSpPr>
        <p:spPr>
          <a:xfrm>
            <a:off x="433352" y="3244334"/>
            <a:ext cx="1779846" cy="400110"/>
          </a:xfrm>
          <a:prstGeom prst="rect">
            <a:avLst/>
          </a:prstGeom>
        </p:spPr>
        <p:txBody>
          <a:bodyPr wrap="none">
            <a:spAutoFit/>
          </a:bodyPr>
          <a:lstStyle/>
          <a:p>
            <a:r>
              <a:rPr lang="es-MX" sz="2000" b="1" dirty="0"/>
              <a:t>a)  MÉTODO.</a:t>
            </a:r>
            <a:endParaRPr lang="es-MX" sz="2000" dirty="0"/>
          </a:p>
        </p:txBody>
      </p:sp>
      <p:sp>
        <p:nvSpPr>
          <p:cNvPr id="8" name="7 Rectángulo"/>
          <p:cNvSpPr/>
          <p:nvPr/>
        </p:nvSpPr>
        <p:spPr>
          <a:xfrm>
            <a:off x="433352" y="3789040"/>
            <a:ext cx="8280920" cy="1015663"/>
          </a:xfrm>
          <a:prstGeom prst="rect">
            <a:avLst/>
          </a:prstGeom>
        </p:spPr>
        <p:txBody>
          <a:bodyPr wrap="square">
            <a:spAutoFit/>
          </a:bodyPr>
          <a:lstStyle/>
          <a:p>
            <a:r>
              <a:rPr lang="es-MX" sz="2000" dirty="0"/>
              <a:t>Se utilizara el promedio aritmético de la serie de pagos. </a:t>
            </a:r>
            <a:endParaRPr lang="es-MX" sz="2000" dirty="0" smtClean="0"/>
          </a:p>
          <a:p>
            <a:r>
              <a:rPr lang="es-MX" sz="2000" dirty="0" smtClean="0"/>
              <a:t>El </a:t>
            </a:r>
            <a:r>
              <a:rPr lang="es-MX" sz="2000" dirty="0"/>
              <a:t>costo equivalente anual se obtendrá de manera aproximada puesto que será igual a la cuota anual más el promedio de los intereses anuales.</a:t>
            </a:r>
          </a:p>
        </p:txBody>
      </p:sp>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2" name="1 Marcador de número de diapositiva"/>
          <p:cNvSpPr>
            <a:spLocks noGrp="1"/>
          </p:cNvSpPr>
          <p:nvPr>
            <p:ph type="sldNum" sz="quarter" idx="11"/>
          </p:nvPr>
        </p:nvSpPr>
        <p:spPr/>
        <p:txBody>
          <a:bodyPr/>
          <a:lstStyle/>
          <a:p>
            <a:fld id="{A4119D5D-C868-4150-8857-B9A7E64B4824}" type="slidenum">
              <a:rPr lang="es-MX" smtClean="0"/>
              <a:t>21</a:t>
            </a:fld>
            <a:endParaRPr lang="es-MX"/>
          </a:p>
        </p:txBody>
      </p:sp>
    </p:spTree>
    <p:extLst>
      <p:ext uri="{BB962C8B-B14F-4D97-AF65-F5344CB8AC3E}">
        <p14:creationId xmlns:p14="http://schemas.microsoft.com/office/powerpoint/2010/main" val="327117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332656"/>
            <a:ext cx="2004075" cy="400110"/>
          </a:xfrm>
          <a:prstGeom prst="rect">
            <a:avLst/>
          </a:prstGeom>
        </p:spPr>
        <p:txBody>
          <a:bodyPr wrap="none">
            <a:spAutoFit/>
          </a:bodyPr>
          <a:lstStyle/>
          <a:p>
            <a:r>
              <a:rPr lang="es-MX" sz="2000" b="1" dirty="0"/>
              <a:t>b) FORMULAS.</a:t>
            </a:r>
            <a:endParaRPr lang="es-MX" sz="2000" dirty="0"/>
          </a:p>
        </p:txBody>
      </p:sp>
      <mc:AlternateContent xmlns:mc="http://schemas.openxmlformats.org/markup-compatibility/2006" xmlns:a14="http://schemas.microsoft.com/office/drawing/2010/main">
        <mc:Choice Requires="a14">
          <p:sp>
            <p:nvSpPr>
              <p:cNvPr id="5" name="4 Rectángulo"/>
              <p:cNvSpPr/>
              <p:nvPr/>
            </p:nvSpPr>
            <p:spPr>
              <a:xfrm>
                <a:off x="2339752" y="1484784"/>
                <a:ext cx="4646657" cy="777264"/>
              </a:xfrm>
              <a:prstGeom prst="rect">
                <a:avLst/>
              </a:prstGeom>
              <a:noFill/>
              <a:ln w="28575"/>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solidFill>
                            <a:schemeClr val="tx1"/>
                          </a:solidFill>
                          <a:effectLst>
                            <a:outerShdw blurRad="38100" dist="38100" dir="2700000" algn="tl">
                              <a:srgbClr val="000000">
                                <a:alpha val="43137"/>
                              </a:srgbClr>
                            </a:outerShdw>
                          </a:effectLst>
                          <a:latin typeface="Cambria Math"/>
                        </a:rPr>
                        <m:t>𝑪𝑬𝑨</m:t>
                      </m:r>
                      <m:r>
                        <a:rPr lang="es-MX" sz="2000" b="1" i="1" smtClean="0">
                          <a:solidFill>
                            <a:schemeClr val="tx1"/>
                          </a:solidFill>
                          <a:effectLst>
                            <a:outerShdw blurRad="38100" dist="38100" dir="2700000" algn="tl">
                              <a:srgbClr val="000000">
                                <a:alpha val="43137"/>
                              </a:srgbClr>
                            </a:outerShdw>
                          </a:effectLst>
                          <a:latin typeface="Cambria Math"/>
                        </a:rPr>
                        <m:t>=</m:t>
                      </m:r>
                      <m:r>
                        <a:rPr lang="es-MX" sz="2000" b="1" i="1" smtClean="0">
                          <a:solidFill>
                            <a:schemeClr val="tx1"/>
                          </a:solidFill>
                          <a:effectLst>
                            <a:outerShdw blurRad="38100" dist="38100" dir="2700000" algn="tl">
                              <a:srgbClr val="000000">
                                <a:alpha val="43137"/>
                              </a:srgbClr>
                            </a:outerShdw>
                          </a:effectLst>
                          <a:latin typeface="Cambria Math"/>
                        </a:rPr>
                        <m:t>𝑷</m:t>
                      </m:r>
                      <m:d>
                        <m:dPr>
                          <m:begChr m:val="["/>
                          <m:endChr m:val="]"/>
                          <m:ctrlPr>
                            <a:rPr lang="es-MX" sz="2000" b="1" i="1">
                              <a:solidFill>
                                <a:schemeClr val="tx1"/>
                              </a:solidFill>
                              <a:effectLst>
                                <a:outerShdw blurRad="38100" dist="38100" dir="2700000" algn="tl">
                                  <a:srgbClr val="000000">
                                    <a:alpha val="43137"/>
                                  </a:srgbClr>
                                </a:outerShdw>
                              </a:effectLst>
                              <a:latin typeface="Cambria Math"/>
                            </a:rPr>
                          </m:ctrlPr>
                        </m:dPr>
                        <m:e>
                          <m:f>
                            <m:fPr>
                              <m:ctrlPr>
                                <a:rPr lang="es-MX" sz="2000" b="1" i="1">
                                  <a:solidFill>
                                    <a:schemeClr val="tx1"/>
                                  </a:solidFill>
                                  <a:effectLst>
                                    <a:outerShdw blurRad="38100" dist="38100" dir="2700000" algn="tl">
                                      <a:srgbClr val="000000">
                                        <a:alpha val="43137"/>
                                      </a:srgbClr>
                                    </a:outerShdw>
                                  </a:effectLst>
                                  <a:latin typeface="Cambria Math"/>
                                </a:rPr>
                              </m:ctrlPr>
                            </m:fPr>
                            <m:num>
                              <m:r>
                                <a:rPr lang="es-MX" sz="2000" b="1" i="1">
                                  <a:solidFill>
                                    <a:schemeClr val="tx1"/>
                                  </a:solidFill>
                                  <a:effectLst>
                                    <a:outerShdw blurRad="38100" dist="38100" dir="2700000" algn="tl">
                                      <a:srgbClr val="000000">
                                        <a:alpha val="43137"/>
                                      </a:srgbClr>
                                    </a:outerShdw>
                                  </a:effectLst>
                                  <a:latin typeface="Cambria Math"/>
                                </a:rPr>
                                <m:t>𝟏</m:t>
                              </m:r>
                            </m:num>
                            <m:den>
                              <m:r>
                                <a:rPr lang="es-MX" sz="2000" b="1" i="1">
                                  <a:solidFill>
                                    <a:schemeClr val="tx1"/>
                                  </a:solidFill>
                                  <a:effectLst>
                                    <a:outerShdw blurRad="38100" dist="38100" dir="2700000" algn="tl">
                                      <a:srgbClr val="000000">
                                        <a:alpha val="43137"/>
                                      </a:srgbClr>
                                    </a:outerShdw>
                                  </a:effectLst>
                                  <a:latin typeface="Cambria Math"/>
                                </a:rPr>
                                <m:t>𝒏</m:t>
                              </m:r>
                            </m:den>
                          </m:f>
                          <m:r>
                            <a:rPr lang="es-MX" sz="2000" b="1" i="1">
                              <a:solidFill>
                                <a:schemeClr val="tx1"/>
                              </a:solidFill>
                              <a:effectLst>
                                <a:outerShdw blurRad="38100" dist="38100" dir="2700000" algn="tl">
                                  <a:srgbClr val="000000">
                                    <a:alpha val="43137"/>
                                  </a:srgbClr>
                                </a:outerShdw>
                              </a:effectLst>
                              <a:latin typeface="Cambria Math"/>
                            </a:rPr>
                            <m:t>+</m:t>
                          </m:r>
                          <m:f>
                            <m:fPr>
                              <m:ctrlPr>
                                <a:rPr lang="es-MX" sz="2000" b="1" i="1">
                                  <a:solidFill>
                                    <a:schemeClr val="tx1"/>
                                  </a:solidFill>
                                  <a:effectLst>
                                    <a:outerShdw blurRad="38100" dist="38100" dir="2700000" algn="tl">
                                      <a:srgbClr val="000000">
                                        <a:alpha val="43137"/>
                                      </a:srgbClr>
                                    </a:outerShdw>
                                  </a:effectLst>
                                  <a:latin typeface="Cambria Math"/>
                                </a:rPr>
                              </m:ctrlPr>
                            </m:fPr>
                            <m:num>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𝒏</m:t>
                              </m:r>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𝟏</m:t>
                              </m:r>
                              <m:r>
                                <a:rPr lang="es-MX" sz="2000" b="1" i="1">
                                  <a:solidFill>
                                    <a:schemeClr val="tx1"/>
                                  </a:solidFill>
                                  <a:effectLst>
                                    <a:outerShdw blurRad="38100" dist="38100" dir="2700000" algn="tl">
                                      <a:srgbClr val="000000">
                                        <a:alpha val="43137"/>
                                      </a:srgbClr>
                                    </a:outerShdw>
                                  </a:effectLst>
                                  <a:latin typeface="Cambria Math"/>
                                </a:rPr>
                                <m:t>)</m:t>
                              </m:r>
                            </m:num>
                            <m:den>
                              <m:r>
                                <a:rPr lang="es-MX" sz="2000" b="1" i="1">
                                  <a:solidFill>
                                    <a:schemeClr val="tx1"/>
                                  </a:solidFill>
                                  <a:effectLst>
                                    <a:outerShdw blurRad="38100" dist="38100" dir="2700000" algn="tl">
                                      <a:srgbClr val="000000">
                                        <a:alpha val="43137"/>
                                      </a:srgbClr>
                                    </a:outerShdw>
                                  </a:effectLst>
                                  <a:latin typeface="Cambria Math"/>
                                </a:rPr>
                                <m:t>𝟐</m:t>
                              </m:r>
                              <m:r>
                                <a:rPr lang="es-MX" sz="2000" b="1" i="1">
                                  <a:solidFill>
                                    <a:schemeClr val="tx1"/>
                                  </a:solidFill>
                                  <a:effectLst>
                                    <a:outerShdw blurRad="38100" dist="38100" dir="2700000" algn="tl">
                                      <a:srgbClr val="000000">
                                        <a:alpha val="43137"/>
                                      </a:srgbClr>
                                    </a:outerShdw>
                                  </a:effectLst>
                                  <a:latin typeface="Cambria Math"/>
                                </a:rPr>
                                <m:t>𝒏</m:t>
                              </m:r>
                            </m:den>
                          </m:f>
                        </m:e>
                      </m:d>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𝑷</m:t>
                      </m:r>
                      <m:d>
                        <m:dPr>
                          <m:ctrlPr>
                            <a:rPr lang="es-MX" sz="2000" b="1" i="1">
                              <a:solidFill>
                                <a:schemeClr val="tx1"/>
                              </a:solidFill>
                              <a:effectLst>
                                <a:outerShdw blurRad="38100" dist="38100" dir="2700000" algn="tl">
                                  <a:srgbClr val="000000">
                                    <a:alpha val="43137"/>
                                  </a:srgbClr>
                                </a:outerShdw>
                              </a:effectLst>
                              <a:latin typeface="Cambria Math"/>
                            </a:rPr>
                          </m:ctrlPr>
                        </m:dPr>
                        <m:e>
                          <m:r>
                            <a:rPr lang="es-MX" sz="2000" b="1" i="1">
                              <a:solidFill>
                                <a:schemeClr val="tx1"/>
                              </a:solidFill>
                              <a:effectLst>
                                <a:outerShdw blurRad="38100" dist="38100" dir="2700000" algn="tl">
                                  <a:srgbClr val="000000">
                                    <a:alpha val="43137"/>
                                  </a:srgbClr>
                                </a:outerShdw>
                              </a:effectLst>
                              <a:latin typeface="Cambria Math"/>
                            </a:rPr>
                            <m:t>𝒇</m:t>
                          </m:r>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𝒓</m:t>
                          </m:r>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𝒄</m:t>
                          </m:r>
                        </m:e>
                      </m:d>
                      <m:r>
                        <a:rPr lang="es-MX" sz="2000" b="1" i="1">
                          <a:solidFill>
                            <a:schemeClr val="tx1"/>
                          </a:solidFill>
                          <a:effectLst>
                            <a:outerShdw blurRad="38100" dist="38100" dir="2700000" algn="tl">
                              <a:srgbClr val="000000">
                                <a:alpha val="43137"/>
                              </a:srgbClr>
                            </a:outerShdw>
                          </a:effectLst>
                          <a:latin typeface="Cambria Math"/>
                        </a:rPr>
                        <m:t>=</m:t>
                      </m:r>
                      <m:r>
                        <a:rPr lang="es-MX" sz="2000" b="1" i="1">
                          <a:solidFill>
                            <a:schemeClr val="tx1"/>
                          </a:solidFill>
                          <a:effectLst>
                            <a:outerShdw blurRad="38100" dist="38100" dir="2700000" algn="tl">
                              <a:srgbClr val="000000">
                                <a:alpha val="43137"/>
                              </a:srgbClr>
                            </a:outerShdw>
                          </a:effectLst>
                          <a:latin typeface="Cambria Math"/>
                        </a:rPr>
                        <m:t>𝑹</m:t>
                      </m:r>
                    </m:oMath>
                  </m:oMathPara>
                </a14:m>
                <a:endParaRPr lang="es-MX" sz="2000" b="1" dirty="0">
                  <a:solidFill>
                    <a:schemeClr val="tx1"/>
                  </a:solidFill>
                  <a:effectLst>
                    <a:outerShdw blurRad="38100" dist="38100" dir="2700000" algn="tl">
                      <a:srgbClr val="000000">
                        <a:alpha val="43137"/>
                      </a:srgbClr>
                    </a:outerShdw>
                  </a:effectLst>
                </a:endParaRPr>
              </a:p>
            </p:txBody>
          </p:sp>
        </mc:Choice>
        <mc:Fallback xmlns="">
          <p:sp>
            <p:nvSpPr>
              <p:cNvPr id="5" name="4 Rectángulo"/>
              <p:cNvSpPr>
                <a:spLocks noRot="1" noChangeAspect="1" noMove="1" noResize="1" noEditPoints="1" noAdjustHandles="1" noChangeArrowheads="1" noChangeShapeType="1" noTextEdit="1"/>
              </p:cNvSpPr>
              <p:nvPr/>
            </p:nvSpPr>
            <p:spPr>
              <a:xfrm>
                <a:off x="2339752" y="1484784"/>
                <a:ext cx="4646657" cy="777264"/>
              </a:xfrm>
              <a:prstGeom prst="rect">
                <a:avLst/>
              </a:prstGeom>
              <a:blipFill rotWithShape="1">
                <a:blip r:embed="rId2"/>
                <a:stretch>
                  <a:fillRect/>
                </a:stretch>
              </a:blipFill>
              <a:ln w="28575"/>
            </p:spPr>
            <p:txBody>
              <a:bodyPr/>
              <a:lstStyle/>
              <a:p>
                <a:r>
                  <a:rPr lang="es-MX">
                    <a:noFill/>
                  </a:rPr>
                  <a:t> </a:t>
                </a:r>
              </a:p>
            </p:txBody>
          </p:sp>
        </mc:Fallback>
      </mc:AlternateContent>
      <p:sp>
        <p:nvSpPr>
          <p:cNvPr id="6" name="5 Rectángulo"/>
          <p:cNvSpPr/>
          <p:nvPr/>
        </p:nvSpPr>
        <p:spPr>
          <a:xfrm>
            <a:off x="467544" y="2690336"/>
            <a:ext cx="4572000" cy="1631216"/>
          </a:xfrm>
          <a:prstGeom prst="rect">
            <a:avLst/>
          </a:prstGeom>
        </p:spPr>
        <p:txBody>
          <a:bodyPr>
            <a:spAutoFit/>
          </a:bodyPr>
          <a:lstStyle/>
          <a:p>
            <a:r>
              <a:rPr lang="es-MX" sz="2000" dirty="0"/>
              <a:t>Dónde: </a:t>
            </a:r>
          </a:p>
          <a:p>
            <a:r>
              <a:rPr lang="es-MX" sz="2000" dirty="0"/>
              <a:t>P= Valor de la inversión fija inicial</a:t>
            </a:r>
          </a:p>
          <a:p>
            <a:r>
              <a:rPr lang="es-MX" sz="2000" dirty="0"/>
              <a:t>n= vida útil del proyecto</a:t>
            </a:r>
          </a:p>
          <a:p>
            <a:r>
              <a:rPr lang="es-MX" sz="2000" dirty="0"/>
              <a:t>i= Tasa de interés</a:t>
            </a:r>
          </a:p>
          <a:p>
            <a:r>
              <a:rPr lang="es-MX" sz="2000" dirty="0" err="1"/>
              <a:t>f.r.c</a:t>
            </a:r>
            <a:r>
              <a:rPr lang="es-MX" sz="2000" dirty="0"/>
              <a:t>.= factor de recuperación de capital</a:t>
            </a:r>
          </a:p>
        </p:txBody>
      </p:sp>
      <mc:AlternateContent xmlns:mc="http://schemas.openxmlformats.org/markup-compatibility/2006" xmlns:a14="http://schemas.microsoft.com/office/drawing/2010/main">
        <mc:Choice Requires="a14">
          <p:sp>
            <p:nvSpPr>
              <p:cNvPr id="7" name="6 Rectángulo"/>
              <p:cNvSpPr/>
              <p:nvPr/>
            </p:nvSpPr>
            <p:spPr>
              <a:xfrm>
                <a:off x="2416214" y="5013176"/>
                <a:ext cx="4493731" cy="678519"/>
              </a:xfrm>
              <a:prstGeom prst="rect">
                <a:avLst/>
              </a:prstGeom>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outerShdw blurRad="38100" dist="38100" dir="2700000" algn="tl">
                              <a:srgbClr val="000000">
                                <a:alpha val="43137"/>
                              </a:srgbClr>
                            </a:outerShdw>
                          </a:effectLst>
                          <a:latin typeface="Cambria Math"/>
                        </a:rPr>
                        <m:t>𝑷𝒓𝒐𝒎𝒆𝒅𝒊𝒐</m:t>
                      </m:r>
                      <m:r>
                        <a:rPr lang="es-MX" sz="2000" b="1" i="1" smtClean="0">
                          <a:effectLst>
                            <a:outerShdw blurRad="38100" dist="38100" dir="2700000" algn="tl">
                              <a:srgbClr val="000000">
                                <a:alpha val="43137"/>
                              </a:srgbClr>
                            </a:outerShdw>
                          </a:effectLst>
                          <a:latin typeface="Cambria Math"/>
                        </a:rPr>
                        <m:t> </m:t>
                      </m:r>
                      <m:r>
                        <a:rPr lang="es-MX" sz="2000" b="1" i="1" smtClean="0">
                          <a:effectLst>
                            <a:outerShdw blurRad="38100" dist="38100" dir="2700000" algn="tl">
                              <a:srgbClr val="000000">
                                <a:alpha val="43137"/>
                              </a:srgbClr>
                            </a:outerShdw>
                          </a:effectLst>
                          <a:latin typeface="Cambria Math"/>
                        </a:rPr>
                        <m:t>𝒅𝒆</m:t>
                      </m:r>
                      <m:r>
                        <a:rPr lang="es-MX" sz="2000" b="1" i="1" smtClean="0">
                          <a:effectLst>
                            <a:outerShdw blurRad="38100" dist="38100" dir="2700000" algn="tl">
                              <a:srgbClr val="000000">
                                <a:alpha val="43137"/>
                              </a:srgbClr>
                            </a:outerShdw>
                          </a:effectLst>
                          <a:latin typeface="Cambria Math"/>
                        </a:rPr>
                        <m:t> </m:t>
                      </m:r>
                      <m:r>
                        <a:rPr lang="es-MX" sz="2000" b="1" i="1" smtClean="0">
                          <a:effectLst>
                            <a:outerShdw blurRad="38100" dist="38100" dir="2700000" algn="tl">
                              <a:srgbClr val="000000">
                                <a:alpha val="43137"/>
                              </a:srgbClr>
                            </a:outerShdw>
                          </a:effectLst>
                          <a:latin typeface="Cambria Math"/>
                        </a:rPr>
                        <m:t>𝒊𝒏𝒕𝒆𝒓</m:t>
                      </m:r>
                      <m:r>
                        <a:rPr lang="es-MX" sz="2000" b="1" i="1" smtClean="0">
                          <a:effectLst>
                            <a:outerShdw blurRad="38100" dist="38100" dir="2700000" algn="tl">
                              <a:srgbClr val="000000">
                                <a:alpha val="43137"/>
                              </a:srgbClr>
                            </a:outerShdw>
                          </a:effectLst>
                          <a:latin typeface="Cambria Math"/>
                        </a:rPr>
                        <m:t>é</m:t>
                      </m:r>
                      <m:r>
                        <a:rPr lang="es-MX" sz="2000" b="1" i="1" smtClean="0">
                          <a:effectLst>
                            <a:outerShdw blurRad="38100" dist="38100" dir="2700000" algn="tl">
                              <a:srgbClr val="000000">
                                <a:alpha val="43137"/>
                              </a:srgbClr>
                            </a:outerShdw>
                          </a:effectLst>
                          <a:latin typeface="Cambria Math"/>
                        </a:rPr>
                        <m:t>𝒔</m:t>
                      </m:r>
                      <m:r>
                        <a:rPr lang="es-MX" sz="2000" b="1" i="1" smtClean="0">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𝑷𝒊</m:t>
                          </m:r>
                        </m:num>
                        <m:den>
                          <m:r>
                            <a:rPr lang="es-MX" sz="2000" b="1" i="1">
                              <a:effectLst>
                                <a:outerShdw blurRad="38100" dist="38100" dir="2700000" algn="tl">
                                  <a:srgbClr val="000000">
                                    <a:alpha val="43137"/>
                                  </a:srgbClr>
                                </a:outerShdw>
                              </a:effectLst>
                              <a:latin typeface="Cambria Math"/>
                            </a:rPr>
                            <m:t>𝟐</m:t>
                          </m:r>
                        </m:den>
                      </m:f>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𝒏</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𝟏</m:t>
                          </m:r>
                          <m:r>
                            <a:rPr lang="es-MX" sz="2000" b="1" i="1">
                              <a:effectLst>
                                <a:outerShdw blurRad="38100" dist="38100" dir="2700000" algn="tl">
                                  <a:srgbClr val="000000">
                                    <a:alpha val="43137"/>
                                  </a:srgbClr>
                                </a:outerShdw>
                              </a:effectLst>
                              <a:latin typeface="Cambria Math"/>
                            </a:rPr>
                            <m:t>)</m:t>
                          </m:r>
                        </m:num>
                        <m:den>
                          <m:r>
                            <a:rPr lang="es-MX" sz="2000" b="1" i="1">
                              <a:effectLst>
                                <a:outerShdw blurRad="38100" dist="38100" dir="2700000" algn="tl">
                                  <a:srgbClr val="000000">
                                    <a:alpha val="43137"/>
                                  </a:srgbClr>
                                </a:outerShdw>
                              </a:effectLst>
                              <a:latin typeface="Cambria Math"/>
                            </a:rPr>
                            <m:t>𝒏</m:t>
                          </m:r>
                        </m:den>
                      </m:f>
                    </m:oMath>
                  </m:oMathPara>
                </a14:m>
                <a:endParaRPr lang="es-MX" sz="2000" b="1" dirty="0">
                  <a:effectLst>
                    <a:outerShdw blurRad="38100" dist="38100" dir="2700000" algn="tl">
                      <a:srgbClr val="000000">
                        <a:alpha val="43137"/>
                      </a:srgbClr>
                    </a:outerShdw>
                  </a:effectLst>
                </a:endParaRPr>
              </a:p>
            </p:txBody>
          </p:sp>
        </mc:Choice>
        <mc:Fallback xmlns="">
          <p:sp>
            <p:nvSpPr>
              <p:cNvPr id="7" name="6 Rectángulo"/>
              <p:cNvSpPr>
                <a:spLocks noRot="1" noChangeAspect="1" noMove="1" noResize="1" noEditPoints="1" noAdjustHandles="1" noChangeArrowheads="1" noChangeShapeType="1" noTextEdit="1"/>
              </p:cNvSpPr>
              <p:nvPr/>
            </p:nvSpPr>
            <p:spPr>
              <a:xfrm>
                <a:off x="2416214" y="5013176"/>
                <a:ext cx="4493731" cy="678519"/>
              </a:xfrm>
              <a:prstGeom prst="rect">
                <a:avLst/>
              </a:prstGeom>
              <a:blipFill rotWithShape="1">
                <a:blip r:embed="rId3"/>
                <a:stretch>
                  <a:fillRect/>
                </a:stretch>
              </a:blipFill>
              <a:ln w="12700">
                <a:solidFill>
                  <a:schemeClr val="tx1"/>
                </a:solidFill>
              </a:ln>
            </p:spPr>
            <p:txBody>
              <a:bodyPr/>
              <a:lstStyle/>
              <a:p>
                <a:r>
                  <a:rPr lang="es-MX">
                    <a:noFill/>
                  </a:rPr>
                  <a:t> </a:t>
                </a:r>
              </a:p>
            </p:txBody>
          </p:sp>
        </mc:Fallback>
      </mc:AlternateContent>
      <p:sp>
        <p:nvSpPr>
          <p:cNvPr id="8" name="7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17410" name="Picture 2" descr="C:\Users\Sidhary\Pictures\LUIS\libr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3648" y="2134448"/>
            <a:ext cx="3217987" cy="3217987"/>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1"/>
          </p:nvPr>
        </p:nvSpPr>
        <p:spPr/>
        <p:txBody>
          <a:bodyPr/>
          <a:lstStyle/>
          <a:p>
            <a:fld id="{A4119D5D-C868-4150-8857-B9A7E64B4824}" type="slidenum">
              <a:rPr lang="es-MX" smtClean="0"/>
              <a:t>22</a:t>
            </a:fld>
            <a:endParaRPr lang="es-MX"/>
          </a:p>
        </p:txBody>
      </p:sp>
    </p:spTree>
    <p:extLst>
      <p:ext uri="{BB962C8B-B14F-4D97-AF65-F5344CB8AC3E}">
        <p14:creationId xmlns:p14="http://schemas.microsoft.com/office/powerpoint/2010/main" val="2177819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48790"/>
            <a:ext cx="1398588" cy="400110"/>
          </a:xfrm>
          <a:prstGeom prst="rect">
            <a:avLst/>
          </a:prstGeom>
        </p:spPr>
        <p:txBody>
          <a:bodyPr wrap="none">
            <a:spAutoFit/>
          </a:bodyPr>
          <a:lstStyle/>
          <a:p>
            <a:r>
              <a:rPr lang="es-MX" sz="2000" b="1" dirty="0"/>
              <a:t>c) DATOS:</a:t>
            </a:r>
            <a:endParaRPr lang="es-MX" sz="2000" dirty="0"/>
          </a:p>
        </p:txBody>
      </p:sp>
      <p:sp>
        <p:nvSpPr>
          <p:cNvPr id="3" name="2 Rectángulo"/>
          <p:cNvSpPr/>
          <p:nvPr/>
        </p:nvSpPr>
        <p:spPr>
          <a:xfrm>
            <a:off x="539552" y="1484784"/>
            <a:ext cx="8352928"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s-MX" dirty="0"/>
              <a:t>En cinco años se trata de pagar (o recuperar) una inversión de 10,000 </a:t>
            </a:r>
            <a:r>
              <a:rPr lang="es-MX" dirty="0" err="1"/>
              <a:t>u.m</a:t>
            </a:r>
            <a:r>
              <a:rPr lang="es-MX" dirty="0"/>
              <a:t>. a una tasa de interés del 6% amortizando cuotas anuales a 2,000 </a:t>
            </a:r>
            <a:r>
              <a:rPr lang="es-MX" dirty="0" err="1"/>
              <a:t>u.m</a:t>
            </a:r>
            <a:r>
              <a:rPr lang="es-MX" dirty="0"/>
              <a:t>. y abonando cada año los intereses sobre el saldo. La fecha de inversión es el año cero y el tiempo se mide en años a partir de esa fecha.</a:t>
            </a:r>
          </a:p>
        </p:txBody>
      </p:sp>
      <p:sp>
        <p:nvSpPr>
          <p:cNvPr id="4" name="3 Rectángulo"/>
          <p:cNvSpPr/>
          <p:nvPr/>
        </p:nvSpPr>
        <p:spPr>
          <a:xfrm>
            <a:off x="539552" y="3078252"/>
            <a:ext cx="1815818" cy="369332"/>
          </a:xfrm>
          <a:prstGeom prst="rect">
            <a:avLst/>
          </a:prstGeom>
        </p:spPr>
        <p:txBody>
          <a:bodyPr wrap="none">
            <a:spAutoFit/>
          </a:bodyPr>
          <a:lstStyle/>
          <a:p>
            <a:r>
              <a:rPr lang="es-MX" b="1" dirty="0"/>
              <a:t>d) SOLUCION: </a:t>
            </a:r>
            <a:endParaRPr lang="es-MX" dirty="0"/>
          </a:p>
        </p:txBody>
      </p:sp>
      <p:sp>
        <p:nvSpPr>
          <p:cNvPr id="5" name="4 Rectángulo"/>
          <p:cNvSpPr/>
          <p:nvPr/>
        </p:nvSpPr>
        <p:spPr>
          <a:xfrm>
            <a:off x="539552" y="3573016"/>
            <a:ext cx="820891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MX" dirty="0"/>
              <a:t>Recuperación de un capital de 10,000 </a:t>
            </a:r>
            <a:r>
              <a:rPr lang="es-MX" dirty="0" err="1"/>
              <a:t>u.m</a:t>
            </a:r>
            <a:r>
              <a:rPr lang="es-MX" dirty="0"/>
              <a:t>. en 5 años a una tasa del 6% amortizando cuotas anuales iguales de 2,000 </a:t>
            </a:r>
            <a:r>
              <a:rPr lang="es-MX" dirty="0" err="1"/>
              <a:t>u.m</a:t>
            </a:r>
            <a:r>
              <a:rPr lang="es-MX" dirty="0"/>
              <a:t>.</a:t>
            </a:r>
          </a:p>
        </p:txBody>
      </p:sp>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18435" name="Picture 3" descr="C:\Users\Sidhary\Pictures\LUIS\hormiga-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27985" y="5200650"/>
            <a:ext cx="2537966" cy="892646"/>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1"/>
          </p:nvPr>
        </p:nvSpPr>
        <p:spPr/>
        <p:txBody>
          <a:bodyPr/>
          <a:lstStyle/>
          <a:p>
            <a:fld id="{A4119D5D-C868-4150-8857-B9A7E64B4824}" type="slidenum">
              <a:rPr lang="es-MX" smtClean="0"/>
              <a:t>23</a:t>
            </a:fld>
            <a:endParaRPr lang="es-MX"/>
          </a:p>
        </p:txBody>
      </p:sp>
    </p:spTree>
    <p:extLst>
      <p:ext uri="{BB962C8B-B14F-4D97-AF65-F5344CB8AC3E}">
        <p14:creationId xmlns:p14="http://schemas.microsoft.com/office/powerpoint/2010/main" val="3078635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182570164"/>
              </p:ext>
            </p:extLst>
          </p:nvPr>
        </p:nvGraphicFramePr>
        <p:xfrm>
          <a:off x="251520" y="548680"/>
          <a:ext cx="8640961" cy="3773105"/>
        </p:xfrm>
        <a:graphic>
          <a:graphicData uri="http://schemas.openxmlformats.org/drawingml/2006/table">
            <a:tbl>
              <a:tblPr firstRow="1" firstCol="1" bandRow="1">
                <a:tableStyleId>{5C22544A-7EE6-4342-B048-85BDC9FD1C3A}</a:tableStyleId>
              </a:tblPr>
              <a:tblGrid>
                <a:gridCol w="1113783"/>
                <a:gridCol w="1478505"/>
                <a:gridCol w="1724345"/>
                <a:gridCol w="1786093"/>
                <a:gridCol w="1096471"/>
                <a:gridCol w="1441764"/>
              </a:tblGrid>
              <a:tr h="1031808">
                <a:tc>
                  <a:txBody>
                    <a:bodyPr/>
                    <a:lstStyle/>
                    <a:p>
                      <a:pPr algn="ctr">
                        <a:lnSpc>
                          <a:spcPct val="115000"/>
                        </a:lnSpc>
                        <a:spcAft>
                          <a:spcPts val="0"/>
                        </a:spcAft>
                      </a:pPr>
                      <a:r>
                        <a:rPr lang="es-MX" sz="1400" dirty="0">
                          <a:effectLst/>
                        </a:rPr>
                        <a:t>Fin de año</a:t>
                      </a:r>
                      <a:endParaRPr lang="es-MX"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Amortizaciones (D</a:t>
                      </a:r>
                      <a:r>
                        <a:rPr lang="es-MX" sz="1400" baseline="-25000">
                          <a:effectLst/>
                        </a:rPr>
                        <a:t>L</a:t>
                      </a:r>
                      <a:r>
                        <a:rPr lang="es-MX" sz="1400">
                          <a:effectLst/>
                        </a:rPr>
                        <a:t>)</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Intereses anuales por saldos al comienzo del año</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Total adeudado del pago del fin de año</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Pago al final del año</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Saldo adeudado después de fin de año</a:t>
                      </a:r>
                      <a:endParaRPr lang="es-MX" sz="2000">
                        <a:effectLst/>
                        <a:latin typeface="Calibri"/>
                        <a:ea typeface="Calibri"/>
                        <a:cs typeface="Times New Roman"/>
                      </a:endParaRPr>
                    </a:p>
                  </a:txBody>
                  <a:tcPr marL="68580" marR="68580" marT="0" marB="0" anchor="ctr"/>
                </a:tc>
              </a:tr>
              <a:tr h="246411">
                <a:tc>
                  <a:txBody>
                    <a:bodyPr/>
                    <a:lstStyle/>
                    <a:p>
                      <a:pPr algn="just">
                        <a:lnSpc>
                          <a:spcPct val="115000"/>
                        </a:lnSpc>
                        <a:spcAft>
                          <a:spcPts val="0"/>
                        </a:spcAft>
                      </a:pPr>
                      <a:r>
                        <a:rPr lang="es-MX" sz="1400">
                          <a:effectLst/>
                        </a:rPr>
                        <a:t>I</a:t>
                      </a:r>
                      <a:endParaRPr lang="es-MX"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400">
                          <a:effectLst/>
                        </a:rPr>
                        <a:t>II</a:t>
                      </a:r>
                      <a:endParaRPr lang="es-MX"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400">
                          <a:effectLst/>
                        </a:rPr>
                        <a:t>III</a:t>
                      </a:r>
                      <a:endParaRPr lang="es-MX"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400">
                          <a:effectLst/>
                        </a:rPr>
                        <a:t>IV</a:t>
                      </a:r>
                      <a:endParaRPr lang="es-MX"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400">
                          <a:effectLst/>
                        </a:rPr>
                        <a:t>V=(II+III)</a:t>
                      </a:r>
                      <a:endParaRPr lang="es-MX"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s-MX" sz="1400">
                          <a:effectLst/>
                        </a:rPr>
                        <a:t>VI=(10,000-II)</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10,000</a:t>
                      </a:r>
                      <a:endParaRPr lang="es-MX" sz="2000">
                        <a:effectLst/>
                        <a:latin typeface="Calibri"/>
                        <a:ea typeface="Calibri"/>
                        <a:cs typeface="Times New Roman"/>
                      </a:endParaRPr>
                    </a:p>
                  </a:txBody>
                  <a:tcPr marL="68580" marR="68580" marT="0" marB="0"/>
                </a:tc>
              </a:tr>
              <a:tr h="508210">
                <a:tc>
                  <a:txBody>
                    <a:bodyPr/>
                    <a:lstStyle/>
                    <a:p>
                      <a:pPr algn="ctr">
                        <a:lnSpc>
                          <a:spcPct val="115000"/>
                        </a:lnSpc>
                        <a:spcAft>
                          <a:spcPts val="0"/>
                        </a:spcAft>
                      </a:pPr>
                      <a:r>
                        <a:rPr lang="es-MX" sz="1400">
                          <a:effectLst/>
                        </a:rPr>
                        <a:t>1</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10,000 X 0.06 = 600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10,000 + 600 = 10,600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2,600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8,000</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2</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8,000 X 0.06 = 480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8,000 + 480 = 8,480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2,480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6,000</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3</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6,000 X 0.06 = 360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6,000 + 360 = 6,630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2,360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4,000</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4</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4,000 X 0.06 = 240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4,000 + 240 = 4,240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2,240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5</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 X 0.06 = 120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2,000 + 120 = 2,120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2,120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a:t>
                      </a:r>
                      <a:endParaRPr lang="es-MX" sz="2000">
                        <a:effectLst/>
                        <a:latin typeface="Calibri"/>
                        <a:ea typeface="Calibri"/>
                        <a:cs typeface="Times New Roman"/>
                      </a:endParaRPr>
                    </a:p>
                  </a:txBody>
                  <a:tcPr marL="68580" marR="68580" marT="0" marB="0"/>
                </a:tc>
              </a:tr>
              <a:tr h="246411">
                <a:tc>
                  <a:txBody>
                    <a:bodyPr/>
                    <a:lstStyle/>
                    <a:p>
                      <a:pPr algn="ctr">
                        <a:lnSpc>
                          <a:spcPct val="115000"/>
                        </a:lnSpc>
                        <a:spcAft>
                          <a:spcPts val="0"/>
                        </a:spcAft>
                      </a:pPr>
                      <a:r>
                        <a:rPr lang="es-MX" sz="1400">
                          <a:effectLst/>
                        </a:rPr>
                        <a:t>TOTAL</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10,000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1800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11,800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r>
              <a:tr h="508210">
                <a:tc>
                  <a:txBody>
                    <a:bodyPr/>
                    <a:lstStyle/>
                    <a:p>
                      <a:pPr algn="ctr">
                        <a:lnSpc>
                          <a:spcPct val="115000"/>
                        </a:lnSpc>
                        <a:spcAft>
                          <a:spcPts val="0"/>
                        </a:spcAft>
                      </a:pPr>
                      <a:r>
                        <a:rPr lang="es-MX" sz="1400" b="0" dirty="0">
                          <a:effectLst/>
                        </a:rPr>
                        <a:t>PROMEDIO</a:t>
                      </a:r>
                      <a:endParaRPr lang="es-MX" sz="2000" b="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360*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2,360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a:t>
                      </a:r>
                      <a:endParaRPr lang="es-MX" sz="2000" dirty="0">
                        <a:effectLst/>
                        <a:latin typeface="Calibri"/>
                        <a:ea typeface="Calibri"/>
                        <a:cs typeface="Times New Roman"/>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3" name="2 Rectángulo"/>
              <p:cNvSpPr/>
              <p:nvPr/>
            </p:nvSpPr>
            <p:spPr>
              <a:xfrm>
                <a:off x="3059831" y="4725144"/>
                <a:ext cx="298344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smtClean="0">
                              <a:effectLst>
                                <a:outerShdw blurRad="38100" dist="38100" dir="2700000" algn="tl">
                                  <a:srgbClr val="000000">
                                    <a:alpha val="43137"/>
                                  </a:srgbClr>
                                </a:outerShdw>
                              </a:effectLst>
                              <a:latin typeface="Cambria Math"/>
                            </a:rPr>
                          </m:ctrlPr>
                        </m:sSubPr>
                        <m:e>
                          <m:r>
                            <a:rPr lang="es-MX" b="1" i="1">
                              <a:effectLst>
                                <a:outerShdw blurRad="38100" dist="38100" dir="2700000" algn="tl">
                                  <a:srgbClr val="000000">
                                    <a:alpha val="43137"/>
                                  </a:srgbClr>
                                </a:outerShdw>
                              </a:effectLst>
                              <a:latin typeface="Cambria Math"/>
                            </a:rPr>
                            <m:t>𝑫</m:t>
                          </m:r>
                        </m:e>
                        <m:sub>
                          <m:r>
                            <a:rPr lang="es-MX" b="1" i="1">
                              <a:effectLst>
                                <a:outerShdw blurRad="38100" dist="38100" dir="2700000" algn="tl">
                                  <a:srgbClr val="000000">
                                    <a:alpha val="43137"/>
                                  </a:srgbClr>
                                </a:outerShdw>
                              </a:effectLst>
                              <a:latin typeface="Cambria Math"/>
                            </a:rPr>
                            <m:t>𝑳</m:t>
                          </m:r>
                        </m:sub>
                      </m:sSub>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𝟏</m:t>
                          </m:r>
                        </m:num>
                        <m:den>
                          <m:r>
                            <a:rPr lang="es-MX" b="1" i="1">
                              <a:effectLst>
                                <a:outerShdw blurRad="38100" dist="38100" dir="2700000" algn="tl">
                                  <a:srgbClr val="000000">
                                    <a:alpha val="43137"/>
                                  </a:srgbClr>
                                </a:outerShdw>
                              </a:effectLst>
                              <a:latin typeface="Cambria Math"/>
                            </a:rPr>
                            <m:t>𝒏</m:t>
                          </m:r>
                        </m:den>
                      </m:f>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𝟏𝟎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𝟎𝟎𝟎</m:t>
                          </m:r>
                        </m:num>
                        <m:den>
                          <m:r>
                            <a:rPr lang="es-MX" b="1" i="1">
                              <a:effectLst>
                                <a:outerShdw blurRad="38100" dist="38100" dir="2700000" algn="tl">
                                  <a:srgbClr val="000000">
                                    <a:alpha val="43137"/>
                                  </a:srgbClr>
                                </a:outerShdw>
                              </a:effectLst>
                              <a:latin typeface="Cambria Math"/>
                            </a:rPr>
                            <m:t>𝟓</m:t>
                          </m:r>
                        </m:den>
                      </m:f>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𝟐</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𝟎𝟎𝟎</m:t>
                      </m:r>
                    </m:oMath>
                  </m:oMathPara>
                </a14:m>
                <a:endParaRPr lang="es-MX" b="1" dirty="0">
                  <a:effectLst>
                    <a:outerShdw blurRad="38100" dist="38100" dir="2700000" algn="tl">
                      <a:srgbClr val="000000">
                        <a:alpha val="43137"/>
                      </a:srgbClr>
                    </a:outerShdw>
                  </a:effectLst>
                </a:endParaRPr>
              </a:p>
            </p:txBody>
          </p:sp>
        </mc:Choice>
        <mc:Fallback xmlns="">
          <p:sp>
            <p:nvSpPr>
              <p:cNvPr id="3" name="2 Rectángulo"/>
              <p:cNvSpPr>
                <a:spLocks noRot="1" noChangeAspect="1" noMove="1" noResize="1" noEditPoints="1" noAdjustHandles="1" noChangeArrowheads="1" noChangeShapeType="1" noTextEdit="1"/>
              </p:cNvSpPr>
              <p:nvPr/>
            </p:nvSpPr>
            <p:spPr>
              <a:xfrm>
                <a:off x="3059831" y="4725144"/>
                <a:ext cx="2983445" cy="612796"/>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097196" y="5733256"/>
                <a:ext cx="4908716"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smtClean="0">
                          <a:effectLst>
                            <a:outerShdw blurRad="38100" dist="38100" dir="2700000" algn="tl">
                              <a:srgbClr val="000000">
                                <a:alpha val="43137"/>
                              </a:srgbClr>
                            </a:outerShdw>
                          </a:effectLst>
                          <a:latin typeface="Cambria Math"/>
                        </a:rPr>
                        <m:t>𝑷𝒓𝒐𝒎</m:t>
                      </m:r>
                      <m:r>
                        <a:rPr lang="es-MX" b="1" i="1" smtClean="0">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𝟏𝟖𝟎𝟎</m:t>
                          </m:r>
                        </m:num>
                        <m:den>
                          <m:r>
                            <a:rPr lang="es-MX" b="1" i="1">
                              <a:effectLst>
                                <a:outerShdw blurRad="38100" dist="38100" dir="2700000" algn="tl">
                                  <a:srgbClr val="000000">
                                    <a:alpha val="43137"/>
                                  </a:srgbClr>
                                </a:outerShdw>
                              </a:effectLst>
                              <a:latin typeface="Cambria Math"/>
                            </a:rPr>
                            <m:t>𝟓</m:t>
                          </m:r>
                        </m:den>
                      </m:f>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𝟑𝟔𝟎</m:t>
                      </m:r>
                      <m:r>
                        <a:rPr lang="es-MX" b="1" i="1">
                          <a:effectLst>
                            <a:outerShdw blurRad="38100" dist="38100" dir="2700000" algn="tl">
                              <a:srgbClr val="000000">
                                <a:alpha val="43137"/>
                              </a:srgbClr>
                            </a:outerShdw>
                          </a:effectLst>
                          <a:latin typeface="Cambria Math"/>
                        </a:rPr>
                        <m:t>              </m:t>
                      </m:r>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𝟏𝟏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𝟖𝟎𝟎</m:t>
                          </m:r>
                        </m:num>
                        <m:den>
                          <m:r>
                            <a:rPr lang="es-MX" b="1" i="1">
                              <a:effectLst>
                                <a:outerShdw blurRad="38100" dist="38100" dir="2700000" algn="tl">
                                  <a:srgbClr val="000000">
                                    <a:alpha val="43137"/>
                                  </a:srgbClr>
                                </a:outerShdw>
                              </a:effectLst>
                              <a:latin typeface="Cambria Math"/>
                            </a:rPr>
                            <m:t>𝟓</m:t>
                          </m:r>
                        </m:den>
                      </m:f>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𝟐</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𝟑𝟔𝟎</m:t>
                      </m:r>
                    </m:oMath>
                  </m:oMathPara>
                </a14:m>
                <a:endParaRPr lang="es-MX" b="1" dirty="0">
                  <a:effectLst>
                    <a:outerShdw blurRad="38100" dist="38100" dir="2700000" algn="tl">
                      <a:srgbClr val="000000">
                        <a:alpha val="43137"/>
                      </a:srgbClr>
                    </a:outerShdw>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097196" y="5733256"/>
                <a:ext cx="4908716" cy="612796"/>
              </a:xfrm>
              <a:prstGeom prst="rect">
                <a:avLst/>
              </a:prstGeom>
              <a:blipFill rotWithShape="1">
                <a:blip r:embed="rId3"/>
                <a:stretch>
                  <a:fillRect/>
                </a:stretch>
              </a:blipFill>
            </p:spPr>
            <p:txBody>
              <a:bodyPr/>
              <a:lstStyle/>
              <a:p>
                <a:r>
                  <a:rPr lang="es-MX">
                    <a:noFill/>
                  </a:rPr>
                  <a:t> </a:t>
                </a:r>
              </a:p>
            </p:txBody>
          </p:sp>
        </mc:Fallback>
      </mc:AlternateContent>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19458" name="Picture 2" descr="C:\Users\Sidhary\Pictures\LUIS\signpost-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293096"/>
            <a:ext cx="1152128" cy="2304256"/>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1"/>
          </p:nvPr>
        </p:nvSpPr>
        <p:spPr/>
        <p:txBody>
          <a:bodyPr/>
          <a:lstStyle/>
          <a:p>
            <a:fld id="{A4119D5D-C868-4150-8857-B9A7E64B4824}" type="slidenum">
              <a:rPr lang="es-MX" smtClean="0"/>
              <a:t>24</a:t>
            </a:fld>
            <a:endParaRPr lang="es-MX"/>
          </a:p>
        </p:txBody>
      </p:sp>
    </p:spTree>
    <p:extLst>
      <p:ext uri="{BB962C8B-B14F-4D97-AF65-F5344CB8AC3E}">
        <p14:creationId xmlns:p14="http://schemas.microsoft.com/office/powerpoint/2010/main" val="1362893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Rectángulo"/>
              <p:cNvSpPr/>
              <p:nvPr/>
            </p:nvSpPr>
            <p:spPr>
              <a:xfrm>
                <a:off x="1929090" y="1484784"/>
                <a:ext cx="4493731" cy="67851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outerShdw blurRad="38100" dist="38100" dir="2700000" algn="tl">
                              <a:srgbClr val="000000">
                                <a:alpha val="43137"/>
                              </a:srgbClr>
                            </a:outerShdw>
                          </a:effectLst>
                          <a:latin typeface="Cambria Math"/>
                        </a:rPr>
                        <m:t>𝑷𝒓𝒐𝒎𝒆𝒅𝒊𝒐</m:t>
                      </m:r>
                      <m:r>
                        <a:rPr lang="es-MX" sz="2000" b="1" i="1" smtClean="0">
                          <a:effectLst>
                            <a:outerShdw blurRad="38100" dist="38100" dir="2700000" algn="tl">
                              <a:srgbClr val="000000">
                                <a:alpha val="43137"/>
                              </a:srgbClr>
                            </a:outerShdw>
                          </a:effectLst>
                          <a:latin typeface="Cambria Math"/>
                        </a:rPr>
                        <m:t> </m:t>
                      </m:r>
                      <m:r>
                        <a:rPr lang="es-MX" sz="2000" b="1" i="1" smtClean="0">
                          <a:effectLst>
                            <a:outerShdw blurRad="38100" dist="38100" dir="2700000" algn="tl">
                              <a:srgbClr val="000000">
                                <a:alpha val="43137"/>
                              </a:srgbClr>
                            </a:outerShdw>
                          </a:effectLst>
                          <a:latin typeface="Cambria Math"/>
                        </a:rPr>
                        <m:t>𝒅𝒆</m:t>
                      </m:r>
                      <m:r>
                        <a:rPr lang="es-MX" sz="2000" b="1" i="1" smtClean="0">
                          <a:effectLst>
                            <a:outerShdw blurRad="38100" dist="38100" dir="2700000" algn="tl">
                              <a:srgbClr val="000000">
                                <a:alpha val="43137"/>
                              </a:srgbClr>
                            </a:outerShdw>
                          </a:effectLst>
                          <a:latin typeface="Cambria Math"/>
                        </a:rPr>
                        <m:t> </m:t>
                      </m:r>
                      <m:r>
                        <a:rPr lang="es-MX" sz="2000" b="1" i="1" smtClean="0">
                          <a:effectLst>
                            <a:outerShdw blurRad="38100" dist="38100" dir="2700000" algn="tl">
                              <a:srgbClr val="000000">
                                <a:alpha val="43137"/>
                              </a:srgbClr>
                            </a:outerShdw>
                          </a:effectLst>
                          <a:latin typeface="Cambria Math"/>
                        </a:rPr>
                        <m:t>𝒊𝒏𝒕𝒆𝒓</m:t>
                      </m:r>
                      <m:r>
                        <a:rPr lang="es-MX" sz="2000" b="1" i="1" smtClean="0">
                          <a:effectLst>
                            <a:outerShdw blurRad="38100" dist="38100" dir="2700000" algn="tl">
                              <a:srgbClr val="000000">
                                <a:alpha val="43137"/>
                              </a:srgbClr>
                            </a:outerShdw>
                          </a:effectLst>
                          <a:latin typeface="Cambria Math"/>
                        </a:rPr>
                        <m:t>é</m:t>
                      </m:r>
                      <m:r>
                        <a:rPr lang="es-MX" sz="2000" b="1" i="1" smtClean="0">
                          <a:effectLst>
                            <a:outerShdw blurRad="38100" dist="38100" dir="2700000" algn="tl">
                              <a:srgbClr val="000000">
                                <a:alpha val="43137"/>
                              </a:srgbClr>
                            </a:outerShdw>
                          </a:effectLst>
                          <a:latin typeface="Cambria Math"/>
                        </a:rPr>
                        <m:t>𝒔</m:t>
                      </m:r>
                      <m:r>
                        <a:rPr lang="es-MX" sz="2000" b="1" i="1" smtClean="0">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𝑷𝒊</m:t>
                          </m:r>
                        </m:num>
                        <m:den>
                          <m:r>
                            <a:rPr lang="es-MX" sz="2000" b="1" i="1">
                              <a:effectLst>
                                <a:outerShdw blurRad="38100" dist="38100" dir="2700000" algn="tl">
                                  <a:srgbClr val="000000">
                                    <a:alpha val="43137"/>
                                  </a:srgbClr>
                                </a:outerShdw>
                              </a:effectLst>
                              <a:latin typeface="Cambria Math"/>
                            </a:rPr>
                            <m:t>𝟐</m:t>
                          </m:r>
                        </m:den>
                      </m:f>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𝒏</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𝟏</m:t>
                          </m:r>
                          <m:r>
                            <a:rPr lang="es-MX" sz="2000" b="1" i="1">
                              <a:effectLst>
                                <a:outerShdw blurRad="38100" dist="38100" dir="2700000" algn="tl">
                                  <a:srgbClr val="000000">
                                    <a:alpha val="43137"/>
                                  </a:srgbClr>
                                </a:outerShdw>
                              </a:effectLst>
                              <a:latin typeface="Cambria Math"/>
                            </a:rPr>
                            <m:t>)</m:t>
                          </m:r>
                        </m:num>
                        <m:den>
                          <m:r>
                            <a:rPr lang="es-MX" sz="2000" b="1" i="1">
                              <a:effectLst>
                                <a:outerShdw blurRad="38100" dist="38100" dir="2700000" algn="tl">
                                  <a:srgbClr val="000000">
                                    <a:alpha val="43137"/>
                                  </a:srgbClr>
                                </a:outerShdw>
                              </a:effectLst>
                              <a:latin typeface="Cambria Math"/>
                            </a:rPr>
                            <m:t>𝒏</m:t>
                          </m:r>
                        </m:den>
                      </m:f>
                    </m:oMath>
                  </m:oMathPara>
                </a14:m>
                <a:endParaRPr lang="es-MX" sz="2000" b="1" dirty="0">
                  <a:effectLst>
                    <a:outerShdw blurRad="38100" dist="38100" dir="2700000" algn="tl">
                      <a:srgbClr val="000000">
                        <a:alpha val="43137"/>
                      </a:srgbClr>
                    </a:outerShdw>
                  </a:effectLst>
                </a:endParaRPr>
              </a:p>
            </p:txBody>
          </p:sp>
        </mc:Choice>
        <mc:Fallback xmlns="">
          <p:sp>
            <p:nvSpPr>
              <p:cNvPr id="2" name="1 Rectángulo"/>
              <p:cNvSpPr>
                <a:spLocks noRot="1" noChangeAspect="1" noMove="1" noResize="1" noEditPoints="1" noAdjustHandles="1" noChangeArrowheads="1" noChangeShapeType="1" noTextEdit="1"/>
              </p:cNvSpPr>
              <p:nvPr/>
            </p:nvSpPr>
            <p:spPr>
              <a:xfrm>
                <a:off x="1929090" y="1484784"/>
                <a:ext cx="4493731" cy="678519"/>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92976" y="2564904"/>
                <a:ext cx="8640960" cy="71468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b="1" i="1" smtClean="0">
                          <a:effectLst>
                            <a:outerShdw blurRad="38100" dist="38100" dir="2700000" algn="tl">
                              <a:srgbClr val="000000">
                                <a:alpha val="43137"/>
                              </a:srgbClr>
                            </a:outerShdw>
                          </a:effectLst>
                          <a:latin typeface="Cambria Math"/>
                        </a:rPr>
                        <m:t>𝑺𝒖𝒔𝒕𝒊𝒕𝒖𝒚𝒆𝒏𝒅𝒐</m:t>
                      </m:r>
                      <m:r>
                        <a:rPr lang="es-MX" b="1" i="1" smtClean="0">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d>
                            <m:dPr>
                              <m:ctrlPr>
                                <a:rPr lang="es-MX" b="1" i="1">
                                  <a:effectLst>
                                    <a:outerShdw blurRad="38100" dist="38100" dir="2700000" algn="tl">
                                      <a:srgbClr val="000000">
                                        <a:alpha val="43137"/>
                                      </a:srgbClr>
                                    </a:outerShdw>
                                  </a:effectLst>
                                  <a:latin typeface="Cambria Math"/>
                                </a:rPr>
                              </m:ctrlPr>
                            </m:dPr>
                            <m:e>
                              <m:r>
                                <a:rPr lang="es-MX" b="1" i="1">
                                  <a:effectLst>
                                    <a:outerShdw blurRad="38100" dist="38100" dir="2700000" algn="tl">
                                      <a:srgbClr val="000000">
                                        <a:alpha val="43137"/>
                                      </a:srgbClr>
                                    </a:outerShdw>
                                  </a:effectLst>
                                  <a:latin typeface="Cambria Math"/>
                                </a:rPr>
                                <m:t>𝟏𝟎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𝟎𝟎𝟎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𝟎𝟔</m:t>
                              </m:r>
                            </m:e>
                          </m:d>
                        </m:num>
                        <m:den>
                          <m:r>
                            <a:rPr lang="es-MX" b="1" i="1">
                              <a:effectLst>
                                <a:outerShdw blurRad="38100" dist="38100" dir="2700000" algn="tl">
                                  <a:srgbClr val="000000">
                                    <a:alpha val="43137"/>
                                  </a:srgbClr>
                                </a:outerShdw>
                              </a:effectLst>
                              <a:latin typeface="Cambria Math"/>
                            </a:rPr>
                            <m:t>𝟐</m:t>
                          </m:r>
                        </m:den>
                      </m:f>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d>
                            <m:dPr>
                              <m:ctrlPr>
                                <a:rPr lang="es-MX" b="1" i="1">
                                  <a:effectLst>
                                    <a:outerShdw blurRad="38100" dist="38100" dir="2700000" algn="tl">
                                      <a:srgbClr val="000000">
                                        <a:alpha val="43137"/>
                                      </a:srgbClr>
                                    </a:outerShdw>
                                  </a:effectLst>
                                  <a:latin typeface="Cambria Math"/>
                                </a:rPr>
                              </m:ctrlPr>
                            </m:dPr>
                            <m:e>
                              <m:r>
                                <a:rPr lang="es-MX" b="1" i="1">
                                  <a:effectLst>
                                    <a:outerShdw blurRad="38100" dist="38100" dir="2700000" algn="tl">
                                      <a:srgbClr val="000000">
                                        <a:alpha val="43137"/>
                                      </a:srgbClr>
                                    </a:outerShdw>
                                  </a:effectLst>
                                  <a:latin typeface="Cambria Math"/>
                                </a:rPr>
                                <m:t>𝟓</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e>
                          </m:d>
                        </m:num>
                        <m:den>
                          <m:r>
                            <a:rPr lang="es-MX" b="1" i="1">
                              <a:effectLst>
                                <a:outerShdw blurRad="38100" dist="38100" dir="2700000" algn="tl">
                                  <a:srgbClr val="000000">
                                    <a:alpha val="43137"/>
                                  </a:srgbClr>
                                </a:outerShdw>
                              </a:effectLst>
                              <a:latin typeface="Cambria Math"/>
                            </a:rPr>
                            <m:t>𝟓</m:t>
                          </m:r>
                        </m:den>
                      </m:f>
                      <m:r>
                        <a:rPr lang="es-MX" b="1" i="1">
                          <a:effectLst>
                            <a:outerShdw blurRad="38100" dist="38100" dir="2700000" algn="tl">
                              <a:srgbClr val="000000">
                                <a:alpha val="43137"/>
                              </a:srgbClr>
                            </a:outerShdw>
                          </a:effectLst>
                          <a:latin typeface="Cambria Math"/>
                        </a:rPr>
                        <m:t>=</m:t>
                      </m:r>
                      <m:d>
                        <m:dPr>
                          <m:ctrlPr>
                            <a:rPr lang="es-MX" b="1" i="1">
                              <a:effectLst>
                                <a:outerShdw blurRad="38100" dist="38100" dir="2700000" algn="tl">
                                  <a:srgbClr val="000000">
                                    <a:alpha val="43137"/>
                                  </a:srgbClr>
                                </a:outerShdw>
                              </a:effectLst>
                              <a:latin typeface="Cambria Math"/>
                            </a:rPr>
                          </m:ctrlPr>
                        </m:dPr>
                        <m:e>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𝟔𝟎𝟎</m:t>
                              </m:r>
                            </m:num>
                            <m:den>
                              <m:r>
                                <a:rPr lang="es-MX" b="1" i="1">
                                  <a:effectLst>
                                    <a:outerShdw blurRad="38100" dist="38100" dir="2700000" algn="tl">
                                      <a:srgbClr val="000000">
                                        <a:alpha val="43137"/>
                                      </a:srgbClr>
                                    </a:outerShdw>
                                  </a:effectLst>
                                  <a:latin typeface="Cambria Math"/>
                                </a:rPr>
                                <m:t>𝟐</m:t>
                              </m:r>
                            </m:den>
                          </m:f>
                        </m:e>
                      </m:d>
                      <m:r>
                        <a:rPr lang="es-MX" b="1" i="1">
                          <a:effectLst>
                            <a:outerShdw blurRad="38100" dist="38100" dir="2700000" algn="tl">
                              <a:srgbClr val="000000">
                                <a:alpha val="43137"/>
                              </a:srgbClr>
                            </a:outerShdw>
                          </a:effectLst>
                          <a:latin typeface="Cambria Math"/>
                        </a:rPr>
                        <m:t>∗</m:t>
                      </m:r>
                      <m:d>
                        <m:dPr>
                          <m:ctrlPr>
                            <a:rPr lang="es-MX" b="1" i="1">
                              <a:effectLst>
                                <a:outerShdw blurRad="38100" dist="38100" dir="2700000" algn="tl">
                                  <a:srgbClr val="000000">
                                    <a:alpha val="43137"/>
                                  </a:srgbClr>
                                </a:outerShdw>
                              </a:effectLst>
                              <a:latin typeface="Cambria Math"/>
                            </a:rPr>
                          </m:ctrlPr>
                        </m:dPr>
                        <m:e>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𝟐</m:t>
                          </m:r>
                        </m:e>
                      </m:d>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𝟑𝟎𝟎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𝟐</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𝟑𝟔𝟎</m:t>
                      </m:r>
                    </m:oMath>
                  </m:oMathPara>
                </a14:m>
                <a:endParaRPr lang="es-MX" b="1" dirty="0">
                  <a:effectLst>
                    <a:outerShdw blurRad="38100" dist="38100" dir="2700000" algn="tl">
                      <a:srgbClr val="000000">
                        <a:alpha val="43137"/>
                      </a:srgbClr>
                    </a:outerShdw>
                  </a:effectLst>
                </a:endParaRPr>
              </a:p>
            </p:txBody>
          </p:sp>
        </mc:Choice>
        <mc:Fallback xmlns="">
          <p:sp>
            <p:nvSpPr>
              <p:cNvPr id="3" name="2 Rectángulo"/>
              <p:cNvSpPr>
                <a:spLocks noRot="1" noChangeAspect="1" noMove="1" noResize="1" noEditPoints="1" noAdjustHandles="1" noChangeArrowheads="1" noChangeShapeType="1" noTextEdit="1"/>
              </p:cNvSpPr>
              <p:nvPr/>
            </p:nvSpPr>
            <p:spPr>
              <a:xfrm>
                <a:off x="192976" y="2564904"/>
                <a:ext cx="8640960" cy="714683"/>
              </a:xfrm>
              <a:prstGeom prst="rect">
                <a:avLst/>
              </a:prstGeom>
              <a:blipFill rotWithShape="1">
                <a:blip r:embed="rId3"/>
                <a:stretch>
                  <a:fillRect/>
                </a:stretch>
              </a:blipFill>
            </p:spPr>
            <p:txBody>
              <a:bodyPr/>
              <a:lstStyle/>
              <a:p>
                <a:r>
                  <a:rPr lang="es-MX">
                    <a:noFill/>
                  </a:rPr>
                  <a:t> </a:t>
                </a:r>
              </a:p>
            </p:txBody>
          </p:sp>
        </mc:Fallback>
      </mc:AlternateContent>
      <p:sp>
        <p:nvSpPr>
          <p:cNvPr id="4" name="3 Rectángulo"/>
          <p:cNvSpPr/>
          <p:nvPr/>
        </p:nvSpPr>
        <p:spPr>
          <a:xfrm>
            <a:off x="395536" y="3733498"/>
            <a:ext cx="7560840" cy="369332"/>
          </a:xfrm>
          <a:prstGeom prst="rect">
            <a:avLst/>
          </a:prstGeom>
        </p:spPr>
        <p:txBody>
          <a:bodyPr wrap="square">
            <a:spAutoFit/>
          </a:bodyPr>
          <a:lstStyle/>
          <a:p>
            <a:r>
              <a:rPr lang="es-MX" b="1" dirty="0"/>
              <a:t>C.E.A. = Cuota anual + Promedio de interés = 2,000 + 360 = 2,360</a:t>
            </a:r>
            <a:endParaRPr lang="es-MX" dirty="0"/>
          </a:p>
        </p:txBody>
      </p:sp>
      <p:sp>
        <p:nvSpPr>
          <p:cNvPr id="5" name="4 Rectángulo"/>
          <p:cNvSpPr/>
          <p:nvPr/>
        </p:nvSpPr>
        <p:spPr>
          <a:xfrm>
            <a:off x="395536" y="4149080"/>
            <a:ext cx="6984776" cy="369332"/>
          </a:xfrm>
          <a:prstGeom prst="rect">
            <a:avLst/>
          </a:prstGeom>
        </p:spPr>
        <p:txBody>
          <a:bodyPr wrap="square">
            <a:spAutoFit/>
          </a:bodyPr>
          <a:lstStyle/>
          <a:p>
            <a:r>
              <a:rPr lang="es-MX" b="1" dirty="0"/>
              <a:t>Nota: Calculando el C.E.A. por el método exacto es igual a 2,374:</a:t>
            </a:r>
            <a:endParaRPr lang="es-MX" dirty="0"/>
          </a:p>
        </p:txBody>
      </p:sp>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20482" name="Picture 2" descr="C:\Users\Sidhary\Pictures\LUIS\ne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3149602"/>
            <a:ext cx="1491877" cy="3389155"/>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1"/>
          </p:nvPr>
        </p:nvSpPr>
        <p:spPr/>
        <p:txBody>
          <a:bodyPr/>
          <a:lstStyle/>
          <a:p>
            <a:fld id="{A4119D5D-C868-4150-8857-B9A7E64B4824}" type="slidenum">
              <a:rPr lang="es-MX" smtClean="0"/>
              <a:t>25</a:t>
            </a:fld>
            <a:endParaRPr lang="es-MX"/>
          </a:p>
        </p:txBody>
      </p:sp>
    </p:spTree>
    <p:extLst>
      <p:ext uri="{BB962C8B-B14F-4D97-AF65-F5344CB8AC3E}">
        <p14:creationId xmlns:p14="http://schemas.microsoft.com/office/powerpoint/2010/main" val="2085800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8631" y="3284984"/>
            <a:ext cx="8352928" cy="1754326"/>
          </a:xfrm>
          <a:prstGeom prst="rect">
            <a:avLst/>
          </a:prstGeom>
        </p:spPr>
        <p:txBody>
          <a:bodyPr wrap="square">
            <a:spAutoFit/>
          </a:bodyPr>
          <a:lstStyle/>
          <a:p>
            <a:r>
              <a:rPr lang="es-MX" b="1" dirty="0"/>
              <a:t>ANALISIS</a:t>
            </a:r>
            <a:r>
              <a:rPr lang="es-MX" b="1" dirty="0" smtClean="0"/>
              <a:t>:</a:t>
            </a:r>
          </a:p>
          <a:p>
            <a:endParaRPr lang="es-MX" dirty="0"/>
          </a:p>
          <a:p>
            <a:r>
              <a:rPr lang="es-MX" dirty="0"/>
              <a:t>Es válido calcular el C.E.A. a través del método aproximado cuando la vida del proyecto no sea muy larga ni muy alto el tipo de interés; puesto que solo bajo estas condiciones no variara significativamente el resultado final, comparándolo con el C.E.A. calculado por el método exacto.</a:t>
            </a:r>
          </a:p>
        </p:txBody>
      </p:sp>
      <mc:AlternateContent xmlns:mc="http://schemas.openxmlformats.org/markup-compatibility/2006" xmlns:a14="http://schemas.microsoft.com/office/drawing/2010/main">
        <mc:Choice Requires="a14">
          <p:sp>
            <p:nvSpPr>
              <p:cNvPr id="3" name="2 Rectángulo"/>
              <p:cNvSpPr/>
              <p:nvPr/>
            </p:nvSpPr>
            <p:spPr>
              <a:xfrm>
                <a:off x="358631" y="620688"/>
                <a:ext cx="8352928" cy="72423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b="1" i="1" smtClean="0">
                          <a:solidFill>
                            <a:schemeClr val="bg1"/>
                          </a:solidFill>
                          <a:latin typeface="Cambria Math"/>
                        </a:rPr>
                        <m:t>𝑪</m:t>
                      </m:r>
                      <m:r>
                        <a:rPr lang="es-MX" b="1" i="1" smtClean="0">
                          <a:solidFill>
                            <a:schemeClr val="bg1"/>
                          </a:solidFill>
                          <a:latin typeface="Cambria Math"/>
                        </a:rPr>
                        <m:t>.</m:t>
                      </m:r>
                      <m:r>
                        <a:rPr lang="es-MX" b="1" i="1" smtClean="0">
                          <a:solidFill>
                            <a:schemeClr val="bg1"/>
                          </a:solidFill>
                          <a:latin typeface="Cambria Math"/>
                        </a:rPr>
                        <m:t>𝑬</m:t>
                      </m:r>
                      <m:r>
                        <a:rPr lang="es-MX" b="1" i="1" smtClean="0">
                          <a:solidFill>
                            <a:schemeClr val="bg1"/>
                          </a:solidFill>
                          <a:latin typeface="Cambria Math"/>
                        </a:rPr>
                        <m:t>.</m:t>
                      </m:r>
                      <m:r>
                        <a:rPr lang="es-MX" b="1" i="1" smtClean="0">
                          <a:solidFill>
                            <a:schemeClr val="bg1"/>
                          </a:solidFill>
                          <a:latin typeface="Cambria Math"/>
                        </a:rPr>
                        <m:t>𝑨</m:t>
                      </m:r>
                      <m:d>
                        <m:dPr>
                          <m:ctrlPr>
                            <a:rPr lang="es-MX" b="1" i="1">
                              <a:solidFill>
                                <a:schemeClr val="bg1"/>
                              </a:solidFill>
                              <a:latin typeface="Cambria Math"/>
                            </a:rPr>
                          </m:ctrlPr>
                        </m:dPr>
                        <m:e>
                          <m:r>
                            <a:rPr lang="es-MX" b="1" i="1">
                              <a:solidFill>
                                <a:schemeClr val="bg1"/>
                              </a:solidFill>
                              <a:latin typeface="Cambria Math"/>
                            </a:rPr>
                            <m:t>𝑹</m:t>
                          </m:r>
                        </m:e>
                      </m:d>
                      <m:r>
                        <a:rPr lang="es-MX" i="1">
                          <a:solidFill>
                            <a:schemeClr val="bg1"/>
                          </a:solidFill>
                          <a:latin typeface="Cambria Math"/>
                        </a:rPr>
                        <m:t>=</m:t>
                      </m:r>
                      <m:r>
                        <a:rPr lang="es-MX" i="1">
                          <a:solidFill>
                            <a:schemeClr val="bg1"/>
                          </a:solidFill>
                          <a:latin typeface="Cambria Math"/>
                        </a:rPr>
                        <m:t>𝑃</m:t>
                      </m:r>
                      <m:d>
                        <m:dPr>
                          <m:ctrlPr>
                            <a:rPr lang="es-MX" i="1">
                              <a:solidFill>
                                <a:schemeClr val="bg1"/>
                              </a:solidFill>
                              <a:latin typeface="Cambria Math"/>
                            </a:rPr>
                          </m:ctrlPr>
                        </m:dPr>
                        <m:e>
                          <m:r>
                            <a:rPr lang="es-MX" i="1">
                              <a:solidFill>
                                <a:schemeClr val="bg1"/>
                              </a:solidFill>
                              <a:latin typeface="Cambria Math"/>
                            </a:rPr>
                            <m:t>𝑓</m:t>
                          </m:r>
                          <m:r>
                            <a:rPr lang="es-MX" i="1">
                              <a:solidFill>
                                <a:schemeClr val="bg1"/>
                              </a:solidFill>
                              <a:latin typeface="Cambria Math"/>
                            </a:rPr>
                            <m:t>.</m:t>
                          </m:r>
                          <m:r>
                            <a:rPr lang="es-MX" i="1">
                              <a:solidFill>
                                <a:schemeClr val="bg1"/>
                              </a:solidFill>
                              <a:latin typeface="Cambria Math"/>
                            </a:rPr>
                            <m:t>𝑟</m:t>
                          </m:r>
                          <m:r>
                            <a:rPr lang="es-MX" i="1">
                              <a:solidFill>
                                <a:schemeClr val="bg1"/>
                              </a:solidFill>
                              <a:latin typeface="Cambria Math"/>
                            </a:rPr>
                            <m:t>.</m:t>
                          </m:r>
                          <m:r>
                            <a:rPr lang="es-MX" i="1">
                              <a:solidFill>
                                <a:schemeClr val="bg1"/>
                              </a:solidFill>
                              <a:latin typeface="Cambria Math"/>
                            </a:rPr>
                            <m:t>𝑐</m:t>
                          </m:r>
                        </m:e>
                      </m:d>
                      <m:r>
                        <a:rPr lang="es-MX" i="1">
                          <a:solidFill>
                            <a:schemeClr val="bg1"/>
                          </a:solidFill>
                          <a:latin typeface="Cambria Math"/>
                        </a:rPr>
                        <m:t>=</m:t>
                      </m:r>
                      <m:d>
                        <m:dPr>
                          <m:ctrlPr>
                            <a:rPr lang="es-MX" i="1">
                              <a:solidFill>
                                <a:schemeClr val="bg1"/>
                              </a:solidFill>
                              <a:latin typeface="Cambria Math"/>
                            </a:rPr>
                          </m:ctrlPr>
                        </m:dPr>
                        <m:e>
                          <m:d>
                            <m:dPr>
                              <m:begChr m:val="["/>
                              <m:endChr m:val="]"/>
                              <m:ctrlPr>
                                <a:rPr lang="es-MX" i="1">
                                  <a:solidFill>
                                    <a:schemeClr val="bg1"/>
                                  </a:solidFill>
                                  <a:latin typeface="Cambria Math"/>
                                </a:rPr>
                              </m:ctrlPr>
                            </m:dPr>
                            <m:e>
                              <m:r>
                                <a:rPr lang="es-MX" i="1">
                                  <a:solidFill>
                                    <a:schemeClr val="bg1"/>
                                  </a:solidFill>
                                  <a:latin typeface="Cambria Math"/>
                                </a:rPr>
                                <m:t>𝑃</m:t>
                              </m:r>
                              <m:r>
                                <a:rPr lang="es-MX" i="1">
                                  <a:solidFill>
                                    <a:schemeClr val="bg1"/>
                                  </a:solidFill>
                                  <a:latin typeface="Cambria Math"/>
                                </a:rPr>
                                <m:t>∗</m:t>
                              </m:r>
                              <m:f>
                                <m:fPr>
                                  <m:ctrlPr>
                                    <a:rPr lang="es-MX" i="1">
                                      <a:solidFill>
                                        <a:schemeClr val="bg1"/>
                                      </a:solidFill>
                                      <a:latin typeface="Cambria Math"/>
                                    </a:rPr>
                                  </m:ctrlPr>
                                </m:fPr>
                                <m:num>
                                  <m:r>
                                    <a:rPr lang="es-MX" i="1">
                                      <a:solidFill>
                                        <a:schemeClr val="bg1"/>
                                      </a:solidFill>
                                      <a:latin typeface="Cambria Math"/>
                                    </a:rPr>
                                    <m:t>𝑖</m:t>
                                  </m:r>
                                  <m:sSup>
                                    <m:sSupPr>
                                      <m:ctrlPr>
                                        <a:rPr lang="es-MX" i="1">
                                          <a:solidFill>
                                            <a:schemeClr val="bg1"/>
                                          </a:solidFill>
                                          <a:latin typeface="Cambria Math"/>
                                        </a:rPr>
                                      </m:ctrlPr>
                                    </m:sSupPr>
                                    <m:e>
                                      <m:r>
                                        <a:rPr lang="es-MX" i="1">
                                          <a:solidFill>
                                            <a:schemeClr val="bg1"/>
                                          </a:solidFill>
                                          <a:latin typeface="Cambria Math"/>
                                        </a:rPr>
                                        <m:t>(1+</m:t>
                                      </m:r>
                                      <m:r>
                                        <a:rPr lang="es-MX" i="1">
                                          <a:solidFill>
                                            <a:schemeClr val="bg1"/>
                                          </a:solidFill>
                                          <a:latin typeface="Cambria Math"/>
                                        </a:rPr>
                                        <m:t>𝑖</m:t>
                                      </m:r>
                                      <m:r>
                                        <a:rPr lang="es-MX" i="1">
                                          <a:solidFill>
                                            <a:schemeClr val="bg1"/>
                                          </a:solidFill>
                                          <a:latin typeface="Cambria Math"/>
                                        </a:rPr>
                                        <m:t>)</m:t>
                                      </m:r>
                                    </m:e>
                                    <m:sup>
                                      <m:r>
                                        <a:rPr lang="es-MX" i="1">
                                          <a:solidFill>
                                            <a:schemeClr val="bg1"/>
                                          </a:solidFill>
                                          <a:latin typeface="Cambria Math"/>
                                        </a:rPr>
                                        <m:t>𝑛</m:t>
                                      </m:r>
                                    </m:sup>
                                  </m:sSup>
                                </m:num>
                                <m:den>
                                  <m:sSup>
                                    <m:sSupPr>
                                      <m:ctrlPr>
                                        <a:rPr lang="es-MX" i="1">
                                          <a:solidFill>
                                            <a:schemeClr val="bg1"/>
                                          </a:solidFill>
                                          <a:latin typeface="Cambria Math"/>
                                        </a:rPr>
                                      </m:ctrlPr>
                                    </m:sSupPr>
                                    <m:e>
                                      <m:r>
                                        <a:rPr lang="es-MX" i="1">
                                          <a:solidFill>
                                            <a:schemeClr val="bg1"/>
                                          </a:solidFill>
                                          <a:latin typeface="Cambria Math"/>
                                        </a:rPr>
                                        <m:t>(</m:t>
                                      </m:r>
                                      <m:r>
                                        <a:rPr lang="es-MX" i="1">
                                          <a:solidFill>
                                            <a:schemeClr val="bg1"/>
                                          </a:solidFill>
                                          <a:latin typeface="Cambria Math"/>
                                        </a:rPr>
                                        <m:t>𝑛</m:t>
                                      </m:r>
                                      <m:r>
                                        <a:rPr lang="es-MX" i="1">
                                          <a:solidFill>
                                            <a:schemeClr val="bg1"/>
                                          </a:solidFill>
                                          <a:latin typeface="Cambria Math"/>
                                        </a:rPr>
                                        <m:t>+1)</m:t>
                                      </m:r>
                                    </m:e>
                                    <m:sup>
                                      <m:r>
                                        <a:rPr lang="es-MX" i="1">
                                          <a:solidFill>
                                            <a:schemeClr val="bg1"/>
                                          </a:solidFill>
                                          <a:latin typeface="Cambria Math"/>
                                        </a:rPr>
                                        <m:t>𝑛</m:t>
                                      </m:r>
                                    </m:sup>
                                  </m:sSup>
                                  <m:r>
                                    <a:rPr lang="es-MX" i="1">
                                      <a:solidFill>
                                        <a:schemeClr val="bg1"/>
                                      </a:solidFill>
                                      <a:latin typeface="Cambria Math"/>
                                    </a:rPr>
                                    <m:t>−1</m:t>
                                  </m:r>
                                </m:den>
                              </m:f>
                            </m:e>
                          </m:d>
                        </m:e>
                      </m:d>
                      <m:r>
                        <a:rPr lang="es-MX" i="1">
                          <a:solidFill>
                            <a:schemeClr val="bg1"/>
                          </a:solidFill>
                          <a:latin typeface="Cambria Math"/>
                        </a:rPr>
                        <m:t>=</m:t>
                      </m:r>
                      <m:d>
                        <m:dPr>
                          <m:ctrlPr>
                            <a:rPr lang="es-MX" i="1">
                              <a:solidFill>
                                <a:schemeClr val="bg1"/>
                              </a:solidFill>
                              <a:latin typeface="Cambria Math"/>
                            </a:rPr>
                          </m:ctrlPr>
                        </m:dPr>
                        <m:e>
                          <m:d>
                            <m:dPr>
                              <m:begChr m:val="["/>
                              <m:endChr m:val="]"/>
                              <m:ctrlPr>
                                <a:rPr lang="es-MX" i="1">
                                  <a:solidFill>
                                    <a:schemeClr val="bg1"/>
                                  </a:solidFill>
                                  <a:latin typeface="Cambria Math"/>
                                </a:rPr>
                              </m:ctrlPr>
                            </m:dPr>
                            <m:e>
                              <m:r>
                                <a:rPr lang="es-MX" i="1">
                                  <a:solidFill>
                                    <a:schemeClr val="bg1"/>
                                  </a:solidFill>
                                  <a:latin typeface="Cambria Math"/>
                                </a:rPr>
                                <m:t>10,000∗</m:t>
                              </m:r>
                              <m:f>
                                <m:fPr>
                                  <m:ctrlPr>
                                    <a:rPr lang="es-MX" i="1">
                                      <a:solidFill>
                                        <a:schemeClr val="bg1"/>
                                      </a:solidFill>
                                      <a:latin typeface="Cambria Math"/>
                                    </a:rPr>
                                  </m:ctrlPr>
                                </m:fPr>
                                <m:num>
                                  <m:r>
                                    <a:rPr lang="es-MX" i="1">
                                      <a:solidFill>
                                        <a:schemeClr val="bg1"/>
                                      </a:solidFill>
                                      <a:latin typeface="Cambria Math"/>
                                    </a:rPr>
                                    <m:t>0.06</m:t>
                                  </m:r>
                                  <m:sSup>
                                    <m:sSupPr>
                                      <m:ctrlPr>
                                        <a:rPr lang="es-MX" i="1">
                                          <a:solidFill>
                                            <a:schemeClr val="bg1"/>
                                          </a:solidFill>
                                          <a:latin typeface="Cambria Math"/>
                                        </a:rPr>
                                      </m:ctrlPr>
                                    </m:sSupPr>
                                    <m:e>
                                      <m:r>
                                        <a:rPr lang="es-MX" i="1">
                                          <a:solidFill>
                                            <a:schemeClr val="bg1"/>
                                          </a:solidFill>
                                          <a:latin typeface="Cambria Math"/>
                                        </a:rPr>
                                        <m:t>(1+0.06)</m:t>
                                      </m:r>
                                    </m:e>
                                    <m:sup>
                                      <m:r>
                                        <a:rPr lang="es-MX" i="1">
                                          <a:solidFill>
                                            <a:schemeClr val="bg1"/>
                                          </a:solidFill>
                                          <a:latin typeface="Cambria Math"/>
                                        </a:rPr>
                                        <m:t>5</m:t>
                                      </m:r>
                                    </m:sup>
                                  </m:sSup>
                                </m:num>
                                <m:den>
                                  <m:sSup>
                                    <m:sSupPr>
                                      <m:ctrlPr>
                                        <a:rPr lang="es-MX" i="1">
                                          <a:solidFill>
                                            <a:schemeClr val="bg1"/>
                                          </a:solidFill>
                                          <a:latin typeface="Cambria Math"/>
                                        </a:rPr>
                                      </m:ctrlPr>
                                    </m:sSupPr>
                                    <m:e>
                                      <m:r>
                                        <a:rPr lang="es-MX" i="1">
                                          <a:solidFill>
                                            <a:schemeClr val="bg1"/>
                                          </a:solidFill>
                                          <a:latin typeface="Cambria Math"/>
                                        </a:rPr>
                                        <m:t>(1+0.06)</m:t>
                                      </m:r>
                                    </m:e>
                                    <m:sup>
                                      <m:r>
                                        <a:rPr lang="es-MX" i="1">
                                          <a:solidFill>
                                            <a:schemeClr val="bg1"/>
                                          </a:solidFill>
                                          <a:latin typeface="Cambria Math"/>
                                        </a:rPr>
                                        <m:t>5</m:t>
                                      </m:r>
                                    </m:sup>
                                  </m:sSup>
                                  <m:r>
                                    <a:rPr lang="es-MX" i="1">
                                      <a:solidFill>
                                        <a:schemeClr val="bg1"/>
                                      </a:solidFill>
                                      <a:latin typeface="Cambria Math"/>
                                    </a:rPr>
                                    <m:t>−1</m:t>
                                  </m:r>
                                </m:den>
                              </m:f>
                            </m:e>
                          </m:d>
                        </m:e>
                      </m:d>
                    </m:oMath>
                  </m:oMathPara>
                </a14:m>
                <a:endParaRPr lang="es-MX" dirty="0">
                  <a:solidFill>
                    <a:schemeClr val="bg1"/>
                  </a:solidFill>
                </a:endParaRPr>
              </a:p>
            </p:txBody>
          </p:sp>
        </mc:Choice>
        <mc:Fallback xmlns="">
          <p:sp>
            <p:nvSpPr>
              <p:cNvPr id="3" name="2 Rectángulo"/>
              <p:cNvSpPr>
                <a:spLocks noRot="1" noChangeAspect="1" noMove="1" noResize="1" noEditPoints="1" noAdjustHandles="1" noChangeArrowheads="1" noChangeShapeType="1" noTextEdit="1"/>
              </p:cNvSpPr>
              <p:nvPr/>
            </p:nvSpPr>
            <p:spPr>
              <a:xfrm>
                <a:off x="358631" y="620688"/>
                <a:ext cx="8352928" cy="724237"/>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58631" y="1916832"/>
                <a:ext cx="8352928" cy="714683"/>
              </a:xfrm>
              <a:prstGeom prst="rect">
                <a:avLst/>
              </a:prstGeom>
              <a:effectLst>
                <a:glow rad="101600">
                  <a:schemeClr val="accent2">
                    <a:satMod val="175000"/>
                    <a:alpha val="40000"/>
                  </a:schemeClr>
                </a:glow>
                <a:outerShdw blurRad="63500" dist="12700" dir="5400000" sx="102000" sy="102000" rotWithShape="0">
                  <a:srgbClr val="000000">
                    <a:alpha val="32000"/>
                  </a:srgb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=10,000∗</m:t>
                      </m:r>
                      <m:d>
                        <m:dPr>
                          <m:ctrlPr>
                            <a:rPr lang="es-MX" i="1">
                              <a:latin typeface="Cambria Math"/>
                            </a:rPr>
                          </m:ctrlPr>
                        </m:dPr>
                        <m:e>
                          <m:f>
                            <m:fPr>
                              <m:ctrlPr>
                                <a:rPr lang="es-MX" i="1">
                                  <a:latin typeface="Cambria Math"/>
                                </a:rPr>
                              </m:ctrlPr>
                            </m:fPr>
                            <m:num>
                              <m:r>
                                <a:rPr lang="es-MX" i="1">
                                  <a:latin typeface="Cambria Math"/>
                                </a:rPr>
                                <m:t>0.06</m:t>
                              </m:r>
                              <m:d>
                                <m:dPr>
                                  <m:ctrlPr>
                                    <a:rPr lang="es-MX" i="1">
                                      <a:latin typeface="Cambria Math"/>
                                    </a:rPr>
                                  </m:ctrlPr>
                                </m:dPr>
                                <m:e>
                                  <m:r>
                                    <a:rPr lang="es-MX" i="1">
                                      <a:latin typeface="Cambria Math"/>
                                    </a:rPr>
                                    <m:t>1.3382</m:t>
                                  </m:r>
                                </m:e>
                              </m:d>
                            </m:num>
                            <m:den>
                              <m:r>
                                <a:rPr lang="es-MX" i="1">
                                  <a:latin typeface="Cambria Math"/>
                                </a:rPr>
                                <m:t>1.3382−1</m:t>
                              </m:r>
                            </m:den>
                          </m:f>
                        </m:e>
                      </m:d>
                      <m:r>
                        <a:rPr lang="es-MX" i="1">
                          <a:latin typeface="Cambria Math"/>
                        </a:rPr>
                        <m:t>=10,000</m:t>
                      </m:r>
                      <m:d>
                        <m:dPr>
                          <m:ctrlPr>
                            <a:rPr lang="es-MX" i="1">
                              <a:latin typeface="Cambria Math"/>
                            </a:rPr>
                          </m:ctrlPr>
                        </m:dPr>
                        <m:e>
                          <m:f>
                            <m:fPr>
                              <m:ctrlPr>
                                <a:rPr lang="es-MX" i="1">
                                  <a:latin typeface="Cambria Math"/>
                                </a:rPr>
                              </m:ctrlPr>
                            </m:fPr>
                            <m:num>
                              <m:r>
                                <a:rPr lang="es-MX" i="1">
                                  <a:latin typeface="Cambria Math"/>
                                </a:rPr>
                                <m:t>0.080292</m:t>
                              </m:r>
                            </m:num>
                            <m:den>
                              <m:r>
                                <a:rPr lang="es-MX" i="1">
                                  <a:latin typeface="Cambria Math"/>
                                </a:rPr>
                                <m:t>0.3382</m:t>
                              </m:r>
                            </m:den>
                          </m:f>
                        </m:e>
                      </m:d>
                      <m:r>
                        <a:rPr lang="es-MX" i="1">
                          <a:latin typeface="Cambria Math"/>
                        </a:rPr>
                        <m:t>=10,000</m:t>
                      </m:r>
                      <m:d>
                        <m:dPr>
                          <m:ctrlPr>
                            <a:rPr lang="es-MX" i="1">
                              <a:latin typeface="Cambria Math"/>
                            </a:rPr>
                          </m:ctrlPr>
                        </m:dPr>
                        <m:e>
                          <m:r>
                            <a:rPr lang="es-MX" i="1">
                              <a:latin typeface="Cambria Math"/>
                            </a:rPr>
                            <m:t>0.2374</m:t>
                          </m:r>
                        </m:e>
                      </m:d>
                      <m:r>
                        <a:rPr lang="es-MX" i="1">
                          <a:latin typeface="Cambria Math"/>
                        </a:rPr>
                        <m:t>=2374</m:t>
                      </m:r>
                    </m:oMath>
                  </m:oMathPara>
                </a14:m>
                <a:endParaRPr lang="es-MX" dirty="0"/>
              </a:p>
            </p:txBody>
          </p:sp>
        </mc:Choice>
        <mc:Fallback xmlns="">
          <p:sp>
            <p:nvSpPr>
              <p:cNvPr id="4" name="3 Rectángulo"/>
              <p:cNvSpPr>
                <a:spLocks noRot="1" noChangeAspect="1" noMove="1" noResize="1" noEditPoints="1" noAdjustHandles="1" noChangeArrowheads="1" noChangeShapeType="1" noTextEdit="1"/>
              </p:cNvSpPr>
              <p:nvPr/>
            </p:nvSpPr>
            <p:spPr>
              <a:xfrm>
                <a:off x="358631" y="1916832"/>
                <a:ext cx="8352928" cy="714683"/>
              </a:xfrm>
              <a:prstGeom prst="rect">
                <a:avLst/>
              </a:prstGeom>
              <a:blipFill rotWithShape="1">
                <a:blip r:embed="rId3"/>
                <a:stretch>
                  <a:fillRect/>
                </a:stretch>
              </a:blipFill>
              <a:effectLst>
                <a:glow rad="101600">
                  <a:schemeClr val="accent2">
                    <a:satMod val="175000"/>
                    <a:alpha val="40000"/>
                  </a:schemeClr>
                </a:glow>
                <a:outerShdw blurRad="63500" dist="12700" dir="5400000" sx="102000" sy="102000" rotWithShape="0">
                  <a:srgbClr val="000000">
                    <a:alpha val="32000"/>
                  </a:srgbClr>
                </a:outerShdw>
              </a:effectLst>
            </p:spPr>
            <p:txBody>
              <a:bodyPr/>
              <a:lstStyle/>
              <a:p>
                <a:r>
                  <a:rPr lang="es-MX">
                    <a:noFill/>
                  </a:rPr>
                  <a:t> </a:t>
                </a:r>
              </a:p>
            </p:txBody>
          </p:sp>
        </mc:Fallback>
      </mc:AlternateContent>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21506" name="Picture 2" descr="C:\Users\Sidhary\Pictures\LUIS\moneda-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25144"/>
            <a:ext cx="762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1"/>
          </p:nvPr>
        </p:nvSpPr>
        <p:spPr/>
        <p:txBody>
          <a:bodyPr/>
          <a:lstStyle/>
          <a:p>
            <a:fld id="{A4119D5D-C868-4150-8857-B9A7E64B4824}" type="slidenum">
              <a:rPr lang="es-MX" smtClean="0"/>
              <a:t>26</a:t>
            </a:fld>
            <a:endParaRPr lang="es-MX"/>
          </a:p>
        </p:txBody>
      </p:sp>
      <p:pic>
        <p:nvPicPr>
          <p:cNvPr id="1026" name="Picture 2" descr="F:\formulación y evaluación de proyectos II\Trabajo final\Trabajo Final Formulacion\gifs-animados-imagenes-movimiento-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5226216"/>
            <a:ext cx="2381250" cy="162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53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447426159"/>
              </p:ext>
            </p:extLst>
          </p:nvPr>
        </p:nvGraphicFramePr>
        <p:xfrm>
          <a:off x="1547663" y="1916832"/>
          <a:ext cx="6048674" cy="4691993"/>
        </p:xfrm>
        <a:graphic>
          <a:graphicData uri="http://schemas.openxmlformats.org/drawingml/2006/table">
            <a:tbl>
              <a:tblPr firstRow="1" firstCol="1" bandRow="1">
                <a:tableStyleId>{5C22544A-7EE6-4342-B048-85BDC9FD1C3A}</a:tableStyleId>
              </a:tblPr>
              <a:tblGrid>
                <a:gridCol w="1323867"/>
                <a:gridCol w="1574671"/>
                <a:gridCol w="1687374"/>
                <a:gridCol w="1462762"/>
              </a:tblGrid>
              <a:tr h="856105">
                <a:tc>
                  <a:txBody>
                    <a:bodyPr/>
                    <a:lstStyle/>
                    <a:p>
                      <a:pPr algn="ctr">
                        <a:lnSpc>
                          <a:spcPct val="115000"/>
                        </a:lnSpc>
                        <a:spcAft>
                          <a:spcPts val="0"/>
                        </a:spcAft>
                      </a:pPr>
                      <a:r>
                        <a:rPr lang="es-MX" sz="1400" dirty="0">
                          <a:effectLst/>
                        </a:rPr>
                        <a:t>Plazo de recuperación</a:t>
                      </a:r>
                      <a:endParaRPr lang="es-MX"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Método exacto (formula 1)</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Método aproximado (formula 2)</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Porciento de error</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dirty="0">
                          <a:effectLst/>
                        </a:rPr>
                        <a:t>AÑOS</a:t>
                      </a:r>
                      <a:endParaRPr lang="es-MX" sz="1400" dirty="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MX" sz="1400">
                          <a:effectLst/>
                        </a:rPr>
                        <a:t>(f.r.c.) al 4% de interés</a:t>
                      </a:r>
                      <a:endParaRPr lang="es-MX" sz="1400">
                        <a:effectLst/>
                        <a:latin typeface="Calibri"/>
                        <a:ea typeface="Calibri"/>
                        <a:cs typeface="Times New Roman"/>
                      </a:endParaRPr>
                    </a:p>
                  </a:txBody>
                  <a:tcPr marL="68580" marR="68580" marT="0" marB="0"/>
                </a:tc>
                <a:tc hMerge="1">
                  <a:txBody>
                    <a:bodyPr/>
                    <a:lstStyle/>
                    <a:p>
                      <a:endParaRPr lang="es-MX"/>
                    </a:p>
                  </a:txBody>
                  <a:tcPr/>
                </a:tc>
                <a:tc>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0.22463</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0.22440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0.3</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0.12329</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0.12200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0.08994</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0.88000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20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0.07358</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0.07110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4.0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50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0.04655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0.04040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13.0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0.04081</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0.03020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26.0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MX" sz="1400">
                          <a:effectLst/>
                        </a:rPr>
                        <a:t>(f.r.c.) al 8% de interés</a:t>
                      </a:r>
                      <a:endParaRPr lang="es-MX" sz="1400">
                        <a:effectLst/>
                        <a:latin typeface="Calibri"/>
                        <a:ea typeface="Calibri"/>
                        <a:cs typeface="Times New Roman"/>
                      </a:endParaRPr>
                    </a:p>
                  </a:txBody>
                  <a:tcPr marL="68580" marR="68580" marT="0" marB="0"/>
                </a:tc>
                <a:tc hMerge="1">
                  <a:txBody>
                    <a:bodyPr/>
                    <a:lstStyle/>
                    <a:p>
                      <a:endParaRPr lang="es-MX"/>
                    </a:p>
                  </a:txBody>
                  <a:tcPr/>
                </a:tc>
                <a:tc>
                  <a:txBody>
                    <a:bodyPr/>
                    <a:lstStyle/>
                    <a:p>
                      <a:pPr algn="ctr">
                        <a:lnSpc>
                          <a:spcPct val="115000"/>
                        </a:lnSpc>
                        <a:spcAft>
                          <a:spcPts val="0"/>
                        </a:spcAft>
                      </a:pPr>
                      <a:r>
                        <a:rPr lang="es-MX" sz="1400">
                          <a:effectLst/>
                        </a:rPr>
                        <a:t> </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0.25046</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0.24800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2.0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0.14903</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0.14400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6.0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0.11683</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0.10933</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11.0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20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0.10185</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0.09200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16.0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50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0.08174</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0.06080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33.0</a:t>
                      </a:r>
                      <a:endParaRPr lang="es-MX" sz="1400">
                        <a:effectLst/>
                        <a:latin typeface="Calibri"/>
                        <a:ea typeface="Calibri"/>
                        <a:cs typeface="Times New Roman"/>
                      </a:endParaRPr>
                    </a:p>
                  </a:txBody>
                  <a:tcPr marL="68580" marR="68580" marT="0" marB="0"/>
                </a:tc>
              </a:tr>
              <a:tr h="273992">
                <a:tc>
                  <a:txBody>
                    <a:bodyPr/>
                    <a:lstStyle/>
                    <a:p>
                      <a:pPr algn="ctr">
                        <a:lnSpc>
                          <a:spcPct val="115000"/>
                        </a:lnSpc>
                        <a:spcAft>
                          <a:spcPts val="0"/>
                        </a:spcAft>
                      </a:pPr>
                      <a:r>
                        <a:rPr lang="es-MX" sz="1400">
                          <a:effectLst/>
                        </a:rPr>
                        <a:t>100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0.08004</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0.05040</a:t>
                      </a:r>
                      <a:endParaRPr lang="es-MX"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41.0</a:t>
                      </a:r>
                      <a:endParaRPr lang="es-MX" sz="1400" dirty="0">
                        <a:effectLst/>
                        <a:latin typeface="Calibri"/>
                        <a:ea typeface="Calibri"/>
                        <a:cs typeface="Times New Roman"/>
                      </a:endParaRPr>
                    </a:p>
                  </a:txBody>
                  <a:tcPr marL="68580" marR="68580" marT="0" marB="0"/>
                </a:tc>
              </a:tr>
            </a:tbl>
          </a:graphicData>
        </a:graphic>
      </p:graphicFrame>
      <p:sp>
        <p:nvSpPr>
          <p:cNvPr id="3" name="2 Rectángulo"/>
          <p:cNvSpPr/>
          <p:nvPr/>
        </p:nvSpPr>
        <p:spPr>
          <a:xfrm>
            <a:off x="408148" y="332656"/>
            <a:ext cx="8352928" cy="923330"/>
          </a:xfrm>
          <a:prstGeom prst="rect">
            <a:avLst/>
          </a:prstGeom>
        </p:spPr>
        <p:txBody>
          <a:bodyPr wrap="square">
            <a:spAutoFit/>
          </a:bodyPr>
          <a:lstStyle/>
          <a:p>
            <a:r>
              <a:rPr lang="es-MX" b="1" dirty="0"/>
              <a:t>Comparación de métodos.</a:t>
            </a:r>
            <a:endParaRPr lang="es-MX" dirty="0"/>
          </a:p>
          <a:p>
            <a:r>
              <a:rPr lang="es-MX" dirty="0"/>
              <a:t>El cuadro muestra como se acentúa la diferencia entre uno y otro método a medida que crece la tasa de interés o el plazo.</a:t>
            </a:r>
          </a:p>
        </p:txBody>
      </p:sp>
      <p:sp>
        <p:nvSpPr>
          <p:cNvPr id="4" name="3 Rectángulo"/>
          <p:cNvSpPr/>
          <p:nvPr/>
        </p:nvSpPr>
        <p:spPr>
          <a:xfrm>
            <a:off x="395536" y="1561814"/>
            <a:ext cx="8352928" cy="338554"/>
          </a:xfrm>
          <a:prstGeom prst="rect">
            <a:avLst/>
          </a:prstGeom>
        </p:spPr>
        <p:txBody>
          <a:bodyPr wrap="square">
            <a:spAutoFit/>
          </a:bodyPr>
          <a:lstStyle/>
          <a:p>
            <a:pPr algn="ctr"/>
            <a:r>
              <a:rPr lang="es-MX" sz="1600" b="1" dirty="0"/>
              <a:t>FACTORES DE APROXIMACION POR METODOS EXACTOS Y APROXIMADOS.</a:t>
            </a:r>
            <a:endParaRPr lang="es-MX" sz="1600" dirty="0"/>
          </a:p>
        </p:txBody>
      </p:sp>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22530" name="Picture 2" descr="C:\Users\Sidhary\Pictures\LUIS\bullseye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48880"/>
            <a:ext cx="1080120"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1"/>
          </p:nvPr>
        </p:nvSpPr>
        <p:spPr/>
        <p:txBody>
          <a:bodyPr/>
          <a:lstStyle/>
          <a:p>
            <a:fld id="{A4119D5D-C868-4150-8857-B9A7E64B4824}" type="slidenum">
              <a:rPr lang="es-MX" smtClean="0"/>
              <a:t>27</a:t>
            </a:fld>
            <a:endParaRPr lang="es-MX"/>
          </a:p>
        </p:txBody>
      </p:sp>
    </p:spTree>
    <p:extLst>
      <p:ext uri="{BB962C8B-B14F-4D97-AF65-F5344CB8AC3E}">
        <p14:creationId xmlns:p14="http://schemas.microsoft.com/office/powerpoint/2010/main" val="820133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582341"/>
            <a:ext cx="770485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MX" sz="2400" dirty="0"/>
              <a:t>Cuando hay valor residual en la inversión fija, la fórmula del método aproximado que se comenta, es igual a la ya vista para el método exacto, que solo que (</a:t>
            </a:r>
            <a:r>
              <a:rPr lang="es-MX" sz="2400" dirty="0" err="1"/>
              <a:t>r.f.c</a:t>
            </a:r>
            <a:r>
              <a:rPr lang="es-MX" sz="2400" dirty="0"/>
              <a:t>) se calculará en la fórmula indicada, a base del promedio del interés.</a:t>
            </a:r>
          </a:p>
        </p:txBody>
      </p:sp>
      <p:sp>
        <p:nvSpPr>
          <p:cNvPr id="3" name="2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23554" name="Picture 2" descr="C:\Users\Sidhary\Pictures\LUIS\economi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149080"/>
            <a:ext cx="2298427" cy="319226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1"/>
          </p:nvPr>
        </p:nvSpPr>
        <p:spPr/>
        <p:txBody>
          <a:bodyPr/>
          <a:lstStyle/>
          <a:p>
            <a:fld id="{A4119D5D-C868-4150-8857-B9A7E64B4824}" type="slidenum">
              <a:rPr lang="es-MX" smtClean="0"/>
              <a:t>28</a:t>
            </a:fld>
            <a:endParaRPr lang="es-MX"/>
          </a:p>
        </p:txBody>
      </p:sp>
      <p:pic>
        <p:nvPicPr>
          <p:cNvPr id="2050" name="Picture 2" descr="F:\formulación y evaluación de proyectos II\Trabajo final\Trabajo Final Formulacion\punch_animation_scrap_by_blackeyedfish.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069707"/>
            <a:ext cx="2401787" cy="1351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99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404664"/>
            <a:ext cx="7920880" cy="923330"/>
          </a:xfrm>
          <a:prstGeom prst="rect">
            <a:avLst/>
          </a:prstGeom>
        </p:spPr>
        <p:txBody>
          <a:bodyPr wrap="square">
            <a:spAutoFit/>
          </a:bodyPr>
          <a:lstStyle/>
          <a:p>
            <a:r>
              <a:rPr lang="es-MX" b="1" dirty="0"/>
              <a:t>Errores en la simplificación de los cálculos </a:t>
            </a:r>
            <a:endParaRPr lang="es-MX" dirty="0"/>
          </a:p>
          <a:p>
            <a:r>
              <a:rPr lang="es-MX" dirty="0"/>
              <a:t>Muy a menudo se calcula depreciación en términos lineales y además se cargan los intereses anuales por el total de la inversión.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338" y="1556792"/>
            <a:ext cx="5781675" cy="3238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99735" y="5085184"/>
            <a:ext cx="7920880" cy="1200329"/>
          </a:xfrm>
          <a:prstGeom prst="rect">
            <a:avLst/>
          </a:prstGeom>
        </p:spPr>
        <p:txBody>
          <a:bodyPr wrap="square">
            <a:spAutoFit/>
          </a:bodyPr>
          <a:lstStyle/>
          <a:p>
            <a:r>
              <a:rPr lang="es-MX" dirty="0"/>
              <a:t>Este método no es correcto y exagera los costos, porque la inversión inicial ira disminuyendo de año en año en la medida en que se hace la depreciación, y no es lógico suponer que durante todo el tiempo que se paguen los intereses por todo el capital inicial.</a:t>
            </a:r>
          </a:p>
        </p:txBody>
      </p:sp>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24579" name="Picture 3" descr="C:\Users\Sidhary\Pictures\LUIS\898count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420888"/>
            <a:ext cx="576064" cy="213357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1"/>
          </p:nvPr>
        </p:nvSpPr>
        <p:spPr/>
        <p:txBody>
          <a:bodyPr/>
          <a:lstStyle/>
          <a:p>
            <a:fld id="{A4119D5D-C868-4150-8857-B9A7E64B4824}" type="slidenum">
              <a:rPr lang="es-MX" smtClean="0"/>
              <a:t>29</a:t>
            </a:fld>
            <a:endParaRPr lang="es-MX"/>
          </a:p>
        </p:txBody>
      </p:sp>
    </p:spTree>
    <p:extLst>
      <p:ext uri="{BB962C8B-B14F-4D97-AF65-F5344CB8AC3E}">
        <p14:creationId xmlns:p14="http://schemas.microsoft.com/office/powerpoint/2010/main" val="4190375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4285454450"/>
              </p:ext>
            </p:extLst>
          </p:nvPr>
        </p:nvGraphicFramePr>
        <p:xfrm>
          <a:off x="683568" y="1412776"/>
          <a:ext cx="741682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23528" y="404664"/>
            <a:ext cx="8496944" cy="1110952"/>
          </a:xfrm>
        </p:spPr>
        <p:txBody>
          <a:bodyPr>
            <a:noAutofit/>
          </a:bodyPr>
          <a:lstStyle/>
          <a:p>
            <a:pPr algn="ctr"/>
            <a:r>
              <a:rPr lang="es-MX" sz="2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Problema 1.</a:t>
            </a:r>
            <a:br>
              <a:rPr lang="es-MX" sz="2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s-MX" sz="2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s-MX" sz="2800" b="1" dirty="0">
                <a:solidFill>
                  <a:schemeClr val="tx1"/>
                </a:solidFill>
                <a:latin typeface="Verdana" panose="020B0604030504040204" pitchFamily="34" charset="0"/>
                <a:ea typeface="Verdana" panose="020B0604030504040204" pitchFamily="34" charset="0"/>
                <a:cs typeface="Verdana" panose="020B0604030504040204" pitchFamily="34" charset="0"/>
              </a:rPr>
              <a:t>C</a:t>
            </a:r>
            <a:r>
              <a:rPr lang="es-MX" sz="2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riterio contable del empresario Privado”</a:t>
            </a:r>
            <a:endParaRPr lang="es-MX" sz="2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Users\Luis\Pictures\Trabajo Final Formulacion\dinero2.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365104"/>
            <a:ext cx="1791915" cy="2389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Luis\Pictures\Trabajo Final Formulacion\nymphensittiche2007.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1556792"/>
            <a:ext cx="1760787" cy="2088232"/>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3" name="2 Marcador de número de diapositiva"/>
          <p:cNvSpPr>
            <a:spLocks noGrp="1"/>
          </p:cNvSpPr>
          <p:nvPr>
            <p:ph type="sldNum" sz="quarter" idx="15"/>
          </p:nvPr>
        </p:nvSpPr>
        <p:spPr/>
        <p:txBody>
          <a:bodyPr/>
          <a:lstStyle/>
          <a:p>
            <a:fld id="{A4119D5D-C868-4150-8857-B9A7E64B4824}" type="slidenum">
              <a:rPr lang="es-MX" smtClean="0"/>
              <a:t>3</a:t>
            </a:fld>
            <a:endParaRPr lang="es-MX"/>
          </a:p>
        </p:txBody>
      </p:sp>
    </p:spTree>
    <p:extLst>
      <p:ext uri="{BB962C8B-B14F-4D97-AF65-F5344CB8AC3E}">
        <p14:creationId xmlns:p14="http://schemas.microsoft.com/office/powerpoint/2010/main" val="134274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idhary\Pictures\LUIS\de-agua-animado-azul-image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12511">
            <a:off x="3079542" y="237754"/>
            <a:ext cx="2330397" cy="645413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r>
              <a:rPr lang="es-MX" dirty="0" smtClean="0"/>
              <a:t>PROBLEMA 3</a:t>
            </a:r>
            <a:endParaRPr lang="es-MX" dirty="0"/>
          </a:p>
        </p:txBody>
      </p:sp>
      <p:sp>
        <p:nvSpPr>
          <p:cNvPr id="3" name="2 Marcador de contenido"/>
          <p:cNvSpPr>
            <a:spLocks noGrp="1"/>
          </p:cNvSpPr>
          <p:nvPr>
            <p:ph idx="1"/>
          </p:nvPr>
        </p:nvSpPr>
        <p:spPr/>
        <p:txBody>
          <a:bodyPr/>
          <a:lstStyle/>
          <a:p>
            <a:pPr marL="0" indent="0">
              <a:buNone/>
            </a:pPr>
            <a:r>
              <a:rPr lang="es-MX" dirty="0" smtClean="0"/>
              <a:t>CALCULO DEL COSTO EQUIVALENTE ANUAL POR EL METODO EXACTO</a:t>
            </a:r>
            <a:endParaRPr lang="es-MX" dirty="0"/>
          </a:p>
        </p:txBody>
      </p:sp>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t>30</a:t>
            </a:fld>
            <a:endParaRPr lang="es-MX"/>
          </a:p>
        </p:txBody>
      </p:sp>
    </p:spTree>
    <p:extLst>
      <p:ext uri="{BB962C8B-B14F-4D97-AF65-F5344CB8AC3E}">
        <p14:creationId xmlns:p14="http://schemas.microsoft.com/office/powerpoint/2010/main" val="13802879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idhary\Pictures\LUIS\flechas-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36700"/>
            <a:ext cx="2476500" cy="1266825"/>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6685" y="404664"/>
            <a:ext cx="4160113" cy="369332"/>
          </a:xfrm>
          <a:prstGeom prst="rect">
            <a:avLst/>
          </a:prstGeom>
        </p:spPr>
        <p:txBody>
          <a:bodyPr wrap="none">
            <a:spAutoFit/>
          </a:bodyPr>
          <a:lstStyle/>
          <a:p>
            <a:r>
              <a:rPr lang="es-MX" b="1" dirty="0"/>
              <a:t>Cálculo del costo equivalente anual.</a:t>
            </a:r>
            <a:endParaRPr lang="es-MX" dirty="0"/>
          </a:p>
        </p:txBody>
      </p:sp>
      <p:graphicFrame>
        <p:nvGraphicFramePr>
          <p:cNvPr id="5" name="4 Diagrama"/>
          <p:cNvGraphicFramePr/>
          <p:nvPr>
            <p:extLst>
              <p:ext uri="{D42A27DB-BD31-4B8C-83A1-F6EECF244321}">
                <p14:modId xmlns:p14="http://schemas.microsoft.com/office/powerpoint/2010/main" val="360590636"/>
              </p:ext>
            </p:extLst>
          </p:nvPr>
        </p:nvGraphicFramePr>
        <p:xfrm>
          <a:off x="524350" y="1252984"/>
          <a:ext cx="8064896" cy="50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7" name="Picture 2" descr="C:\Users\Sidhary\Pictures\LUIS\flechas-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3161" y="3068960"/>
            <a:ext cx="247650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idhary\Pictures\LUIS\flechas-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3161" y="4581128"/>
            <a:ext cx="2476500" cy="126682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t>31</a:t>
            </a:fld>
            <a:endParaRPr lang="es-MX"/>
          </a:p>
        </p:txBody>
      </p:sp>
    </p:spTree>
    <p:extLst>
      <p:ext uri="{BB962C8B-B14F-4D97-AF65-F5344CB8AC3E}">
        <p14:creationId xmlns:p14="http://schemas.microsoft.com/office/powerpoint/2010/main" val="1401291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Sidhary\Pictures\LUIS\geometria-circul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22166" y="993094"/>
            <a:ext cx="5958146" cy="446860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386247"/>
            <a:ext cx="1765227" cy="400110"/>
          </a:xfrm>
          <a:prstGeom prst="rect">
            <a:avLst/>
          </a:prstGeom>
        </p:spPr>
        <p:txBody>
          <a:bodyPr wrap="none">
            <a:spAutoFit/>
          </a:bodyPr>
          <a:lstStyle/>
          <a:p>
            <a:r>
              <a:rPr lang="es-MX" sz="2000" b="1" dirty="0"/>
              <a:t>B) Fórmulas:</a:t>
            </a:r>
          </a:p>
        </p:txBody>
      </p:sp>
      <mc:AlternateContent xmlns:mc="http://schemas.openxmlformats.org/markup-compatibility/2006" xmlns:a14="http://schemas.microsoft.com/office/drawing/2010/main">
        <mc:Choice Requires="a14">
          <p:sp>
            <p:nvSpPr>
              <p:cNvPr id="3" name="2 Rectángulo"/>
              <p:cNvSpPr/>
              <p:nvPr/>
            </p:nvSpPr>
            <p:spPr>
              <a:xfrm>
                <a:off x="2290096" y="1124744"/>
                <a:ext cx="4470519" cy="9221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b="1" i="1" smtClean="0">
                          <a:effectLst>
                            <a:outerShdw blurRad="38100" dist="38100" dir="2700000" algn="tl">
                              <a:srgbClr val="000000">
                                <a:alpha val="43137"/>
                              </a:srgbClr>
                            </a:outerShdw>
                          </a:effectLst>
                          <a:latin typeface="Cambria Math"/>
                        </a:rPr>
                        <m:t>𝑹</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𝑷</m:t>
                      </m:r>
                      <m:d>
                        <m:dPr>
                          <m:ctrlPr>
                            <a:rPr lang="es-MX" sz="2400" b="1" i="1">
                              <a:effectLst>
                                <a:outerShdw blurRad="38100" dist="38100" dir="2700000" algn="tl">
                                  <a:srgbClr val="000000">
                                    <a:alpha val="43137"/>
                                  </a:srgbClr>
                                </a:outerShdw>
                              </a:effectLst>
                              <a:latin typeface="Cambria Math"/>
                            </a:rPr>
                          </m:ctrlPr>
                        </m:dPr>
                        <m:e>
                          <m:f>
                            <m:fPr>
                              <m:ctrlPr>
                                <a:rPr lang="es-MX" sz="2400" b="1" i="1">
                                  <a:effectLst>
                                    <a:outerShdw blurRad="38100" dist="38100" dir="2700000" algn="tl">
                                      <a:srgbClr val="000000">
                                        <a:alpha val="43137"/>
                                      </a:srgbClr>
                                    </a:outerShdw>
                                  </a:effectLst>
                                  <a:latin typeface="Cambria Math"/>
                                </a:rPr>
                              </m:ctrlPr>
                            </m:fPr>
                            <m:num>
                              <m:r>
                                <a:rPr lang="es-MX" sz="2400" b="1" i="1">
                                  <a:effectLst>
                                    <a:outerShdw blurRad="38100" dist="38100" dir="2700000" algn="tl">
                                      <a:srgbClr val="000000">
                                        <a:alpha val="43137"/>
                                      </a:srgbClr>
                                    </a:outerShdw>
                                  </a:effectLst>
                                  <a:latin typeface="Cambria Math"/>
                                </a:rPr>
                                <m:t>𝑰</m:t>
                              </m:r>
                              <m:sSup>
                                <m:sSupPr>
                                  <m:ctrlPr>
                                    <a:rPr lang="es-MX" sz="2400" b="1" i="1">
                                      <a:effectLst>
                                        <a:outerShdw blurRad="38100" dist="38100" dir="2700000" algn="tl">
                                          <a:srgbClr val="000000">
                                            <a:alpha val="43137"/>
                                          </a:srgbClr>
                                        </a:outerShdw>
                                      </a:effectLst>
                                      <a:latin typeface="Cambria Math"/>
                                    </a:rPr>
                                  </m:ctrlPr>
                                </m:sSupPr>
                                <m:e>
                                  <m:d>
                                    <m:dPr>
                                      <m:ctrlPr>
                                        <a:rPr lang="es-MX" sz="2400" b="1" i="1">
                                          <a:effectLst>
                                            <a:outerShdw blurRad="38100" dist="38100" dir="2700000" algn="tl">
                                              <a:srgbClr val="000000">
                                                <a:alpha val="43137"/>
                                              </a:srgbClr>
                                            </a:outerShdw>
                                          </a:effectLst>
                                          <a:latin typeface="Cambria Math"/>
                                        </a:rPr>
                                      </m:ctrlPr>
                                    </m:dPr>
                                    <m:e>
                                      <m:r>
                                        <a:rPr lang="es-MX" sz="2400" b="1" i="1">
                                          <a:effectLst>
                                            <a:outerShdw blurRad="38100" dist="38100" dir="2700000" algn="tl">
                                              <a:srgbClr val="000000">
                                                <a:alpha val="43137"/>
                                              </a:srgbClr>
                                            </a:outerShdw>
                                          </a:effectLst>
                                          <a:latin typeface="Cambria Math"/>
                                        </a:rPr>
                                        <m:t>𝟏</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𝑰</m:t>
                                      </m:r>
                                    </m:e>
                                  </m:d>
                                </m:e>
                                <m:sup>
                                  <m:r>
                                    <a:rPr lang="es-MX" sz="2400" b="1" i="1">
                                      <a:effectLst>
                                        <a:outerShdw blurRad="38100" dist="38100" dir="2700000" algn="tl">
                                          <a:srgbClr val="000000">
                                            <a:alpha val="43137"/>
                                          </a:srgbClr>
                                        </a:outerShdw>
                                      </a:effectLst>
                                      <a:latin typeface="Cambria Math"/>
                                    </a:rPr>
                                    <m:t>𝒏</m:t>
                                  </m:r>
                                </m:sup>
                              </m:sSup>
                            </m:num>
                            <m:den>
                              <m:sSup>
                                <m:sSupPr>
                                  <m:ctrlPr>
                                    <a:rPr lang="es-MX" sz="2400" b="1" i="1">
                                      <a:effectLst>
                                        <a:outerShdw blurRad="38100" dist="38100" dir="2700000" algn="tl">
                                          <a:srgbClr val="000000">
                                            <a:alpha val="43137"/>
                                          </a:srgbClr>
                                        </a:outerShdw>
                                      </a:effectLst>
                                      <a:latin typeface="Cambria Math"/>
                                    </a:rPr>
                                  </m:ctrlPr>
                                </m:sSupPr>
                                <m:e>
                                  <m:d>
                                    <m:dPr>
                                      <m:ctrlPr>
                                        <a:rPr lang="es-MX" sz="2400" b="1" i="1">
                                          <a:effectLst>
                                            <a:outerShdw blurRad="38100" dist="38100" dir="2700000" algn="tl">
                                              <a:srgbClr val="000000">
                                                <a:alpha val="43137"/>
                                              </a:srgbClr>
                                            </a:outerShdw>
                                          </a:effectLst>
                                          <a:latin typeface="Cambria Math"/>
                                        </a:rPr>
                                      </m:ctrlPr>
                                    </m:dPr>
                                    <m:e>
                                      <m:r>
                                        <a:rPr lang="es-MX" sz="2400" b="1" i="1">
                                          <a:effectLst>
                                            <a:outerShdw blurRad="38100" dist="38100" dir="2700000" algn="tl">
                                              <a:srgbClr val="000000">
                                                <a:alpha val="43137"/>
                                              </a:srgbClr>
                                            </a:outerShdw>
                                          </a:effectLst>
                                          <a:latin typeface="Cambria Math"/>
                                        </a:rPr>
                                        <m:t>𝟏</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𝒊</m:t>
                                      </m:r>
                                    </m:e>
                                  </m:d>
                                </m:e>
                                <m:sup>
                                  <m:r>
                                    <a:rPr lang="es-MX" sz="2400" b="1" i="1">
                                      <a:effectLst>
                                        <a:outerShdw blurRad="38100" dist="38100" dir="2700000" algn="tl">
                                          <a:srgbClr val="000000">
                                            <a:alpha val="43137"/>
                                          </a:srgbClr>
                                        </a:outerShdw>
                                      </a:effectLst>
                                      <a:latin typeface="Cambria Math"/>
                                    </a:rPr>
                                    <m:t>𝒏</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𝟏</m:t>
                                  </m:r>
                                </m:sup>
                              </m:sSup>
                            </m:den>
                          </m:f>
                        </m:e>
                      </m:d>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𝑷</m:t>
                      </m:r>
                      <m:d>
                        <m:dPr>
                          <m:ctrlPr>
                            <a:rPr lang="es-MX" sz="2400" b="1" i="1">
                              <a:effectLst>
                                <a:outerShdw blurRad="38100" dist="38100" dir="2700000" algn="tl">
                                  <a:srgbClr val="000000">
                                    <a:alpha val="43137"/>
                                  </a:srgbClr>
                                </a:outerShdw>
                              </a:effectLst>
                              <a:latin typeface="Cambria Math"/>
                            </a:rPr>
                          </m:ctrlPr>
                        </m:dPr>
                        <m:e>
                          <m:r>
                            <a:rPr lang="es-MX" sz="2400" b="1" i="1">
                              <a:effectLst>
                                <a:outerShdw blurRad="38100" dist="38100" dir="2700000" algn="tl">
                                  <a:srgbClr val="000000">
                                    <a:alpha val="43137"/>
                                  </a:srgbClr>
                                </a:outerShdw>
                              </a:effectLst>
                              <a:latin typeface="Cambria Math"/>
                            </a:rPr>
                            <m:t>𝒇</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𝒓</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𝒄</m:t>
                          </m:r>
                        </m:e>
                      </m:d>
                    </m:oMath>
                  </m:oMathPara>
                </a14:m>
                <a:endParaRPr lang="es-MX" sz="2400" b="1" dirty="0">
                  <a:effectLst>
                    <a:outerShdw blurRad="38100" dist="38100" dir="2700000" algn="tl">
                      <a:srgbClr val="000000">
                        <a:alpha val="43137"/>
                      </a:srgbClr>
                    </a:outerShdw>
                  </a:effectLst>
                </a:endParaRPr>
              </a:p>
            </p:txBody>
          </p:sp>
        </mc:Choice>
        <mc:Fallback xmlns="">
          <p:sp>
            <p:nvSpPr>
              <p:cNvPr id="3" name="2 Rectángulo"/>
              <p:cNvSpPr>
                <a:spLocks noRot="1" noChangeAspect="1" noMove="1" noResize="1" noEditPoints="1" noAdjustHandles="1" noChangeArrowheads="1" noChangeShapeType="1" noTextEdit="1"/>
              </p:cNvSpPr>
              <p:nvPr/>
            </p:nvSpPr>
            <p:spPr>
              <a:xfrm>
                <a:off x="2290096" y="1124744"/>
                <a:ext cx="4470519" cy="922176"/>
              </a:xfrm>
              <a:prstGeom prst="rect">
                <a:avLst/>
              </a:prstGeom>
              <a:blipFill rotWithShape="1">
                <a:blip r:embed="rId3"/>
                <a:stretch>
                  <a:fillRect b="-662"/>
                </a:stretch>
              </a:blipFill>
            </p:spPr>
            <p:txBody>
              <a:bodyPr/>
              <a:lstStyle/>
              <a:p>
                <a:r>
                  <a:rPr lang="es-MX">
                    <a:noFill/>
                  </a:rPr>
                  <a:t> </a:t>
                </a:r>
              </a:p>
            </p:txBody>
          </p:sp>
        </mc:Fallback>
      </mc:AlternateContent>
      <p:sp>
        <p:nvSpPr>
          <p:cNvPr id="4" name="3 Rectángulo"/>
          <p:cNvSpPr/>
          <p:nvPr/>
        </p:nvSpPr>
        <p:spPr>
          <a:xfrm>
            <a:off x="539552" y="2276872"/>
            <a:ext cx="5310336" cy="1754326"/>
          </a:xfrm>
          <a:prstGeom prst="rect">
            <a:avLst/>
          </a:prstGeom>
        </p:spPr>
        <p:txBody>
          <a:bodyPr wrap="square">
            <a:spAutoFit/>
          </a:bodyPr>
          <a:lstStyle/>
          <a:p>
            <a:r>
              <a:rPr lang="es-MX" dirty="0"/>
              <a:t>Dónde:</a:t>
            </a:r>
          </a:p>
          <a:p>
            <a:r>
              <a:rPr lang="es-MX" dirty="0"/>
              <a:t>R= Valor equivalente anual de la inversión fija.</a:t>
            </a:r>
          </a:p>
          <a:p>
            <a:r>
              <a:rPr lang="es-MX" dirty="0"/>
              <a:t>P= Valor de la inversión fija inicial.</a:t>
            </a:r>
          </a:p>
          <a:p>
            <a:r>
              <a:rPr lang="es-MX" dirty="0"/>
              <a:t>i= Tasa de interés.</a:t>
            </a:r>
          </a:p>
          <a:p>
            <a:r>
              <a:rPr lang="es-MX" dirty="0"/>
              <a:t>n= Vida útil del proyecto.</a:t>
            </a:r>
          </a:p>
          <a:p>
            <a:r>
              <a:rPr lang="es-MX" dirty="0" err="1"/>
              <a:t>f.r.c</a:t>
            </a:r>
            <a:r>
              <a:rPr lang="es-MX" dirty="0"/>
              <a:t>.= Factor de recuperación de capital.</a:t>
            </a:r>
          </a:p>
        </p:txBody>
      </p:sp>
      <mc:AlternateContent xmlns:mc="http://schemas.openxmlformats.org/markup-compatibility/2006" xmlns:a14="http://schemas.microsoft.com/office/drawing/2010/main">
        <mc:Choice Requires="a14">
          <p:sp>
            <p:nvSpPr>
              <p:cNvPr id="5" name="4 Rectángulo"/>
              <p:cNvSpPr/>
              <p:nvPr/>
            </p:nvSpPr>
            <p:spPr>
              <a:xfrm>
                <a:off x="2596269" y="4581127"/>
                <a:ext cx="385817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b="1" i="1" smtClean="0">
                          <a:effectLst>
                            <a:outerShdw blurRad="38100" dist="38100" dir="2700000" algn="tl">
                              <a:srgbClr val="000000">
                                <a:alpha val="43137"/>
                              </a:srgbClr>
                            </a:outerShdw>
                          </a:effectLst>
                          <a:latin typeface="Cambria Math"/>
                        </a:rPr>
                        <m:t>𝑪</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𝑻</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𝑨</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𝑪</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𝑬</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𝑨</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𝑻</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𝑪</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𝑨</m:t>
                      </m:r>
                      <m:r>
                        <a:rPr lang="es-MX" sz="2400" b="1" i="1" smtClean="0">
                          <a:effectLst>
                            <a:outerShdw blurRad="38100" dist="38100" dir="2700000" algn="tl">
                              <a:srgbClr val="000000">
                                <a:alpha val="43137"/>
                              </a:srgbClr>
                            </a:outerShdw>
                          </a:effectLst>
                          <a:latin typeface="Cambria Math"/>
                        </a:rPr>
                        <m:t>.</m:t>
                      </m:r>
                      <m:r>
                        <a:rPr lang="es-MX" sz="2400" b="1" i="1" smtClean="0">
                          <a:effectLst>
                            <a:outerShdw blurRad="38100" dist="38100" dir="2700000" algn="tl">
                              <a:srgbClr val="000000">
                                <a:alpha val="43137"/>
                              </a:srgbClr>
                            </a:outerShdw>
                          </a:effectLst>
                          <a:latin typeface="Cambria Math"/>
                        </a:rPr>
                        <m:t>𝑷</m:t>
                      </m:r>
                      <m:r>
                        <a:rPr lang="es-MX" sz="2400" b="1" i="1" smtClean="0">
                          <a:effectLst>
                            <a:outerShdw blurRad="38100" dist="38100" dir="2700000" algn="tl">
                              <a:srgbClr val="000000">
                                <a:alpha val="43137"/>
                              </a:srgbClr>
                            </a:outerShdw>
                          </a:effectLst>
                          <a:latin typeface="Cambria Math"/>
                        </a:rPr>
                        <m:t>.</m:t>
                      </m:r>
                    </m:oMath>
                  </m:oMathPara>
                </a14:m>
                <a:endParaRPr lang="es-MX" sz="2400" b="1" dirty="0">
                  <a:effectLst>
                    <a:outerShdw blurRad="38100" dist="38100" dir="2700000" algn="tl">
                      <a:srgbClr val="000000">
                        <a:alpha val="43137"/>
                      </a:srgbClr>
                    </a:outerShdw>
                  </a:effectLst>
                </a:endParaRPr>
              </a:p>
            </p:txBody>
          </p:sp>
        </mc:Choice>
        <mc:Fallback xmlns="">
          <p:sp>
            <p:nvSpPr>
              <p:cNvPr id="5" name="4 Rectángulo"/>
              <p:cNvSpPr>
                <a:spLocks noRot="1" noChangeAspect="1" noMove="1" noResize="1" noEditPoints="1" noAdjustHandles="1" noChangeArrowheads="1" noChangeShapeType="1" noTextEdit="1"/>
              </p:cNvSpPr>
              <p:nvPr/>
            </p:nvSpPr>
            <p:spPr>
              <a:xfrm>
                <a:off x="2596269" y="4581127"/>
                <a:ext cx="3858172" cy="461665"/>
              </a:xfrm>
              <a:prstGeom prst="rect">
                <a:avLst/>
              </a:prstGeom>
              <a:blipFill rotWithShape="1">
                <a:blip r:embed="rId4"/>
                <a:stretch>
                  <a:fillRect b="-5263"/>
                </a:stretch>
              </a:blipFill>
            </p:spPr>
            <p:txBody>
              <a:bodyPr/>
              <a:lstStyle/>
              <a:p>
                <a:r>
                  <a:rPr lang="es-MX">
                    <a:noFill/>
                  </a:rPr>
                  <a:t> </a:t>
                </a:r>
              </a:p>
            </p:txBody>
          </p:sp>
        </mc:Fallback>
      </mc:AlternateContent>
      <p:sp>
        <p:nvSpPr>
          <p:cNvPr id="6" name="5 Rectángulo"/>
          <p:cNvSpPr/>
          <p:nvPr/>
        </p:nvSpPr>
        <p:spPr>
          <a:xfrm>
            <a:off x="539552" y="5272251"/>
            <a:ext cx="5886400" cy="1200329"/>
          </a:xfrm>
          <a:prstGeom prst="rect">
            <a:avLst/>
          </a:prstGeom>
        </p:spPr>
        <p:txBody>
          <a:bodyPr wrap="square">
            <a:spAutoFit/>
          </a:bodyPr>
          <a:lstStyle/>
          <a:p>
            <a:r>
              <a:rPr lang="es-MX" dirty="0"/>
              <a:t>Dónde:</a:t>
            </a:r>
          </a:p>
          <a:p>
            <a:r>
              <a:rPr lang="es-MX" dirty="0"/>
              <a:t>C.T.A= Costo total anual.</a:t>
            </a:r>
          </a:p>
          <a:p>
            <a:r>
              <a:rPr lang="es-MX" dirty="0"/>
              <a:t>C.E.A.T= Costo equivalente anual de la inversión.</a:t>
            </a:r>
          </a:p>
          <a:p>
            <a:r>
              <a:rPr lang="es-MX" dirty="0"/>
              <a:t>C.A.P= Costo anual de producción.</a:t>
            </a:r>
          </a:p>
        </p:txBody>
      </p:sp>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t>32</a:t>
            </a:fld>
            <a:endParaRPr lang="es-MX"/>
          </a:p>
        </p:txBody>
      </p:sp>
    </p:spTree>
    <p:extLst>
      <p:ext uri="{BB962C8B-B14F-4D97-AF65-F5344CB8AC3E}">
        <p14:creationId xmlns:p14="http://schemas.microsoft.com/office/powerpoint/2010/main" val="2039348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idhary\Pictures\LUIS\leaf-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808509"/>
            <a:ext cx="1262112" cy="13525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332656"/>
            <a:ext cx="1324402" cy="400110"/>
          </a:xfrm>
          <a:prstGeom prst="rect">
            <a:avLst/>
          </a:prstGeom>
        </p:spPr>
        <p:txBody>
          <a:bodyPr wrap="none">
            <a:spAutoFit/>
          </a:bodyPr>
          <a:lstStyle/>
          <a:p>
            <a:r>
              <a:rPr lang="es-MX" sz="2000" b="1" dirty="0"/>
              <a:t>C) Datos:</a:t>
            </a:r>
          </a:p>
        </p:txBody>
      </p:sp>
      <p:sp>
        <p:nvSpPr>
          <p:cNvPr id="4" name="3 Rectángulo"/>
          <p:cNvSpPr/>
          <p:nvPr/>
        </p:nvSpPr>
        <p:spPr>
          <a:xfrm>
            <a:off x="395536" y="1484784"/>
            <a:ext cx="8352928" cy="646331"/>
          </a:xfrm>
          <a:prstGeom prst="rect">
            <a:avLst/>
          </a:prstGeom>
        </p:spPr>
        <p:txBody>
          <a:bodyPr wrap="square">
            <a:spAutoFit/>
          </a:bodyPr>
          <a:lstStyle/>
          <a:p>
            <a:pPr algn="ctr"/>
            <a:r>
              <a:rPr lang="es-MX" b="1" dirty="0"/>
              <a:t>ALTERNATIVAS TECNICAS PARA UNA MISMA PRODUCCION.</a:t>
            </a:r>
            <a:endParaRPr lang="es-MX" dirty="0"/>
          </a:p>
          <a:p>
            <a:pPr algn="ctr"/>
            <a:r>
              <a:rPr lang="es-MX" b="1" dirty="0"/>
              <a:t>(Unidades Monetarias)</a:t>
            </a:r>
            <a:endParaRPr lang="es-MX" dirty="0"/>
          </a:p>
        </p:txBody>
      </p:sp>
      <p:graphicFrame>
        <p:nvGraphicFramePr>
          <p:cNvPr id="5" name="4 Tabla"/>
          <p:cNvGraphicFramePr>
            <a:graphicFrameLocks noGrp="1"/>
          </p:cNvGraphicFramePr>
          <p:nvPr>
            <p:extLst>
              <p:ext uri="{D42A27DB-BD31-4B8C-83A1-F6EECF244321}">
                <p14:modId xmlns:p14="http://schemas.microsoft.com/office/powerpoint/2010/main" val="2709077474"/>
              </p:ext>
            </p:extLst>
          </p:nvPr>
        </p:nvGraphicFramePr>
        <p:xfrm>
          <a:off x="409059" y="3284984"/>
          <a:ext cx="8496944" cy="1630679"/>
        </p:xfrm>
        <a:graphic>
          <a:graphicData uri="http://schemas.openxmlformats.org/drawingml/2006/table">
            <a:tbl>
              <a:tblPr firstRow="1" firstCol="1" bandRow="1">
                <a:tableStyleId>{5C22544A-7EE6-4342-B048-85BDC9FD1C3A}</a:tableStyleId>
              </a:tblPr>
              <a:tblGrid>
                <a:gridCol w="6453460"/>
                <a:gridCol w="1074534"/>
                <a:gridCol w="968950"/>
              </a:tblGrid>
              <a:tr h="270483">
                <a:tc>
                  <a:txBody>
                    <a:bodyPr/>
                    <a:lstStyle/>
                    <a:p>
                      <a:pPr>
                        <a:lnSpc>
                          <a:spcPct val="115000"/>
                        </a:lnSpc>
                        <a:spcAft>
                          <a:spcPts val="0"/>
                        </a:spcAft>
                      </a:pPr>
                      <a:r>
                        <a:rPr lang="es-MX" sz="1800" dirty="0">
                          <a:effectLst/>
                        </a:rPr>
                        <a:t>CONCEPTO</a:t>
                      </a:r>
                      <a:endParaRPr lang="es-MX" sz="1800" dirty="0">
                        <a:effectLst/>
                        <a:latin typeface="Calibri"/>
                        <a:ea typeface="Calibri"/>
                        <a:cs typeface="Times New Roman"/>
                      </a:endParaRPr>
                    </a:p>
                  </a:txBody>
                  <a:tcPr marL="68580" marR="68580" marT="0" marB="0"/>
                </a:tc>
                <a:tc>
                  <a:txBody>
                    <a:bodyPr/>
                    <a:lstStyle/>
                    <a:p>
                      <a:pPr>
                        <a:lnSpc>
                          <a:spcPct val="115000"/>
                        </a:lnSpc>
                        <a:spcAft>
                          <a:spcPts val="0"/>
                        </a:spcAft>
                      </a:pPr>
                      <a:r>
                        <a:rPr lang="es-MX" sz="1800">
                          <a:effectLst/>
                        </a:rPr>
                        <a:t>A</a:t>
                      </a:r>
                      <a:endParaRPr lang="es-MX" sz="1800">
                        <a:effectLst/>
                        <a:latin typeface="Calibri"/>
                        <a:ea typeface="Calibri"/>
                        <a:cs typeface="Times New Roman"/>
                      </a:endParaRPr>
                    </a:p>
                  </a:txBody>
                  <a:tcPr marL="68580" marR="68580" marT="0" marB="0"/>
                </a:tc>
                <a:tc>
                  <a:txBody>
                    <a:bodyPr/>
                    <a:lstStyle/>
                    <a:p>
                      <a:pPr>
                        <a:lnSpc>
                          <a:spcPct val="115000"/>
                        </a:lnSpc>
                        <a:spcAft>
                          <a:spcPts val="0"/>
                        </a:spcAft>
                      </a:pPr>
                      <a:r>
                        <a:rPr lang="es-MX" sz="1800">
                          <a:effectLst/>
                        </a:rPr>
                        <a:t>B</a:t>
                      </a:r>
                      <a:endParaRPr lang="es-MX" sz="1800">
                        <a:effectLst/>
                        <a:latin typeface="Calibri"/>
                        <a:ea typeface="Calibri"/>
                        <a:cs typeface="Times New Roman"/>
                      </a:endParaRPr>
                    </a:p>
                  </a:txBody>
                  <a:tcPr marL="68580" marR="68580" marT="0" marB="0"/>
                </a:tc>
              </a:tr>
              <a:tr h="1315211">
                <a:tc>
                  <a:txBody>
                    <a:bodyPr/>
                    <a:lstStyle/>
                    <a:p>
                      <a:pPr>
                        <a:lnSpc>
                          <a:spcPct val="115000"/>
                        </a:lnSpc>
                        <a:spcAft>
                          <a:spcPts val="0"/>
                        </a:spcAft>
                      </a:pPr>
                      <a:r>
                        <a:rPr lang="es-MX" sz="1800">
                          <a:effectLst/>
                        </a:rPr>
                        <a:t>1) Inversión fija inicial</a:t>
                      </a:r>
                    </a:p>
                    <a:p>
                      <a:pPr>
                        <a:lnSpc>
                          <a:spcPct val="115000"/>
                        </a:lnSpc>
                        <a:spcAft>
                          <a:spcPts val="0"/>
                        </a:spcAft>
                      </a:pPr>
                      <a:r>
                        <a:rPr lang="es-MX" sz="1800">
                          <a:effectLst/>
                        </a:rPr>
                        <a:t>2) Costos de Producción (funcionamiento, conservación)</a:t>
                      </a:r>
                    </a:p>
                    <a:p>
                      <a:pPr>
                        <a:lnSpc>
                          <a:spcPct val="115000"/>
                        </a:lnSpc>
                        <a:spcAft>
                          <a:spcPts val="0"/>
                        </a:spcAft>
                      </a:pPr>
                      <a:r>
                        <a:rPr lang="es-MX" sz="1800">
                          <a:effectLst/>
                        </a:rPr>
                        <a:t>3) Vida útil</a:t>
                      </a:r>
                    </a:p>
                    <a:p>
                      <a:pPr>
                        <a:lnSpc>
                          <a:spcPct val="115000"/>
                        </a:lnSpc>
                        <a:spcAft>
                          <a:spcPts val="0"/>
                        </a:spcAft>
                      </a:pPr>
                      <a:r>
                        <a:rPr lang="es-MX" sz="1800">
                          <a:effectLst/>
                        </a:rPr>
                        <a:t>4) Tasa de interés %</a:t>
                      </a:r>
                      <a:endParaRPr lang="es-MX" sz="1800">
                        <a:effectLst/>
                        <a:latin typeface="Calibri"/>
                        <a:ea typeface="Calibri"/>
                        <a:cs typeface="Times New Roman"/>
                      </a:endParaRPr>
                    </a:p>
                  </a:txBody>
                  <a:tcPr marL="68580" marR="68580" marT="0" marB="0"/>
                </a:tc>
                <a:tc>
                  <a:txBody>
                    <a:bodyPr/>
                    <a:lstStyle/>
                    <a:p>
                      <a:pPr>
                        <a:lnSpc>
                          <a:spcPct val="115000"/>
                        </a:lnSpc>
                        <a:spcAft>
                          <a:spcPts val="0"/>
                        </a:spcAft>
                      </a:pPr>
                      <a:r>
                        <a:rPr lang="es-MX" sz="1800">
                          <a:effectLst/>
                        </a:rPr>
                        <a:t>10,000</a:t>
                      </a:r>
                    </a:p>
                    <a:p>
                      <a:pPr>
                        <a:lnSpc>
                          <a:spcPct val="115000"/>
                        </a:lnSpc>
                        <a:spcAft>
                          <a:spcPts val="0"/>
                        </a:spcAft>
                      </a:pPr>
                      <a:r>
                        <a:rPr lang="es-MX" sz="1800">
                          <a:effectLst/>
                        </a:rPr>
                        <a:t>3,000</a:t>
                      </a:r>
                    </a:p>
                    <a:p>
                      <a:pPr>
                        <a:lnSpc>
                          <a:spcPct val="115000"/>
                        </a:lnSpc>
                        <a:spcAft>
                          <a:spcPts val="0"/>
                        </a:spcAft>
                      </a:pPr>
                      <a:r>
                        <a:rPr lang="es-MX" sz="1800">
                          <a:effectLst/>
                        </a:rPr>
                        <a:t>10</a:t>
                      </a:r>
                    </a:p>
                    <a:p>
                      <a:pPr>
                        <a:lnSpc>
                          <a:spcPct val="115000"/>
                        </a:lnSpc>
                        <a:spcAft>
                          <a:spcPts val="0"/>
                        </a:spcAft>
                      </a:pPr>
                      <a:r>
                        <a:rPr lang="es-MX" sz="1800">
                          <a:effectLst/>
                        </a:rPr>
                        <a:t>6</a:t>
                      </a:r>
                      <a:endParaRPr lang="es-MX" sz="1800">
                        <a:effectLst/>
                        <a:latin typeface="Calibri"/>
                        <a:ea typeface="Calibri"/>
                        <a:cs typeface="Times New Roman"/>
                      </a:endParaRPr>
                    </a:p>
                  </a:txBody>
                  <a:tcPr marL="68580" marR="68580" marT="0" marB="0"/>
                </a:tc>
                <a:tc>
                  <a:txBody>
                    <a:bodyPr/>
                    <a:lstStyle/>
                    <a:p>
                      <a:pPr>
                        <a:lnSpc>
                          <a:spcPct val="115000"/>
                        </a:lnSpc>
                        <a:spcAft>
                          <a:spcPts val="0"/>
                        </a:spcAft>
                      </a:pPr>
                      <a:r>
                        <a:rPr lang="es-MX" sz="1800" dirty="0">
                          <a:effectLst/>
                        </a:rPr>
                        <a:t>7,000</a:t>
                      </a:r>
                    </a:p>
                    <a:p>
                      <a:pPr>
                        <a:lnSpc>
                          <a:spcPct val="115000"/>
                        </a:lnSpc>
                        <a:spcAft>
                          <a:spcPts val="0"/>
                        </a:spcAft>
                      </a:pPr>
                      <a:r>
                        <a:rPr lang="es-MX" sz="1800" dirty="0">
                          <a:effectLst/>
                        </a:rPr>
                        <a:t>3,500</a:t>
                      </a:r>
                    </a:p>
                    <a:p>
                      <a:pPr>
                        <a:lnSpc>
                          <a:spcPct val="115000"/>
                        </a:lnSpc>
                        <a:spcAft>
                          <a:spcPts val="0"/>
                        </a:spcAft>
                      </a:pPr>
                      <a:r>
                        <a:rPr lang="es-MX" sz="1800" dirty="0">
                          <a:effectLst/>
                        </a:rPr>
                        <a:t>10</a:t>
                      </a:r>
                    </a:p>
                    <a:p>
                      <a:pPr>
                        <a:lnSpc>
                          <a:spcPct val="115000"/>
                        </a:lnSpc>
                        <a:spcAft>
                          <a:spcPts val="0"/>
                        </a:spcAft>
                      </a:pPr>
                      <a:r>
                        <a:rPr lang="es-MX" sz="1800" dirty="0">
                          <a:effectLst/>
                        </a:rPr>
                        <a:t>6</a:t>
                      </a:r>
                      <a:endParaRPr lang="es-MX" sz="1800" dirty="0">
                        <a:effectLst/>
                        <a:latin typeface="Calibri"/>
                        <a:ea typeface="Calibri"/>
                        <a:cs typeface="Times New Roman"/>
                      </a:endParaRPr>
                    </a:p>
                  </a:txBody>
                  <a:tcPr marL="68580" marR="68580" marT="0" marB="0"/>
                </a:tc>
              </a:tr>
            </a:tbl>
          </a:graphicData>
        </a:graphic>
      </p:graphicFrame>
      <p:sp>
        <p:nvSpPr>
          <p:cNvPr id="6" name="Rectangle 1"/>
          <p:cNvSpPr>
            <a:spLocks noChangeArrowheads="1"/>
          </p:cNvSpPr>
          <p:nvPr/>
        </p:nvSpPr>
        <p:spPr bwMode="auto">
          <a:xfrm>
            <a:off x="3916590" y="2852936"/>
            <a:ext cx="136723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CUADRO 9.5</a:t>
            </a:r>
            <a:endParaRPr kumimoji="0" lang="es-MX" altLang="es-MX" sz="11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28674" name="Picture 2" descr="C:\Users\Sidhary\Pictures\LUIS\leaf-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931273"/>
            <a:ext cx="1262112" cy="1352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idhary\Pictures\LUIS\leaf-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48883" y="4869160"/>
            <a:ext cx="1262112"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t>33</a:t>
            </a:fld>
            <a:endParaRPr lang="es-MX"/>
          </a:p>
        </p:txBody>
      </p:sp>
    </p:spTree>
    <p:extLst>
      <p:ext uri="{BB962C8B-B14F-4D97-AF65-F5344CB8AC3E}">
        <p14:creationId xmlns:p14="http://schemas.microsoft.com/office/powerpoint/2010/main" val="4155531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idhary\Pictures\LUIS\ohp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690695"/>
            <a:ext cx="5529055" cy="123700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84497" y="496877"/>
            <a:ext cx="1694695" cy="400110"/>
          </a:xfrm>
          <a:prstGeom prst="rect">
            <a:avLst/>
          </a:prstGeom>
        </p:spPr>
        <p:txBody>
          <a:bodyPr wrap="none">
            <a:spAutoFit/>
          </a:bodyPr>
          <a:lstStyle/>
          <a:p>
            <a:r>
              <a:rPr lang="es-MX" sz="2000" b="1" dirty="0"/>
              <a:t>D) Solución:</a:t>
            </a:r>
          </a:p>
        </p:txBody>
      </p:sp>
      <p:sp>
        <p:nvSpPr>
          <p:cNvPr id="3" name="2 Rectángulo"/>
          <p:cNvSpPr/>
          <p:nvPr/>
        </p:nvSpPr>
        <p:spPr>
          <a:xfrm>
            <a:off x="384497" y="1340768"/>
            <a:ext cx="3583032" cy="369332"/>
          </a:xfrm>
          <a:prstGeom prst="rect">
            <a:avLst/>
          </a:prstGeom>
        </p:spPr>
        <p:txBody>
          <a:bodyPr wrap="none">
            <a:spAutoFit/>
          </a:bodyPr>
          <a:lstStyle/>
          <a:p>
            <a:r>
              <a:rPr lang="es-MX" dirty="0"/>
              <a:t>Sustituyendo los datos, tenemos:</a:t>
            </a:r>
          </a:p>
        </p:txBody>
      </p:sp>
      <mc:AlternateContent xmlns:mc="http://schemas.openxmlformats.org/markup-compatibility/2006" xmlns:a14="http://schemas.microsoft.com/office/drawing/2010/main">
        <mc:Choice Requires="a14">
          <p:sp>
            <p:nvSpPr>
              <p:cNvPr id="4" name="3 Rectángulo"/>
              <p:cNvSpPr/>
              <p:nvPr/>
            </p:nvSpPr>
            <p:spPr>
              <a:xfrm>
                <a:off x="386319" y="2132856"/>
                <a:ext cx="8208912" cy="301172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smtClean="0">
                          <a:solidFill>
                            <a:schemeClr val="bg1"/>
                          </a:solidFill>
                          <a:latin typeface="Cambria Math"/>
                        </a:rPr>
                        <m:t>𝐶</m:t>
                      </m:r>
                      <m:r>
                        <a:rPr lang="es-MX" i="1" smtClean="0">
                          <a:solidFill>
                            <a:schemeClr val="bg1"/>
                          </a:solidFill>
                          <a:latin typeface="Cambria Math"/>
                        </a:rPr>
                        <m:t>.</m:t>
                      </m:r>
                      <m:r>
                        <a:rPr lang="es-MX" i="1" smtClean="0">
                          <a:solidFill>
                            <a:schemeClr val="bg1"/>
                          </a:solidFill>
                          <a:latin typeface="Cambria Math"/>
                        </a:rPr>
                        <m:t>𝐸</m:t>
                      </m:r>
                      <m:r>
                        <a:rPr lang="es-MX" i="1" smtClean="0">
                          <a:solidFill>
                            <a:schemeClr val="bg1"/>
                          </a:solidFill>
                          <a:latin typeface="Cambria Math"/>
                        </a:rPr>
                        <m:t>.</m:t>
                      </m:r>
                      <m:r>
                        <a:rPr lang="es-MX" i="1" smtClean="0">
                          <a:solidFill>
                            <a:schemeClr val="bg1"/>
                          </a:solidFill>
                          <a:latin typeface="Cambria Math"/>
                        </a:rPr>
                        <m:t>𝐴</m:t>
                      </m:r>
                      <m:r>
                        <a:rPr lang="es-MX" i="1" smtClean="0">
                          <a:solidFill>
                            <a:schemeClr val="bg1"/>
                          </a:solidFill>
                          <a:latin typeface="Cambria Math"/>
                        </a:rPr>
                        <m:t>.</m:t>
                      </m:r>
                      <m:d>
                        <m:dPr>
                          <m:ctrlPr>
                            <a:rPr lang="es-MX" i="1">
                              <a:solidFill>
                                <a:schemeClr val="bg1"/>
                              </a:solidFill>
                              <a:latin typeface="Cambria Math"/>
                            </a:rPr>
                          </m:ctrlPr>
                        </m:dPr>
                        <m:e>
                          <m:r>
                            <a:rPr lang="es-MX" i="1">
                              <a:solidFill>
                                <a:schemeClr val="bg1"/>
                              </a:solidFill>
                              <a:latin typeface="Cambria Math"/>
                            </a:rPr>
                            <m:t>𝑃𝑟𝑜𝑦𝑒𝑐𝑡𝑜</m:t>
                          </m:r>
                          <m:r>
                            <a:rPr lang="es-MX" i="1">
                              <a:solidFill>
                                <a:schemeClr val="bg1"/>
                              </a:solidFill>
                              <a:latin typeface="Cambria Math"/>
                            </a:rPr>
                            <m:t> </m:t>
                          </m:r>
                          <m:r>
                            <a:rPr lang="es-MX" i="1">
                              <a:solidFill>
                                <a:schemeClr val="bg1"/>
                              </a:solidFill>
                              <a:latin typeface="Cambria Math"/>
                            </a:rPr>
                            <m:t>𝐴</m:t>
                          </m:r>
                        </m:e>
                      </m:d>
                      <m:r>
                        <a:rPr lang="es-MX" i="1">
                          <a:solidFill>
                            <a:schemeClr val="bg1"/>
                          </a:solidFill>
                          <a:latin typeface="Cambria Math"/>
                        </a:rPr>
                        <m:t>=</m:t>
                      </m:r>
                      <m:r>
                        <a:rPr lang="es-MX" i="1">
                          <a:solidFill>
                            <a:schemeClr val="bg1"/>
                          </a:solidFill>
                          <a:latin typeface="Cambria Math"/>
                        </a:rPr>
                        <m:t>𝑅</m:t>
                      </m:r>
                      <m:r>
                        <a:rPr lang="es-MX" i="1">
                          <a:solidFill>
                            <a:schemeClr val="bg1"/>
                          </a:solidFill>
                          <a:latin typeface="Cambria Math"/>
                        </a:rPr>
                        <m:t>=10,000</m:t>
                      </m:r>
                      <m:d>
                        <m:dPr>
                          <m:ctrlPr>
                            <a:rPr lang="es-MX" i="1">
                              <a:solidFill>
                                <a:schemeClr val="bg1"/>
                              </a:solidFill>
                              <a:latin typeface="Cambria Math"/>
                            </a:rPr>
                          </m:ctrlPr>
                        </m:dPr>
                        <m:e>
                          <m:f>
                            <m:fPr>
                              <m:ctrlPr>
                                <a:rPr lang="es-MX" i="1">
                                  <a:solidFill>
                                    <a:schemeClr val="bg1"/>
                                  </a:solidFill>
                                  <a:latin typeface="Cambria Math"/>
                                </a:rPr>
                              </m:ctrlPr>
                            </m:fPr>
                            <m:num>
                              <m:r>
                                <a:rPr lang="es-MX" i="1">
                                  <a:solidFill>
                                    <a:schemeClr val="bg1"/>
                                  </a:solidFill>
                                  <a:latin typeface="Cambria Math"/>
                                </a:rPr>
                                <m:t>0.06</m:t>
                              </m:r>
                              <m:sSup>
                                <m:sSupPr>
                                  <m:ctrlPr>
                                    <a:rPr lang="es-MX" i="1">
                                      <a:solidFill>
                                        <a:schemeClr val="bg1"/>
                                      </a:solidFill>
                                      <a:latin typeface="Cambria Math"/>
                                    </a:rPr>
                                  </m:ctrlPr>
                                </m:sSupPr>
                                <m:e>
                                  <m:d>
                                    <m:dPr>
                                      <m:ctrlPr>
                                        <a:rPr lang="es-MX" i="1">
                                          <a:solidFill>
                                            <a:schemeClr val="bg1"/>
                                          </a:solidFill>
                                          <a:latin typeface="Cambria Math"/>
                                        </a:rPr>
                                      </m:ctrlPr>
                                    </m:dPr>
                                    <m:e>
                                      <m:r>
                                        <a:rPr lang="es-MX" i="1">
                                          <a:solidFill>
                                            <a:schemeClr val="bg1"/>
                                          </a:solidFill>
                                          <a:latin typeface="Cambria Math"/>
                                        </a:rPr>
                                        <m:t>1+0.06</m:t>
                                      </m:r>
                                    </m:e>
                                  </m:d>
                                </m:e>
                                <m:sup>
                                  <m:r>
                                    <a:rPr lang="es-MX" i="1">
                                      <a:solidFill>
                                        <a:schemeClr val="bg1"/>
                                      </a:solidFill>
                                      <a:latin typeface="Cambria Math"/>
                                    </a:rPr>
                                    <m:t>10</m:t>
                                  </m:r>
                                </m:sup>
                              </m:sSup>
                            </m:num>
                            <m:den>
                              <m:sSup>
                                <m:sSupPr>
                                  <m:ctrlPr>
                                    <a:rPr lang="es-MX" i="1">
                                      <a:solidFill>
                                        <a:schemeClr val="bg1"/>
                                      </a:solidFill>
                                      <a:latin typeface="Cambria Math"/>
                                    </a:rPr>
                                  </m:ctrlPr>
                                </m:sSupPr>
                                <m:e>
                                  <m:d>
                                    <m:dPr>
                                      <m:ctrlPr>
                                        <a:rPr lang="es-MX" i="1">
                                          <a:solidFill>
                                            <a:schemeClr val="bg1"/>
                                          </a:solidFill>
                                          <a:latin typeface="Cambria Math"/>
                                        </a:rPr>
                                      </m:ctrlPr>
                                    </m:dPr>
                                    <m:e>
                                      <m:r>
                                        <a:rPr lang="es-MX" i="1">
                                          <a:solidFill>
                                            <a:schemeClr val="bg1"/>
                                          </a:solidFill>
                                          <a:latin typeface="Cambria Math"/>
                                        </a:rPr>
                                        <m:t>1+0.06</m:t>
                                      </m:r>
                                    </m:e>
                                  </m:d>
                                </m:e>
                                <m:sup>
                                  <m:r>
                                    <a:rPr lang="es-MX" i="1">
                                      <a:solidFill>
                                        <a:schemeClr val="bg1"/>
                                      </a:solidFill>
                                      <a:latin typeface="Cambria Math"/>
                                    </a:rPr>
                                    <m:t>10</m:t>
                                  </m:r>
                                </m:sup>
                              </m:sSup>
                              <m:r>
                                <a:rPr lang="es-MX" i="1">
                                  <a:solidFill>
                                    <a:schemeClr val="bg1"/>
                                  </a:solidFill>
                                  <a:latin typeface="Cambria Math"/>
                                </a:rPr>
                                <m:t>−1</m:t>
                              </m:r>
                            </m:den>
                          </m:f>
                        </m:e>
                      </m:d>
                      <m:r>
                        <a:rPr lang="es-MX" i="1">
                          <a:solidFill>
                            <a:schemeClr val="bg1"/>
                          </a:solidFill>
                          <a:latin typeface="Cambria Math"/>
                        </a:rPr>
                        <m:t>=10,000</m:t>
                      </m:r>
                      <m:d>
                        <m:dPr>
                          <m:ctrlPr>
                            <a:rPr lang="es-MX" i="1">
                              <a:solidFill>
                                <a:schemeClr val="bg1"/>
                              </a:solidFill>
                              <a:latin typeface="Cambria Math"/>
                            </a:rPr>
                          </m:ctrlPr>
                        </m:dPr>
                        <m:e>
                          <m:f>
                            <m:fPr>
                              <m:ctrlPr>
                                <a:rPr lang="es-MX" i="1">
                                  <a:solidFill>
                                    <a:schemeClr val="bg1"/>
                                  </a:solidFill>
                                  <a:latin typeface="Cambria Math"/>
                                </a:rPr>
                              </m:ctrlPr>
                            </m:fPr>
                            <m:num>
                              <m:r>
                                <a:rPr lang="es-MX" i="1">
                                  <a:solidFill>
                                    <a:schemeClr val="bg1"/>
                                  </a:solidFill>
                                  <a:latin typeface="Cambria Math"/>
                                </a:rPr>
                                <m:t>0.06</m:t>
                              </m:r>
                              <m:d>
                                <m:dPr>
                                  <m:ctrlPr>
                                    <a:rPr lang="es-MX" i="1">
                                      <a:solidFill>
                                        <a:schemeClr val="bg1"/>
                                      </a:solidFill>
                                      <a:latin typeface="Cambria Math"/>
                                    </a:rPr>
                                  </m:ctrlPr>
                                </m:dPr>
                                <m:e>
                                  <m:r>
                                    <a:rPr lang="es-MX" i="1">
                                      <a:solidFill>
                                        <a:schemeClr val="bg1"/>
                                      </a:solidFill>
                                      <a:latin typeface="Cambria Math"/>
                                    </a:rPr>
                                    <m:t>1.06</m:t>
                                  </m:r>
                                </m:e>
                              </m:d>
                            </m:num>
                            <m:den>
                              <m:sSup>
                                <m:sSupPr>
                                  <m:ctrlPr>
                                    <a:rPr lang="es-MX" i="1">
                                      <a:solidFill>
                                        <a:schemeClr val="bg1"/>
                                      </a:solidFill>
                                      <a:latin typeface="Cambria Math"/>
                                    </a:rPr>
                                  </m:ctrlPr>
                                </m:sSupPr>
                                <m:e>
                                  <m:d>
                                    <m:dPr>
                                      <m:ctrlPr>
                                        <a:rPr lang="es-MX" i="1">
                                          <a:solidFill>
                                            <a:schemeClr val="bg1"/>
                                          </a:solidFill>
                                          <a:latin typeface="Cambria Math"/>
                                        </a:rPr>
                                      </m:ctrlPr>
                                    </m:dPr>
                                    <m:e>
                                      <m:r>
                                        <a:rPr lang="es-MX" i="1">
                                          <a:solidFill>
                                            <a:schemeClr val="bg1"/>
                                          </a:solidFill>
                                          <a:latin typeface="Cambria Math"/>
                                        </a:rPr>
                                        <m:t>1.06</m:t>
                                      </m:r>
                                    </m:e>
                                  </m:d>
                                </m:e>
                                <m:sup>
                                  <m:r>
                                    <a:rPr lang="es-MX" i="1">
                                      <a:solidFill>
                                        <a:schemeClr val="bg1"/>
                                      </a:solidFill>
                                      <a:latin typeface="Cambria Math"/>
                                    </a:rPr>
                                    <m:t>10</m:t>
                                  </m:r>
                                </m:sup>
                              </m:sSup>
                              <m:r>
                                <a:rPr lang="es-MX" i="1">
                                  <a:solidFill>
                                    <a:schemeClr val="bg1"/>
                                  </a:solidFill>
                                  <a:latin typeface="Cambria Math"/>
                                </a:rPr>
                                <m:t>−1</m:t>
                              </m:r>
                            </m:den>
                          </m:f>
                        </m:e>
                      </m:d>
                    </m:oMath>
                  </m:oMathPara>
                </a14:m>
                <a:endParaRPr lang="es-MX" dirty="0" smtClean="0">
                  <a:solidFill>
                    <a:schemeClr val="bg1"/>
                  </a:solidFill>
                </a:endParaRPr>
              </a:p>
              <a:p>
                <a:endParaRPr lang="es-MX" dirty="0">
                  <a:solidFill>
                    <a:schemeClr val="bg1"/>
                  </a:solidFill>
                </a:endParaRPr>
              </a:p>
              <a:p>
                <a:r>
                  <a:rPr lang="es-MX" dirty="0">
                    <a:solidFill>
                      <a:schemeClr val="bg1"/>
                    </a:solidFill>
                  </a:rPr>
                  <a:t> </a:t>
                </a:r>
              </a:p>
              <a:p>
                <a:pPr/>
                <a14:m>
                  <m:oMathPara xmlns:m="http://schemas.openxmlformats.org/officeDocument/2006/math">
                    <m:oMathParaPr>
                      <m:jc m:val="centerGroup"/>
                    </m:oMathParaPr>
                    <m:oMath xmlns:m="http://schemas.openxmlformats.org/officeDocument/2006/math">
                      <m:r>
                        <a:rPr lang="es-MX" i="1">
                          <a:solidFill>
                            <a:schemeClr val="bg1"/>
                          </a:solidFill>
                          <a:latin typeface="Cambria Math"/>
                        </a:rPr>
                        <m:t>=10,000</m:t>
                      </m:r>
                      <m:d>
                        <m:dPr>
                          <m:ctrlPr>
                            <a:rPr lang="es-MX" i="1">
                              <a:solidFill>
                                <a:schemeClr val="bg1"/>
                              </a:solidFill>
                              <a:latin typeface="Cambria Math"/>
                            </a:rPr>
                          </m:ctrlPr>
                        </m:dPr>
                        <m:e>
                          <m:f>
                            <m:fPr>
                              <m:ctrlPr>
                                <a:rPr lang="es-MX" i="1">
                                  <a:solidFill>
                                    <a:schemeClr val="bg1"/>
                                  </a:solidFill>
                                  <a:latin typeface="Cambria Math"/>
                                </a:rPr>
                              </m:ctrlPr>
                            </m:fPr>
                            <m:num>
                              <m:r>
                                <a:rPr lang="es-MX" i="1">
                                  <a:solidFill>
                                    <a:schemeClr val="bg1"/>
                                  </a:solidFill>
                                  <a:latin typeface="Cambria Math"/>
                                </a:rPr>
                                <m:t>0.06(1.7908)</m:t>
                              </m:r>
                            </m:num>
                            <m:den>
                              <m:r>
                                <a:rPr lang="es-MX" i="1">
                                  <a:solidFill>
                                    <a:schemeClr val="bg1"/>
                                  </a:solidFill>
                                  <a:latin typeface="Cambria Math"/>
                                </a:rPr>
                                <m:t>1.7908−1</m:t>
                              </m:r>
                            </m:den>
                          </m:f>
                        </m:e>
                      </m:d>
                      <m:r>
                        <a:rPr lang="es-MX" i="1">
                          <a:solidFill>
                            <a:schemeClr val="bg1"/>
                          </a:solidFill>
                          <a:latin typeface="Cambria Math"/>
                        </a:rPr>
                        <m:t>=10,000</m:t>
                      </m:r>
                      <m:d>
                        <m:dPr>
                          <m:ctrlPr>
                            <a:rPr lang="es-MX" i="1">
                              <a:solidFill>
                                <a:schemeClr val="bg1"/>
                              </a:solidFill>
                              <a:latin typeface="Cambria Math"/>
                            </a:rPr>
                          </m:ctrlPr>
                        </m:dPr>
                        <m:e>
                          <m:f>
                            <m:fPr>
                              <m:ctrlPr>
                                <a:rPr lang="es-MX" i="1">
                                  <a:solidFill>
                                    <a:schemeClr val="bg1"/>
                                  </a:solidFill>
                                  <a:latin typeface="Cambria Math"/>
                                </a:rPr>
                              </m:ctrlPr>
                            </m:fPr>
                            <m:num>
                              <m:r>
                                <a:rPr lang="es-MX" i="1">
                                  <a:solidFill>
                                    <a:schemeClr val="bg1"/>
                                  </a:solidFill>
                                  <a:latin typeface="Cambria Math"/>
                                </a:rPr>
                                <m:t>0.107448</m:t>
                              </m:r>
                            </m:num>
                            <m:den>
                              <m:r>
                                <a:rPr lang="es-MX" i="1">
                                  <a:solidFill>
                                    <a:schemeClr val="bg1"/>
                                  </a:solidFill>
                                  <a:latin typeface="Cambria Math"/>
                                </a:rPr>
                                <m:t>0.7908</m:t>
                              </m:r>
                            </m:den>
                          </m:f>
                        </m:e>
                      </m:d>
                      <m:r>
                        <a:rPr lang="es-MX" i="1">
                          <a:solidFill>
                            <a:schemeClr val="bg1"/>
                          </a:solidFill>
                          <a:latin typeface="Cambria Math"/>
                        </a:rPr>
                        <m:t>=10,000</m:t>
                      </m:r>
                      <m:d>
                        <m:dPr>
                          <m:ctrlPr>
                            <a:rPr lang="es-MX" i="1">
                              <a:solidFill>
                                <a:schemeClr val="bg1"/>
                              </a:solidFill>
                              <a:latin typeface="Cambria Math"/>
                            </a:rPr>
                          </m:ctrlPr>
                        </m:dPr>
                        <m:e>
                          <m:r>
                            <a:rPr lang="es-MX" i="1">
                              <a:solidFill>
                                <a:schemeClr val="bg1"/>
                              </a:solidFill>
                              <a:latin typeface="Cambria Math"/>
                            </a:rPr>
                            <m:t>0.13587</m:t>
                          </m:r>
                        </m:e>
                      </m:d>
                      <m:r>
                        <a:rPr lang="es-MX" i="1">
                          <a:solidFill>
                            <a:schemeClr val="bg1"/>
                          </a:solidFill>
                          <a:latin typeface="Cambria Math"/>
                        </a:rPr>
                        <m:t>=1359</m:t>
                      </m:r>
                    </m:oMath>
                  </m:oMathPara>
                </a14:m>
                <a:endParaRPr lang="es-MX" dirty="0">
                  <a:solidFill>
                    <a:schemeClr val="bg1"/>
                  </a:solidFill>
                </a:endParaRPr>
              </a:p>
              <a:p>
                <a:r>
                  <a:rPr lang="es-MX" dirty="0">
                    <a:solidFill>
                      <a:schemeClr val="bg1"/>
                    </a:solidFill>
                  </a:rPr>
                  <a:t> </a:t>
                </a:r>
              </a:p>
              <a:p>
                <a:r>
                  <a:rPr lang="es-MX" dirty="0">
                    <a:solidFill>
                      <a:schemeClr val="bg1"/>
                    </a:solidFill>
                  </a:rPr>
                  <a:t> </a:t>
                </a:r>
              </a:p>
              <a:p>
                <a:pPr algn="ctr"/>
                <a14:m>
                  <m:oMath xmlns:m="http://schemas.openxmlformats.org/officeDocument/2006/math">
                    <m:r>
                      <a:rPr lang="es-MX" i="1">
                        <a:solidFill>
                          <a:schemeClr val="bg1"/>
                        </a:solidFill>
                        <a:latin typeface="Cambria Math"/>
                      </a:rPr>
                      <m:t>𝐶</m:t>
                    </m:r>
                    <m:r>
                      <a:rPr lang="es-MX" i="1">
                        <a:solidFill>
                          <a:schemeClr val="bg1"/>
                        </a:solidFill>
                        <a:latin typeface="Cambria Math"/>
                      </a:rPr>
                      <m:t>.</m:t>
                    </m:r>
                    <m:r>
                      <a:rPr lang="es-MX" i="1">
                        <a:solidFill>
                          <a:schemeClr val="bg1"/>
                        </a:solidFill>
                        <a:latin typeface="Cambria Math"/>
                      </a:rPr>
                      <m:t>𝑇</m:t>
                    </m:r>
                    <m:r>
                      <a:rPr lang="es-MX" i="1">
                        <a:solidFill>
                          <a:schemeClr val="bg1"/>
                        </a:solidFill>
                        <a:latin typeface="Cambria Math"/>
                      </a:rPr>
                      <m:t>.</m:t>
                    </m:r>
                    <m:r>
                      <a:rPr lang="es-MX" i="1">
                        <a:solidFill>
                          <a:schemeClr val="bg1"/>
                        </a:solidFill>
                        <a:latin typeface="Cambria Math"/>
                      </a:rPr>
                      <m:t>𝐴</m:t>
                    </m:r>
                    <m:r>
                      <a:rPr lang="es-MX" i="1">
                        <a:solidFill>
                          <a:schemeClr val="bg1"/>
                        </a:solidFill>
                        <a:latin typeface="Cambria Math"/>
                      </a:rPr>
                      <m:t> </m:t>
                    </m:r>
                    <m:d>
                      <m:dPr>
                        <m:ctrlPr>
                          <a:rPr lang="es-MX" i="1">
                            <a:solidFill>
                              <a:schemeClr val="bg1"/>
                            </a:solidFill>
                            <a:latin typeface="Cambria Math"/>
                          </a:rPr>
                        </m:ctrlPr>
                      </m:dPr>
                      <m:e>
                        <m:r>
                          <a:rPr lang="es-MX" i="1">
                            <a:solidFill>
                              <a:schemeClr val="bg1"/>
                            </a:solidFill>
                            <a:latin typeface="Cambria Math"/>
                          </a:rPr>
                          <m:t>𝑃𝑟𝑜𝑦𝑒𝑐𝑡𝑜𝐴</m:t>
                        </m:r>
                      </m:e>
                    </m:d>
                    <m:r>
                      <a:rPr lang="es-MX" i="1">
                        <a:solidFill>
                          <a:schemeClr val="bg1"/>
                        </a:solidFill>
                        <a:latin typeface="Cambria Math"/>
                      </a:rPr>
                      <m:t>=1,359+3,000=4,451</m:t>
                    </m:r>
                  </m:oMath>
                </a14:m>
                <a:r>
                  <a:rPr lang="es-MX" dirty="0">
                    <a:solidFill>
                      <a:schemeClr val="bg1"/>
                    </a:solidFill>
                  </a:rPr>
                  <a:t>	(A)</a:t>
                </a:r>
              </a:p>
              <a:p>
                <a:r>
                  <a:rPr lang="es-MX" dirty="0">
                    <a:solidFill>
                      <a:schemeClr val="bg1"/>
                    </a:solidFill>
                  </a:rPr>
                  <a:t> </a:t>
                </a:r>
              </a:p>
            </p:txBody>
          </p:sp>
        </mc:Choice>
        <mc:Fallback xmlns="">
          <p:sp>
            <p:nvSpPr>
              <p:cNvPr id="4" name="3 Rectángulo"/>
              <p:cNvSpPr>
                <a:spLocks noRot="1" noChangeAspect="1" noMove="1" noResize="1" noEditPoints="1" noAdjustHandles="1" noChangeArrowheads="1" noChangeShapeType="1" noTextEdit="1"/>
              </p:cNvSpPr>
              <p:nvPr/>
            </p:nvSpPr>
            <p:spPr>
              <a:xfrm>
                <a:off x="386319" y="2132856"/>
                <a:ext cx="8208912" cy="3011722"/>
              </a:xfrm>
              <a:prstGeom prst="rect">
                <a:avLst/>
              </a:prstGeom>
              <a:blipFill rotWithShape="1">
                <a:blip r:embed="rId3"/>
                <a:stretch>
                  <a:fillRect/>
                </a:stretch>
              </a:blipFill>
            </p:spPr>
            <p:txBody>
              <a:bodyPr/>
              <a:lstStyle/>
              <a:p>
                <a:r>
                  <a:rPr lang="es-MX">
                    <a:noFill/>
                  </a:rPr>
                  <a:t> </a:t>
                </a:r>
              </a:p>
            </p:txBody>
          </p:sp>
        </mc:Fallback>
      </mc:AlternateContent>
      <p:sp>
        <p:nvSpPr>
          <p:cNvPr id="5" name="4 CuadroTexto"/>
          <p:cNvSpPr txBox="1"/>
          <p:nvPr/>
        </p:nvSpPr>
        <p:spPr>
          <a:xfrm>
            <a:off x="7147120" y="141193"/>
            <a:ext cx="1745360" cy="338554"/>
          </a:xfrm>
          <a:prstGeom prst="rect">
            <a:avLst/>
          </a:prstGeom>
          <a:noFill/>
        </p:spPr>
        <p:txBody>
          <a:bodyPr wrap="square" rtlCol="0">
            <a:spAutoFit/>
          </a:bodyPr>
          <a:lstStyle/>
          <a:p>
            <a:r>
              <a:rPr lang="es-MX" sz="1600" dirty="0" smtClean="0"/>
              <a:t>Dr. Jaime Zurita</a:t>
            </a:r>
            <a:endParaRPr lang="es-MX" sz="1600"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t>34</a:t>
            </a:fld>
            <a:endParaRPr lang="es-MX"/>
          </a:p>
        </p:txBody>
      </p:sp>
      <p:pic>
        <p:nvPicPr>
          <p:cNvPr id="3074" name="Picture 2" descr="F:\formulación y evaluación de proyectos II\Trabajo final\Trabajo Final Formulacion\gif móvil sexy (7).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8851" y="5554152"/>
            <a:ext cx="869232" cy="1303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28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descr="C:\Users\Sidhary\Pictures\LUIS\electricidad-3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30981" y="1672583"/>
            <a:ext cx="3610029" cy="36100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1 Rectángulo"/>
              <p:cNvSpPr/>
              <p:nvPr/>
            </p:nvSpPr>
            <p:spPr>
              <a:xfrm>
                <a:off x="467544" y="1556792"/>
                <a:ext cx="8136904" cy="328872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s-MX" i="1">
                          <a:latin typeface="Cambria Math"/>
                        </a:rPr>
                        <m:t>𝐶</m:t>
                      </m:r>
                      <m:r>
                        <a:rPr lang="es-MX" i="1">
                          <a:latin typeface="Cambria Math"/>
                        </a:rPr>
                        <m:t>.</m:t>
                      </m:r>
                      <m:r>
                        <a:rPr lang="es-MX" i="1">
                          <a:latin typeface="Cambria Math"/>
                        </a:rPr>
                        <m:t>𝐸</m:t>
                      </m:r>
                      <m:r>
                        <a:rPr lang="es-MX" i="1">
                          <a:latin typeface="Cambria Math"/>
                        </a:rPr>
                        <m:t>.</m:t>
                      </m:r>
                      <m:r>
                        <a:rPr lang="es-MX" i="1">
                          <a:latin typeface="Cambria Math"/>
                        </a:rPr>
                        <m:t>𝐴</m:t>
                      </m:r>
                      <m:r>
                        <a:rPr lang="es-MX" i="1">
                          <a:latin typeface="Cambria Math"/>
                        </a:rPr>
                        <m:t>.</m:t>
                      </m:r>
                      <m:d>
                        <m:dPr>
                          <m:ctrlPr>
                            <a:rPr lang="es-MX" i="1">
                              <a:latin typeface="Cambria Math"/>
                            </a:rPr>
                          </m:ctrlPr>
                        </m:dPr>
                        <m:e>
                          <m:r>
                            <a:rPr lang="es-MX" i="1">
                              <a:latin typeface="Cambria Math"/>
                            </a:rPr>
                            <m:t>𝑃𝑟𝑜𝑦𝑒𝑐𝑡𝑜</m:t>
                          </m:r>
                          <m:r>
                            <a:rPr lang="es-MX" i="1">
                              <a:latin typeface="Cambria Math"/>
                            </a:rPr>
                            <m:t> </m:t>
                          </m:r>
                          <m:r>
                            <a:rPr lang="es-MX" i="1">
                              <a:latin typeface="Cambria Math"/>
                            </a:rPr>
                            <m:t>𝐴</m:t>
                          </m:r>
                        </m:e>
                      </m:d>
                      <m:r>
                        <a:rPr lang="es-MX" i="1">
                          <a:latin typeface="Cambria Math"/>
                        </a:rPr>
                        <m:t>=</m:t>
                      </m:r>
                      <m:r>
                        <a:rPr lang="es-MX" i="1">
                          <a:latin typeface="Cambria Math"/>
                        </a:rPr>
                        <m:t>𝑅</m:t>
                      </m:r>
                      <m:r>
                        <a:rPr lang="es-MX" i="1">
                          <a:latin typeface="Cambria Math"/>
                        </a:rPr>
                        <m:t>=7,000</m:t>
                      </m:r>
                      <m:d>
                        <m:dPr>
                          <m:ctrlPr>
                            <a:rPr lang="es-MX" i="1">
                              <a:latin typeface="Cambria Math"/>
                            </a:rPr>
                          </m:ctrlPr>
                        </m:dPr>
                        <m:e>
                          <m:f>
                            <m:fPr>
                              <m:ctrlPr>
                                <a:rPr lang="es-MX" i="1">
                                  <a:latin typeface="Cambria Math"/>
                                </a:rPr>
                              </m:ctrlPr>
                            </m:fPr>
                            <m:num>
                              <m:r>
                                <a:rPr lang="es-MX" i="1">
                                  <a:latin typeface="Cambria Math"/>
                                </a:rPr>
                                <m:t>0.06</m:t>
                              </m:r>
                              <m:sSup>
                                <m:sSupPr>
                                  <m:ctrlPr>
                                    <a:rPr lang="es-MX" i="1">
                                      <a:latin typeface="Cambria Math"/>
                                    </a:rPr>
                                  </m:ctrlPr>
                                </m:sSupPr>
                                <m:e>
                                  <m:d>
                                    <m:dPr>
                                      <m:ctrlPr>
                                        <a:rPr lang="es-MX" i="1">
                                          <a:latin typeface="Cambria Math"/>
                                        </a:rPr>
                                      </m:ctrlPr>
                                    </m:dPr>
                                    <m:e>
                                      <m:r>
                                        <a:rPr lang="es-MX" i="1">
                                          <a:latin typeface="Cambria Math"/>
                                        </a:rPr>
                                        <m:t>1+0.06</m:t>
                                      </m:r>
                                    </m:e>
                                  </m:d>
                                </m:e>
                                <m:sup>
                                  <m:r>
                                    <a:rPr lang="es-MX" i="1">
                                      <a:latin typeface="Cambria Math"/>
                                    </a:rPr>
                                    <m:t>10</m:t>
                                  </m:r>
                                </m:sup>
                              </m:sSup>
                            </m:num>
                            <m:den>
                              <m:sSup>
                                <m:sSupPr>
                                  <m:ctrlPr>
                                    <a:rPr lang="es-MX" i="1">
                                      <a:latin typeface="Cambria Math"/>
                                    </a:rPr>
                                  </m:ctrlPr>
                                </m:sSupPr>
                                <m:e>
                                  <m:d>
                                    <m:dPr>
                                      <m:ctrlPr>
                                        <a:rPr lang="es-MX" i="1">
                                          <a:latin typeface="Cambria Math"/>
                                        </a:rPr>
                                      </m:ctrlPr>
                                    </m:dPr>
                                    <m:e>
                                      <m:r>
                                        <a:rPr lang="es-MX" i="1">
                                          <a:latin typeface="Cambria Math"/>
                                        </a:rPr>
                                        <m:t>1+0.06</m:t>
                                      </m:r>
                                    </m:e>
                                  </m:d>
                                </m:e>
                                <m:sup>
                                  <m:r>
                                    <a:rPr lang="es-MX" i="1">
                                      <a:latin typeface="Cambria Math"/>
                                    </a:rPr>
                                    <m:t>10</m:t>
                                  </m:r>
                                </m:sup>
                              </m:sSup>
                              <m:r>
                                <a:rPr lang="es-MX" i="1">
                                  <a:latin typeface="Cambria Math"/>
                                </a:rPr>
                                <m:t>−1</m:t>
                              </m:r>
                            </m:den>
                          </m:f>
                        </m:e>
                      </m:d>
                      <m:r>
                        <a:rPr lang="es-MX" i="1">
                          <a:latin typeface="Cambria Math"/>
                        </a:rPr>
                        <m:t>=7,000</m:t>
                      </m:r>
                      <m:d>
                        <m:dPr>
                          <m:ctrlPr>
                            <a:rPr lang="es-MX" i="1">
                              <a:latin typeface="Cambria Math"/>
                            </a:rPr>
                          </m:ctrlPr>
                        </m:dPr>
                        <m:e>
                          <m:f>
                            <m:fPr>
                              <m:ctrlPr>
                                <a:rPr lang="es-MX" i="1">
                                  <a:latin typeface="Cambria Math"/>
                                </a:rPr>
                              </m:ctrlPr>
                            </m:fPr>
                            <m:num>
                              <m:r>
                                <a:rPr lang="es-MX" i="1">
                                  <a:latin typeface="Cambria Math"/>
                                </a:rPr>
                                <m:t>0.06</m:t>
                              </m:r>
                              <m:d>
                                <m:dPr>
                                  <m:ctrlPr>
                                    <a:rPr lang="es-MX" i="1">
                                      <a:latin typeface="Cambria Math"/>
                                    </a:rPr>
                                  </m:ctrlPr>
                                </m:dPr>
                                <m:e>
                                  <m:r>
                                    <a:rPr lang="es-MX" i="1">
                                      <a:latin typeface="Cambria Math"/>
                                    </a:rPr>
                                    <m:t>1.06</m:t>
                                  </m:r>
                                </m:e>
                              </m:d>
                            </m:num>
                            <m:den>
                              <m:sSup>
                                <m:sSupPr>
                                  <m:ctrlPr>
                                    <a:rPr lang="es-MX" i="1">
                                      <a:latin typeface="Cambria Math"/>
                                    </a:rPr>
                                  </m:ctrlPr>
                                </m:sSupPr>
                                <m:e>
                                  <m:d>
                                    <m:dPr>
                                      <m:ctrlPr>
                                        <a:rPr lang="es-MX" i="1">
                                          <a:latin typeface="Cambria Math"/>
                                        </a:rPr>
                                      </m:ctrlPr>
                                    </m:dPr>
                                    <m:e>
                                      <m:r>
                                        <a:rPr lang="es-MX" i="1">
                                          <a:latin typeface="Cambria Math"/>
                                        </a:rPr>
                                        <m:t>1.06</m:t>
                                      </m:r>
                                    </m:e>
                                  </m:d>
                                </m:e>
                                <m:sup>
                                  <m:r>
                                    <a:rPr lang="es-MX" i="1">
                                      <a:latin typeface="Cambria Math"/>
                                    </a:rPr>
                                    <m:t>10</m:t>
                                  </m:r>
                                </m:sup>
                              </m:sSup>
                              <m:r>
                                <a:rPr lang="es-MX" i="1">
                                  <a:latin typeface="Cambria Math"/>
                                </a:rPr>
                                <m:t>−1</m:t>
                              </m:r>
                            </m:den>
                          </m:f>
                        </m:e>
                      </m:d>
                    </m:oMath>
                  </m:oMathPara>
                </a14:m>
                <a:endParaRPr lang="es-MX" dirty="0" smtClean="0"/>
              </a:p>
              <a:p>
                <a:endParaRPr lang="es-MX" dirty="0" smtClean="0"/>
              </a:p>
              <a:p>
                <a:endParaRPr lang="es-MX" dirty="0"/>
              </a:p>
              <a:p>
                <a:r>
                  <a:rPr lang="es-MX" dirty="0"/>
                  <a:t> </a:t>
                </a:r>
              </a:p>
              <a:p>
                <a:pPr/>
                <a14:m>
                  <m:oMathPara xmlns:m="http://schemas.openxmlformats.org/officeDocument/2006/math">
                    <m:oMathParaPr>
                      <m:jc m:val="right"/>
                    </m:oMathParaPr>
                    <m:oMath xmlns:m="http://schemas.openxmlformats.org/officeDocument/2006/math">
                      <m:r>
                        <a:rPr lang="es-MX" i="1">
                          <a:latin typeface="Cambria Math"/>
                        </a:rPr>
                        <m:t>=7,000</m:t>
                      </m:r>
                      <m:d>
                        <m:dPr>
                          <m:ctrlPr>
                            <a:rPr lang="es-MX" i="1">
                              <a:latin typeface="Cambria Math"/>
                            </a:rPr>
                          </m:ctrlPr>
                        </m:dPr>
                        <m:e>
                          <m:f>
                            <m:fPr>
                              <m:ctrlPr>
                                <a:rPr lang="es-MX" i="1">
                                  <a:latin typeface="Cambria Math"/>
                                </a:rPr>
                              </m:ctrlPr>
                            </m:fPr>
                            <m:num>
                              <m:r>
                                <a:rPr lang="es-MX" i="1">
                                  <a:latin typeface="Cambria Math"/>
                                </a:rPr>
                                <m:t>0.06(1.7908)</m:t>
                              </m:r>
                            </m:num>
                            <m:den>
                              <m:r>
                                <a:rPr lang="es-MX" i="1">
                                  <a:latin typeface="Cambria Math"/>
                                </a:rPr>
                                <m:t>1.7908−1</m:t>
                              </m:r>
                            </m:den>
                          </m:f>
                        </m:e>
                      </m:d>
                      <m:r>
                        <a:rPr lang="es-MX" i="1">
                          <a:latin typeface="Cambria Math"/>
                        </a:rPr>
                        <m:t>=7,000</m:t>
                      </m:r>
                      <m:d>
                        <m:dPr>
                          <m:ctrlPr>
                            <a:rPr lang="es-MX" i="1">
                              <a:latin typeface="Cambria Math"/>
                            </a:rPr>
                          </m:ctrlPr>
                        </m:dPr>
                        <m:e>
                          <m:f>
                            <m:fPr>
                              <m:ctrlPr>
                                <a:rPr lang="es-MX" i="1">
                                  <a:latin typeface="Cambria Math"/>
                                </a:rPr>
                              </m:ctrlPr>
                            </m:fPr>
                            <m:num>
                              <m:r>
                                <a:rPr lang="es-MX" i="1">
                                  <a:latin typeface="Cambria Math"/>
                                </a:rPr>
                                <m:t>0.107448</m:t>
                              </m:r>
                            </m:num>
                            <m:den>
                              <m:r>
                                <a:rPr lang="es-MX" i="1">
                                  <a:latin typeface="Cambria Math"/>
                                </a:rPr>
                                <m:t>0.7908</m:t>
                              </m:r>
                            </m:den>
                          </m:f>
                        </m:e>
                      </m:d>
                      <m:r>
                        <a:rPr lang="es-MX" i="1">
                          <a:latin typeface="Cambria Math"/>
                        </a:rPr>
                        <m:t>=7,000</m:t>
                      </m:r>
                      <m:d>
                        <m:dPr>
                          <m:ctrlPr>
                            <a:rPr lang="es-MX" i="1">
                              <a:latin typeface="Cambria Math"/>
                            </a:rPr>
                          </m:ctrlPr>
                        </m:dPr>
                        <m:e>
                          <m:r>
                            <a:rPr lang="es-MX" i="1">
                              <a:latin typeface="Cambria Math"/>
                            </a:rPr>
                            <m:t>0.13587</m:t>
                          </m:r>
                        </m:e>
                      </m:d>
                      <m:r>
                        <a:rPr lang="es-MX" i="1">
                          <a:latin typeface="Cambria Math"/>
                        </a:rPr>
                        <m:t>=951</m:t>
                      </m:r>
                    </m:oMath>
                  </m:oMathPara>
                </a14:m>
                <a:endParaRPr lang="es-MX" dirty="0" smtClean="0"/>
              </a:p>
              <a:p>
                <a:endParaRPr lang="es-MX" dirty="0"/>
              </a:p>
              <a:p>
                <a:r>
                  <a:rPr lang="es-MX" dirty="0"/>
                  <a:t> </a:t>
                </a:r>
              </a:p>
              <a:p>
                <a:r>
                  <a:rPr lang="es-MX" dirty="0"/>
                  <a:t> </a:t>
                </a:r>
              </a:p>
              <a:p>
                <a:pPr algn="ctr"/>
                <a14:m>
                  <m:oMath xmlns:m="http://schemas.openxmlformats.org/officeDocument/2006/math">
                    <m:r>
                      <a:rPr lang="es-MX" i="1">
                        <a:latin typeface="Cambria Math"/>
                      </a:rPr>
                      <m:t>𝐶</m:t>
                    </m:r>
                    <m:r>
                      <a:rPr lang="es-MX" i="1">
                        <a:latin typeface="Cambria Math"/>
                      </a:rPr>
                      <m:t>.</m:t>
                    </m:r>
                    <m:r>
                      <a:rPr lang="es-MX" i="1">
                        <a:latin typeface="Cambria Math"/>
                      </a:rPr>
                      <m:t>𝑇</m:t>
                    </m:r>
                    <m:r>
                      <a:rPr lang="es-MX" i="1">
                        <a:latin typeface="Cambria Math"/>
                      </a:rPr>
                      <m:t>.</m:t>
                    </m:r>
                    <m:r>
                      <a:rPr lang="es-MX" i="1">
                        <a:latin typeface="Cambria Math"/>
                      </a:rPr>
                      <m:t>𝐴</m:t>
                    </m:r>
                    <m:r>
                      <a:rPr lang="es-MX" i="1">
                        <a:latin typeface="Cambria Math"/>
                      </a:rPr>
                      <m:t> </m:t>
                    </m:r>
                    <m:d>
                      <m:dPr>
                        <m:ctrlPr>
                          <a:rPr lang="es-MX" i="1">
                            <a:latin typeface="Cambria Math"/>
                          </a:rPr>
                        </m:ctrlPr>
                      </m:dPr>
                      <m:e>
                        <m:r>
                          <a:rPr lang="es-MX" i="1">
                            <a:latin typeface="Cambria Math"/>
                          </a:rPr>
                          <m:t>𝑃𝑟𝑜𝑦𝑒𝑐𝑡𝑜𝐵</m:t>
                        </m:r>
                      </m:e>
                    </m:d>
                    <m:r>
                      <a:rPr lang="es-MX" i="1">
                        <a:latin typeface="Cambria Math"/>
                      </a:rPr>
                      <m:t>=951+3,500=4,451</m:t>
                    </m:r>
                  </m:oMath>
                </a14:m>
                <a:r>
                  <a:rPr lang="es-MX" dirty="0"/>
                  <a:t>		(B)</a:t>
                </a:r>
              </a:p>
            </p:txBody>
          </p:sp>
        </mc:Choice>
        <mc:Fallback xmlns="">
          <p:sp>
            <p:nvSpPr>
              <p:cNvPr id="2" name="1 Rectángulo"/>
              <p:cNvSpPr>
                <a:spLocks noRot="1" noChangeAspect="1" noMove="1" noResize="1" noEditPoints="1" noAdjustHandles="1" noChangeArrowheads="1" noChangeShapeType="1" noTextEdit="1"/>
              </p:cNvSpPr>
              <p:nvPr/>
            </p:nvSpPr>
            <p:spPr>
              <a:xfrm>
                <a:off x="467544" y="1556792"/>
                <a:ext cx="8136904" cy="3288721"/>
              </a:xfrm>
              <a:prstGeom prst="rect">
                <a:avLst/>
              </a:prstGeom>
              <a:blipFill rotWithShape="1">
                <a:blip r:embed="rId3"/>
                <a:stretch>
                  <a:fillRect b="-2037"/>
                </a:stretch>
              </a:blipFill>
            </p:spPr>
            <p:txBody>
              <a:bodyPr/>
              <a:lstStyle/>
              <a:p>
                <a:r>
                  <a:rPr lang="es-MX">
                    <a:noFill/>
                  </a:rPr>
                  <a:t> </a:t>
                </a:r>
              </a:p>
            </p:txBody>
          </p:sp>
        </mc:Fallback>
      </mc:AlternateContent>
      <p:sp>
        <p:nvSpPr>
          <p:cNvPr id="3" name="2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4" name="3 Marcador de número de diapositiva"/>
          <p:cNvSpPr>
            <a:spLocks noGrp="1"/>
          </p:cNvSpPr>
          <p:nvPr>
            <p:ph type="sldNum" sz="quarter" idx="12"/>
          </p:nvPr>
        </p:nvSpPr>
        <p:spPr/>
        <p:txBody>
          <a:bodyPr/>
          <a:lstStyle/>
          <a:p>
            <a:fld id="{A4119D5D-C868-4150-8857-B9A7E64B4824}" type="slidenum">
              <a:rPr lang="es-MX" smtClean="0"/>
              <a:t>35</a:t>
            </a:fld>
            <a:endParaRPr lang="es-MX"/>
          </a:p>
        </p:txBody>
      </p:sp>
    </p:spTree>
    <p:extLst>
      <p:ext uri="{BB962C8B-B14F-4D97-AF65-F5344CB8AC3E}">
        <p14:creationId xmlns:p14="http://schemas.microsoft.com/office/powerpoint/2010/main" val="649955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idhary\Pictures\LUIS\d-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2384" y="5219997"/>
            <a:ext cx="1790920" cy="15059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335871481"/>
              </p:ext>
            </p:extLst>
          </p:nvPr>
        </p:nvGraphicFramePr>
        <p:xfrm>
          <a:off x="1115616" y="1052736"/>
          <a:ext cx="6624737" cy="1337970"/>
        </p:xfrm>
        <a:graphic>
          <a:graphicData uri="http://schemas.openxmlformats.org/drawingml/2006/table">
            <a:tbl>
              <a:tblPr firstRow="1" firstCol="1" bandRow="1">
                <a:tableStyleId>{5C22544A-7EE6-4342-B048-85BDC9FD1C3A}</a:tableStyleId>
              </a:tblPr>
              <a:tblGrid>
                <a:gridCol w="4243748"/>
                <a:gridCol w="1254311"/>
                <a:gridCol w="1126678"/>
              </a:tblGrid>
              <a:tr h="273642">
                <a:tc>
                  <a:txBody>
                    <a:bodyPr/>
                    <a:lstStyle/>
                    <a:p>
                      <a:pPr algn="ctr">
                        <a:lnSpc>
                          <a:spcPct val="115000"/>
                        </a:lnSpc>
                        <a:spcAft>
                          <a:spcPts val="0"/>
                        </a:spcAft>
                      </a:pPr>
                      <a:r>
                        <a:rPr lang="es-MX" sz="1800" dirty="0">
                          <a:effectLst/>
                        </a:rPr>
                        <a:t>CONCEPTO</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A</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B</a:t>
                      </a:r>
                      <a:endParaRPr lang="es-MX" sz="1800">
                        <a:effectLst/>
                        <a:latin typeface="Calibri"/>
                        <a:ea typeface="Calibri"/>
                        <a:cs typeface="Times New Roman"/>
                      </a:endParaRPr>
                    </a:p>
                  </a:txBody>
                  <a:tcPr marL="68580" marR="68580" marT="0" marB="0"/>
                </a:tc>
              </a:tr>
              <a:tr h="1022502">
                <a:tc>
                  <a:txBody>
                    <a:bodyPr/>
                    <a:lstStyle/>
                    <a:p>
                      <a:pPr>
                        <a:lnSpc>
                          <a:spcPct val="115000"/>
                        </a:lnSpc>
                        <a:spcAft>
                          <a:spcPts val="0"/>
                        </a:spcAft>
                      </a:pPr>
                      <a:r>
                        <a:rPr lang="es-MX" sz="1800" dirty="0">
                          <a:effectLst/>
                        </a:rPr>
                        <a:t>1) Costo equivalente anual</a:t>
                      </a:r>
                    </a:p>
                    <a:p>
                      <a:pPr>
                        <a:lnSpc>
                          <a:spcPct val="115000"/>
                        </a:lnSpc>
                        <a:spcAft>
                          <a:spcPts val="0"/>
                        </a:spcAft>
                      </a:pPr>
                      <a:r>
                        <a:rPr lang="es-MX" sz="1800" dirty="0">
                          <a:effectLst/>
                        </a:rPr>
                        <a:t>2) Costo anual de Producción</a:t>
                      </a:r>
                    </a:p>
                    <a:p>
                      <a:pPr>
                        <a:lnSpc>
                          <a:spcPct val="115000"/>
                        </a:lnSpc>
                        <a:spcAft>
                          <a:spcPts val="0"/>
                        </a:spcAft>
                      </a:pPr>
                      <a:r>
                        <a:rPr lang="es-MX" sz="1800" dirty="0">
                          <a:effectLst/>
                        </a:rPr>
                        <a:t>3) Costo equivalente total anual (1+2)</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1,359</a:t>
                      </a:r>
                    </a:p>
                    <a:p>
                      <a:pPr algn="ctr">
                        <a:lnSpc>
                          <a:spcPct val="115000"/>
                        </a:lnSpc>
                        <a:spcAft>
                          <a:spcPts val="0"/>
                        </a:spcAft>
                      </a:pPr>
                      <a:r>
                        <a:rPr lang="es-MX" sz="1800" dirty="0">
                          <a:effectLst/>
                        </a:rPr>
                        <a:t>3,000</a:t>
                      </a:r>
                    </a:p>
                    <a:p>
                      <a:pPr algn="ctr">
                        <a:lnSpc>
                          <a:spcPct val="115000"/>
                        </a:lnSpc>
                        <a:spcAft>
                          <a:spcPts val="0"/>
                        </a:spcAft>
                      </a:pPr>
                      <a:r>
                        <a:rPr lang="es-MX" sz="1800" dirty="0">
                          <a:effectLst/>
                        </a:rPr>
                        <a:t>4,359</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951</a:t>
                      </a:r>
                    </a:p>
                    <a:p>
                      <a:pPr algn="ctr">
                        <a:lnSpc>
                          <a:spcPct val="115000"/>
                        </a:lnSpc>
                        <a:spcAft>
                          <a:spcPts val="0"/>
                        </a:spcAft>
                      </a:pPr>
                      <a:r>
                        <a:rPr lang="es-MX" sz="1800" dirty="0">
                          <a:effectLst/>
                        </a:rPr>
                        <a:t>3,500</a:t>
                      </a:r>
                    </a:p>
                    <a:p>
                      <a:pPr algn="ctr">
                        <a:lnSpc>
                          <a:spcPct val="115000"/>
                        </a:lnSpc>
                        <a:spcAft>
                          <a:spcPts val="0"/>
                        </a:spcAft>
                      </a:pPr>
                      <a:r>
                        <a:rPr lang="es-MX" sz="1800" dirty="0">
                          <a:effectLst/>
                        </a:rPr>
                        <a:t>4,451</a:t>
                      </a:r>
                      <a:endParaRPr lang="es-MX" sz="18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3779912" y="476672"/>
            <a:ext cx="12173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Cuadro 9.6</a:t>
            </a:r>
            <a:endParaRPr kumimoji="0" lang="es-MX" altLang="es-MX" sz="11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611560" y="3429000"/>
            <a:ext cx="7920880" cy="1477328"/>
          </a:xfrm>
          <a:prstGeom prst="rect">
            <a:avLst/>
          </a:prstGeom>
        </p:spPr>
        <p:txBody>
          <a:bodyPr wrap="square">
            <a:spAutoFit/>
          </a:bodyPr>
          <a:lstStyle/>
          <a:p>
            <a:r>
              <a:rPr lang="es-MX" b="1" dirty="0"/>
              <a:t>Efectos de la tasa de interés.</a:t>
            </a:r>
            <a:endParaRPr lang="es-MX" dirty="0"/>
          </a:p>
          <a:p>
            <a:r>
              <a:rPr lang="es-MX" b="1" dirty="0"/>
              <a:t> </a:t>
            </a:r>
            <a:endParaRPr lang="es-MX" dirty="0"/>
          </a:p>
          <a:p>
            <a:r>
              <a:rPr lang="es-MX" dirty="0"/>
              <a:t>Convendrá ver lo que ocurre cuando hay fuertes variaciones de la tasa de interés. Los resultados en términos de costo equivalente anual con las tasas del 2 al 10 por ciento, se recogen en el cuadro No.</a:t>
            </a:r>
          </a:p>
        </p:txBody>
      </p:sp>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6" name="5 Marcador de número de diapositiva"/>
          <p:cNvSpPr>
            <a:spLocks noGrp="1"/>
          </p:cNvSpPr>
          <p:nvPr>
            <p:ph type="sldNum" sz="quarter" idx="12"/>
          </p:nvPr>
        </p:nvSpPr>
        <p:spPr/>
        <p:txBody>
          <a:bodyPr/>
          <a:lstStyle/>
          <a:p>
            <a:fld id="{A4119D5D-C868-4150-8857-B9A7E64B4824}" type="slidenum">
              <a:rPr lang="es-MX" smtClean="0"/>
              <a:t>36</a:t>
            </a:fld>
            <a:endParaRPr lang="es-MX"/>
          </a:p>
        </p:txBody>
      </p:sp>
    </p:spTree>
    <p:extLst>
      <p:ext uri="{BB962C8B-B14F-4D97-AF65-F5344CB8AC3E}">
        <p14:creationId xmlns:p14="http://schemas.microsoft.com/office/powerpoint/2010/main" val="632459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04664"/>
            <a:ext cx="9144000" cy="923330"/>
          </a:xfrm>
          <a:prstGeom prst="rect">
            <a:avLst/>
          </a:prstGeom>
        </p:spPr>
        <p:txBody>
          <a:bodyPr wrap="square">
            <a:spAutoFit/>
          </a:bodyPr>
          <a:lstStyle/>
          <a:p>
            <a:pPr algn="ctr"/>
            <a:r>
              <a:rPr lang="es-MX" b="1" dirty="0"/>
              <a:t>Cuadro 9.7</a:t>
            </a:r>
            <a:endParaRPr lang="es-MX" dirty="0"/>
          </a:p>
          <a:p>
            <a:pPr algn="ctr"/>
            <a:r>
              <a:rPr lang="es-MX" b="1" dirty="0"/>
              <a:t>COMPARACIÓN DE ALTERNATIVAS TECNICAS A DISTINTOS TIOPS DE INTERES</a:t>
            </a:r>
            <a:endParaRPr lang="es-MX" dirty="0"/>
          </a:p>
          <a:p>
            <a:pPr algn="ctr"/>
            <a:r>
              <a:rPr lang="es-MX" b="1" dirty="0"/>
              <a:t>(Porcientos)</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3697755091"/>
              </p:ext>
            </p:extLst>
          </p:nvPr>
        </p:nvGraphicFramePr>
        <p:xfrm>
          <a:off x="323528" y="1700808"/>
          <a:ext cx="8496943" cy="2243328"/>
        </p:xfrm>
        <a:graphic>
          <a:graphicData uri="http://schemas.openxmlformats.org/drawingml/2006/table">
            <a:tbl>
              <a:tblPr firstRow="1" firstCol="1" bandRow="1">
                <a:tableStyleId>{5C22544A-7EE6-4342-B048-85BDC9FD1C3A}</a:tableStyleId>
              </a:tblPr>
              <a:tblGrid>
                <a:gridCol w="3826157"/>
                <a:gridCol w="1197493"/>
                <a:gridCol w="1197493"/>
                <a:gridCol w="1197493"/>
                <a:gridCol w="1078307"/>
              </a:tblGrid>
              <a:tr h="0">
                <a:tc>
                  <a:txBody>
                    <a:bodyPr/>
                    <a:lstStyle/>
                    <a:p>
                      <a:pPr algn="ctr">
                        <a:lnSpc>
                          <a:spcPct val="115000"/>
                        </a:lnSpc>
                        <a:spcAft>
                          <a:spcPts val="0"/>
                        </a:spcAft>
                      </a:pPr>
                      <a:r>
                        <a:rPr lang="es-MX" sz="1600">
                          <a:effectLst/>
                        </a:rPr>
                        <a:t>DATOS</a:t>
                      </a:r>
                      <a:endParaRPr lang="es-MX" sz="160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s-MX" sz="1600">
                          <a:effectLst/>
                        </a:rPr>
                        <a:t>A</a:t>
                      </a:r>
                      <a:endParaRPr lang="es-MX" sz="1600">
                        <a:effectLst/>
                        <a:latin typeface="Calibri"/>
                        <a:ea typeface="Calibri"/>
                        <a:cs typeface="Times New Roman"/>
                      </a:endParaRPr>
                    </a:p>
                  </a:txBody>
                  <a:tcPr marL="68580" marR="68580" marT="0" marB="0"/>
                </a:tc>
                <a:tc hMerge="1">
                  <a:txBody>
                    <a:bodyPr/>
                    <a:lstStyle/>
                    <a:p>
                      <a:endParaRPr lang="es-MX"/>
                    </a:p>
                  </a:txBody>
                  <a:tcPr/>
                </a:tc>
                <a:tc gridSpan="2">
                  <a:txBody>
                    <a:bodyPr/>
                    <a:lstStyle/>
                    <a:p>
                      <a:pPr algn="ctr">
                        <a:lnSpc>
                          <a:spcPct val="115000"/>
                        </a:lnSpc>
                        <a:spcAft>
                          <a:spcPts val="0"/>
                        </a:spcAft>
                      </a:pPr>
                      <a:r>
                        <a:rPr lang="es-MX" sz="1600">
                          <a:effectLst/>
                        </a:rPr>
                        <a:t>B</a:t>
                      </a:r>
                      <a:endParaRPr lang="es-MX" sz="1600">
                        <a:effectLst/>
                        <a:latin typeface="Calibri"/>
                        <a:ea typeface="Calibri"/>
                        <a:cs typeface="Times New Roman"/>
                      </a:endParaRPr>
                    </a:p>
                  </a:txBody>
                  <a:tcPr marL="68580" marR="68580" marT="0" marB="0"/>
                </a:tc>
                <a:tc hMerge="1">
                  <a:txBody>
                    <a:bodyPr/>
                    <a:lstStyle/>
                    <a:p>
                      <a:endParaRPr lang="es-MX"/>
                    </a:p>
                  </a:txBody>
                  <a:tcPr/>
                </a:tc>
              </a:tr>
              <a:tr h="0">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a:t>
                      </a:r>
                      <a:endParaRPr lang="es-MX" sz="1600">
                        <a:effectLst/>
                        <a:latin typeface="Calibri"/>
                        <a:ea typeface="Calibri"/>
                        <a:cs typeface="Times New Roman"/>
                      </a:endParaRPr>
                    </a:p>
                  </a:txBody>
                  <a:tcPr marL="68580" marR="68580" marT="0" marB="0"/>
                </a:tc>
              </a:tr>
              <a:tr h="0">
                <a:tc>
                  <a:txBody>
                    <a:bodyPr/>
                    <a:lstStyle/>
                    <a:p>
                      <a:pPr>
                        <a:lnSpc>
                          <a:spcPct val="115000"/>
                        </a:lnSpc>
                        <a:spcAft>
                          <a:spcPts val="0"/>
                        </a:spcAft>
                      </a:pPr>
                      <a:r>
                        <a:rPr lang="es-MX" sz="1600">
                          <a:effectLst/>
                        </a:rPr>
                        <a:t>1) Factor de recuperación de la inversión</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11,133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0.16275</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0.11133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0.16275</a:t>
                      </a:r>
                      <a:endParaRPr lang="es-MX" sz="1600">
                        <a:effectLst/>
                        <a:latin typeface="Calibri"/>
                        <a:ea typeface="Calibri"/>
                        <a:cs typeface="Times New Roman"/>
                      </a:endParaRPr>
                    </a:p>
                  </a:txBody>
                  <a:tcPr marL="68580" marR="68580" marT="0" marB="0"/>
                </a:tc>
              </a:tr>
              <a:tr h="0">
                <a:tc>
                  <a:txBody>
                    <a:bodyPr/>
                    <a:lstStyle/>
                    <a:p>
                      <a:pPr>
                        <a:lnSpc>
                          <a:spcPct val="115000"/>
                        </a:lnSpc>
                        <a:spcAft>
                          <a:spcPts val="0"/>
                        </a:spcAft>
                      </a:pPr>
                      <a:r>
                        <a:rPr lang="es-MX" sz="1600">
                          <a:effectLst/>
                        </a:rPr>
                        <a:t>2) Costo anual Equivalente de la inversión</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1,113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1,627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779</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1,138</a:t>
                      </a:r>
                      <a:endParaRPr lang="es-MX" sz="1600">
                        <a:effectLst/>
                        <a:latin typeface="Calibri"/>
                        <a:ea typeface="Calibri"/>
                        <a:cs typeface="Times New Roman"/>
                      </a:endParaRPr>
                    </a:p>
                  </a:txBody>
                  <a:tcPr marL="68580" marR="68580" marT="0" marB="0"/>
                </a:tc>
              </a:tr>
              <a:tr h="0">
                <a:tc>
                  <a:txBody>
                    <a:bodyPr/>
                    <a:lstStyle/>
                    <a:p>
                      <a:pPr>
                        <a:lnSpc>
                          <a:spcPct val="115000"/>
                        </a:lnSpc>
                        <a:spcAft>
                          <a:spcPts val="0"/>
                        </a:spcAft>
                      </a:pPr>
                      <a:r>
                        <a:rPr lang="es-MX" sz="1600">
                          <a:effectLst/>
                        </a:rPr>
                        <a:t>3) Costo anual de Producción</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3,500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3,500</a:t>
                      </a:r>
                      <a:endParaRPr lang="es-MX" sz="1600">
                        <a:effectLst/>
                        <a:latin typeface="Calibri"/>
                        <a:ea typeface="Calibri"/>
                        <a:cs typeface="Times New Roman"/>
                      </a:endParaRPr>
                    </a:p>
                  </a:txBody>
                  <a:tcPr marL="68580" marR="68580" marT="0" marB="0"/>
                </a:tc>
              </a:tr>
              <a:tr h="0">
                <a:tc>
                  <a:txBody>
                    <a:bodyPr/>
                    <a:lstStyle/>
                    <a:p>
                      <a:pPr>
                        <a:lnSpc>
                          <a:spcPct val="115000"/>
                        </a:lnSpc>
                        <a:spcAft>
                          <a:spcPts val="0"/>
                        </a:spcAft>
                      </a:pPr>
                      <a:r>
                        <a:rPr lang="es-MX" sz="1600">
                          <a:effectLst/>
                        </a:rPr>
                        <a:t>4) Costo anual total (2+3)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4,113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4,627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4,279</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4,638</a:t>
                      </a:r>
                      <a:endParaRPr lang="es-MX" sz="1600" dirty="0">
                        <a:effectLst/>
                        <a:latin typeface="Calibri"/>
                        <a:ea typeface="Calibri"/>
                        <a:cs typeface="Times New Roman"/>
                      </a:endParaRPr>
                    </a:p>
                  </a:txBody>
                  <a:tcPr marL="68580" marR="68580" marT="0" marB="0"/>
                </a:tc>
              </a:tr>
            </a:tbl>
          </a:graphicData>
        </a:graphic>
      </p:graphicFrame>
      <p:sp>
        <p:nvSpPr>
          <p:cNvPr id="4" name="Rectangle 1"/>
          <p:cNvSpPr>
            <a:spLocks noChangeArrowheads="1"/>
          </p:cNvSpPr>
          <p:nvPr/>
        </p:nvSpPr>
        <p:spPr bwMode="auto">
          <a:xfrm>
            <a:off x="1316038" y="3284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4 Rectángulo"/>
          <p:cNvSpPr/>
          <p:nvPr/>
        </p:nvSpPr>
        <p:spPr>
          <a:xfrm>
            <a:off x="251520" y="4437112"/>
            <a:ext cx="8496944" cy="1754326"/>
          </a:xfrm>
          <a:prstGeom prst="rect">
            <a:avLst/>
          </a:prstGeom>
        </p:spPr>
        <p:txBody>
          <a:bodyPr wrap="square">
            <a:spAutoFit/>
          </a:bodyPr>
          <a:lstStyle/>
          <a:p>
            <a:r>
              <a:rPr lang="es-MX" dirty="0"/>
              <a:t>El cuadro 9.7 contiene </a:t>
            </a:r>
            <a:r>
              <a:rPr lang="es-MX" dirty="0" smtClean="0"/>
              <a:t>la </a:t>
            </a:r>
            <a:r>
              <a:rPr lang="es-MX" dirty="0"/>
              <a:t>comparación y permite apreciar que a medida que sube el tipo de interés, disminuye la ventaja de A sobre B; esta ventaja se debía a que el proyecto A, tiene menor costo anual de producción gracias a su mayor intensidad de capital, pero la ventaja va desapareciendo a medida que el uso de este capital se encarece, hasta llegar a un momento en que el costo de capital es tan elevado que no puede compensarse por los menores costos de operación.</a:t>
            </a:r>
          </a:p>
        </p:txBody>
      </p:sp>
      <p:sp>
        <p:nvSpPr>
          <p:cNvPr id="6" name="5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32770" name="Picture 2" descr="C:\Users\Sidhary\Pictures\LUIS\curley-lg-cl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0875" y="604678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Sidhary\Pictures\LUIS\curley-lg-cl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9337"/>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37</a:t>
            </a:fld>
            <a:endParaRPr lang="es-MX"/>
          </a:p>
        </p:txBody>
      </p:sp>
    </p:spTree>
    <p:extLst>
      <p:ext uri="{BB962C8B-B14F-4D97-AF65-F5344CB8AC3E}">
        <p14:creationId xmlns:p14="http://schemas.microsoft.com/office/powerpoint/2010/main" val="11932208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idhary\Pictures\LUIS\anim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50" y="2486400"/>
            <a:ext cx="2308499" cy="23084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385683031"/>
              </p:ext>
            </p:extLst>
          </p:nvPr>
        </p:nvGraphicFramePr>
        <p:xfrm>
          <a:off x="1403648" y="1484784"/>
          <a:ext cx="6520966" cy="1936665"/>
        </p:xfrm>
        <a:graphic>
          <a:graphicData uri="http://schemas.openxmlformats.org/drawingml/2006/table">
            <a:tbl>
              <a:tblPr firstRow="1" firstCol="1" bandRow="1">
                <a:tableStyleId>{5C22544A-7EE6-4342-B048-85BDC9FD1C3A}</a:tableStyleId>
              </a:tblPr>
              <a:tblGrid>
                <a:gridCol w="1995779"/>
                <a:gridCol w="1378546"/>
                <a:gridCol w="1507506"/>
                <a:gridCol w="1639135"/>
              </a:tblGrid>
              <a:tr h="660157">
                <a:tc>
                  <a:txBody>
                    <a:bodyPr/>
                    <a:lstStyle/>
                    <a:p>
                      <a:pPr algn="ctr">
                        <a:lnSpc>
                          <a:spcPct val="115000"/>
                        </a:lnSpc>
                        <a:spcAft>
                          <a:spcPts val="0"/>
                        </a:spcAft>
                      </a:pPr>
                      <a:r>
                        <a:rPr lang="es-MX" sz="1800" dirty="0">
                          <a:effectLst/>
                        </a:rPr>
                        <a:t>Tipo de interés porcientos</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A</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B</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B-A</a:t>
                      </a:r>
                      <a:endParaRPr lang="es-MX" sz="1800">
                        <a:effectLst/>
                        <a:latin typeface="Calibri"/>
                        <a:ea typeface="Calibri"/>
                        <a:cs typeface="Times New Roman"/>
                      </a:endParaRPr>
                    </a:p>
                  </a:txBody>
                  <a:tcPr marL="68580" marR="68580" marT="0" marB="0"/>
                </a:tc>
              </a:tr>
              <a:tr h="319127">
                <a:tc>
                  <a:txBody>
                    <a:bodyPr/>
                    <a:lstStyle/>
                    <a:p>
                      <a:pPr algn="ctr">
                        <a:lnSpc>
                          <a:spcPct val="115000"/>
                        </a:lnSpc>
                        <a:spcAft>
                          <a:spcPts val="0"/>
                        </a:spcAft>
                      </a:pPr>
                      <a:r>
                        <a:rPr lang="es-MX" sz="1800">
                          <a:effectLst/>
                        </a:rPr>
                        <a:t>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4,200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a:t>
                      </a:r>
                      <a:endParaRPr lang="es-MX" sz="1800">
                        <a:effectLst/>
                        <a:latin typeface="Calibri"/>
                        <a:ea typeface="Calibri"/>
                        <a:cs typeface="Times New Roman"/>
                      </a:endParaRPr>
                    </a:p>
                  </a:txBody>
                  <a:tcPr marL="68580" marR="68580" marT="0" marB="0"/>
                </a:tc>
              </a:tr>
              <a:tr h="319127">
                <a:tc>
                  <a:txBody>
                    <a:bodyPr/>
                    <a:lstStyle/>
                    <a:p>
                      <a:pPr algn="ctr">
                        <a:lnSpc>
                          <a:spcPct val="115000"/>
                        </a:lnSpc>
                        <a:spcAft>
                          <a:spcPts val="0"/>
                        </a:spcAft>
                      </a:pPr>
                      <a:r>
                        <a:rPr lang="es-MX" sz="1800">
                          <a:effectLst/>
                        </a:rPr>
                        <a:t>2</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4,113</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4,279</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166</a:t>
                      </a:r>
                      <a:endParaRPr lang="es-MX" sz="1800">
                        <a:effectLst/>
                        <a:latin typeface="Calibri"/>
                        <a:ea typeface="Calibri"/>
                        <a:cs typeface="Times New Roman"/>
                      </a:endParaRPr>
                    </a:p>
                  </a:txBody>
                  <a:tcPr marL="68580" marR="68580" marT="0" marB="0"/>
                </a:tc>
              </a:tr>
              <a:tr h="319127">
                <a:tc>
                  <a:txBody>
                    <a:bodyPr/>
                    <a:lstStyle/>
                    <a:p>
                      <a:pPr algn="ctr">
                        <a:lnSpc>
                          <a:spcPct val="115000"/>
                        </a:lnSpc>
                        <a:spcAft>
                          <a:spcPts val="0"/>
                        </a:spcAft>
                      </a:pPr>
                      <a:r>
                        <a:rPr lang="es-MX" sz="1800">
                          <a:effectLst/>
                        </a:rPr>
                        <a:t>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4,451</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4,451</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91</a:t>
                      </a:r>
                      <a:endParaRPr lang="es-MX" sz="1800">
                        <a:effectLst/>
                        <a:latin typeface="Calibri"/>
                        <a:ea typeface="Calibri"/>
                        <a:cs typeface="Times New Roman"/>
                      </a:endParaRPr>
                    </a:p>
                  </a:txBody>
                  <a:tcPr marL="68580" marR="68580" marT="0" marB="0"/>
                </a:tc>
              </a:tr>
              <a:tr h="319127">
                <a:tc>
                  <a:txBody>
                    <a:bodyPr/>
                    <a:lstStyle/>
                    <a:p>
                      <a:pPr algn="ctr">
                        <a:lnSpc>
                          <a:spcPct val="115000"/>
                        </a:lnSpc>
                        <a:spcAft>
                          <a:spcPts val="0"/>
                        </a:spcAft>
                      </a:pPr>
                      <a:r>
                        <a:rPr lang="es-MX" sz="1800">
                          <a:effectLst/>
                        </a:rPr>
                        <a:t>10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4,267</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4,638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11</a:t>
                      </a:r>
                      <a:endParaRPr lang="es-MX" sz="18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2195736" y="743947"/>
            <a:ext cx="460002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Cuadro 9.8</a:t>
            </a:r>
            <a:endParaRPr kumimoji="0" lang="es-MX" altLang="es-MX"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Costo equivalente anual (Unidades Monetarias)</a:t>
            </a:r>
            <a:endParaRPr kumimoji="0" lang="es-MX" altLang="es-MX"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607317" y="3857243"/>
            <a:ext cx="7776864" cy="923330"/>
          </a:xfrm>
          <a:prstGeom prst="rect">
            <a:avLst/>
          </a:prstGeom>
        </p:spPr>
        <p:txBody>
          <a:bodyPr wrap="square">
            <a:spAutoFit/>
          </a:bodyPr>
          <a:lstStyle/>
          <a:p>
            <a:r>
              <a:rPr lang="es-MX" dirty="0"/>
              <a:t>Al comparar, pues, alternativas técnicas como las del ejemplo, frente a la posibilidad de conseguir un crédito, puede ser muy importante el tipo de interés para decidir la estructura de la inversión fija del proyecto.</a:t>
            </a:r>
          </a:p>
        </p:txBody>
      </p:sp>
      <mc:AlternateContent xmlns:mc="http://schemas.openxmlformats.org/markup-compatibility/2006" xmlns:a14="http://schemas.microsoft.com/office/drawing/2010/main">
        <mc:Choice Requires="a14">
          <p:sp>
            <p:nvSpPr>
              <p:cNvPr id="5" name="4 Rectángulo"/>
              <p:cNvSpPr/>
              <p:nvPr/>
            </p:nvSpPr>
            <p:spPr>
              <a:xfrm>
                <a:off x="3357328" y="5517232"/>
                <a:ext cx="227684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sz="3200" b="1" i="1" smtClean="0">
                              <a:effectLst>
                                <a:outerShdw blurRad="38100" dist="38100" dir="2700000" algn="tl">
                                  <a:srgbClr val="000000">
                                    <a:alpha val="43137"/>
                                  </a:srgbClr>
                                </a:outerShdw>
                              </a:effectLst>
                              <a:latin typeface="Cambria Math"/>
                            </a:rPr>
                          </m:ctrlPr>
                        </m:sSubPr>
                        <m:e>
                          <m:r>
                            <a:rPr lang="es-MX" sz="3200" b="1" i="1">
                              <a:effectLst>
                                <a:outerShdw blurRad="38100" dist="38100" dir="2700000" algn="tl">
                                  <a:srgbClr val="000000">
                                    <a:alpha val="43137"/>
                                  </a:srgbClr>
                                </a:outerShdw>
                              </a:effectLst>
                              <a:latin typeface="Cambria Math"/>
                            </a:rPr>
                            <m:t>𝑰</m:t>
                          </m:r>
                        </m:e>
                        <m:sub>
                          <m:r>
                            <a:rPr lang="es-MX" sz="3200" b="1" i="1">
                              <a:effectLst>
                                <a:outerShdw blurRad="38100" dist="38100" dir="2700000" algn="tl">
                                  <a:srgbClr val="000000">
                                    <a:alpha val="43137"/>
                                  </a:srgbClr>
                                </a:outerShdw>
                              </a:effectLst>
                              <a:latin typeface="Cambria Math"/>
                            </a:rPr>
                            <m:t>𝒐</m:t>
                          </m:r>
                        </m:sub>
                      </m:sSub>
                      <m:r>
                        <a:rPr lang="es-MX" sz="3200" b="1" i="1">
                          <a:effectLst>
                            <a:outerShdw blurRad="38100" dist="38100" dir="2700000" algn="tl">
                              <a:srgbClr val="000000">
                                <a:alpha val="43137"/>
                              </a:srgbClr>
                            </a:outerShdw>
                          </a:effectLst>
                          <a:latin typeface="Cambria Math"/>
                        </a:rPr>
                        <m:t>→</m:t>
                      </m:r>
                      <m:r>
                        <a:rPr lang="es-MX" sz="3200" b="1" i="1">
                          <a:effectLst>
                            <a:outerShdw blurRad="38100" dist="38100" dir="2700000" algn="tl">
                              <a:srgbClr val="000000">
                                <a:alpha val="43137"/>
                              </a:srgbClr>
                            </a:outerShdw>
                          </a:effectLst>
                          <a:latin typeface="Cambria Math"/>
                        </a:rPr>
                        <m:t>𝒇</m:t>
                      </m:r>
                      <m:d>
                        <m:dPr>
                          <m:begChr m:val="["/>
                          <m:endChr m:val="]"/>
                          <m:ctrlPr>
                            <a:rPr lang="es-MX" sz="3200" b="1" i="1">
                              <a:effectLst>
                                <a:outerShdw blurRad="38100" dist="38100" dir="2700000" algn="tl">
                                  <a:srgbClr val="000000">
                                    <a:alpha val="43137"/>
                                  </a:srgbClr>
                                </a:outerShdw>
                              </a:effectLst>
                              <a:latin typeface="Cambria Math"/>
                            </a:rPr>
                          </m:ctrlPr>
                        </m:dPr>
                        <m:e>
                          <m:r>
                            <a:rPr lang="es-MX" sz="3200" b="1" i="1">
                              <a:effectLst>
                                <a:outerShdw blurRad="38100" dist="38100" dir="2700000" algn="tl">
                                  <a:srgbClr val="000000">
                                    <a:alpha val="43137"/>
                                  </a:srgbClr>
                                </a:outerShdw>
                              </a:effectLst>
                              <a:latin typeface="Cambria Math"/>
                            </a:rPr>
                            <m:t>𝒊</m:t>
                          </m:r>
                          <m:r>
                            <a:rPr lang="es-MX" sz="3200" b="1" i="1">
                              <a:effectLst>
                                <a:outerShdw blurRad="38100" dist="38100" dir="2700000" algn="tl">
                                  <a:srgbClr val="000000">
                                    <a:alpha val="43137"/>
                                  </a:srgbClr>
                                </a:outerShdw>
                              </a:effectLst>
                              <a:latin typeface="Cambria Math"/>
                            </a:rPr>
                            <m:t>%</m:t>
                          </m:r>
                        </m:e>
                      </m:d>
                    </m:oMath>
                  </m:oMathPara>
                </a14:m>
                <a:endParaRPr lang="es-MX" sz="3200" b="1" dirty="0">
                  <a:effectLst>
                    <a:outerShdw blurRad="38100" dist="38100" dir="2700000" algn="tl">
                      <a:srgbClr val="000000">
                        <a:alpha val="43137"/>
                      </a:srgbClr>
                    </a:outerShdw>
                  </a:effectLst>
                </a:endParaRPr>
              </a:p>
            </p:txBody>
          </p:sp>
        </mc:Choice>
        <mc:Fallback xmlns="">
          <p:sp>
            <p:nvSpPr>
              <p:cNvPr id="5" name="4 Rectángulo"/>
              <p:cNvSpPr>
                <a:spLocks noRot="1" noChangeAspect="1" noMove="1" noResize="1" noEditPoints="1" noAdjustHandles="1" noChangeArrowheads="1" noChangeShapeType="1" noTextEdit="1"/>
              </p:cNvSpPr>
              <p:nvPr/>
            </p:nvSpPr>
            <p:spPr>
              <a:xfrm>
                <a:off x="3357328" y="5517232"/>
                <a:ext cx="2276842" cy="584775"/>
              </a:xfrm>
              <a:prstGeom prst="rect">
                <a:avLst/>
              </a:prstGeom>
              <a:blipFill rotWithShape="1">
                <a:blip r:embed="rId3"/>
                <a:stretch>
                  <a:fillRect/>
                </a:stretch>
              </a:blipFill>
            </p:spPr>
            <p:txBody>
              <a:bodyPr/>
              <a:lstStyle/>
              <a:p>
                <a:r>
                  <a:rPr lang="es-MX">
                    <a:noFill/>
                  </a:rPr>
                  <a:t> </a:t>
                </a:r>
              </a:p>
            </p:txBody>
          </p:sp>
        </mc:Fallback>
      </mc:AlternateContent>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7" name="6 Marcador de número de diapositiva"/>
          <p:cNvSpPr>
            <a:spLocks noGrp="1"/>
          </p:cNvSpPr>
          <p:nvPr>
            <p:ph type="sldNum" sz="quarter" idx="12"/>
          </p:nvPr>
        </p:nvSpPr>
        <p:spPr/>
        <p:txBody>
          <a:bodyPr/>
          <a:lstStyle/>
          <a:p>
            <a:fld id="{A4119D5D-C868-4150-8857-B9A7E64B4824}" type="slidenum">
              <a:rPr lang="es-MX" smtClean="0"/>
              <a:t>38</a:t>
            </a:fld>
            <a:endParaRPr lang="es-MX"/>
          </a:p>
        </p:txBody>
      </p:sp>
    </p:spTree>
    <p:extLst>
      <p:ext uri="{BB962C8B-B14F-4D97-AF65-F5344CB8AC3E}">
        <p14:creationId xmlns:p14="http://schemas.microsoft.com/office/powerpoint/2010/main" val="4134130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Users\Sidhary\Pictures\LUIS\Ball-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3" y="1915091"/>
            <a:ext cx="2570981" cy="257098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404664"/>
            <a:ext cx="4238917" cy="400110"/>
          </a:xfrm>
          <a:prstGeom prst="rect">
            <a:avLst/>
          </a:prstGeom>
        </p:spPr>
        <p:txBody>
          <a:bodyPr wrap="none">
            <a:spAutoFit/>
          </a:bodyPr>
          <a:lstStyle/>
          <a:p>
            <a:r>
              <a:rPr lang="es-MX" sz="2000" b="1" dirty="0"/>
              <a:t>Valor residual de la inversión fija.</a:t>
            </a:r>
            <a:endParaRPr lang="es-MX" sz="2000" dirty="0"/>
          </a:p>
        </p:txBody>
      </p:sp>
      <p:sp>
        <p:nvSpPr>
          <p:cNvPr id="3" name="2 Rectángulo"/>
          <p:cNvSpPr/>
          <p:nvPr/>
        </p:nvSpPr>
        <p:spPr>
          <a:xfrm>
            <a:off x="323528" y="1268760"/>
            <a:ext cx="7848872" cy="646331"/>
          </a:xfrm>
          <a:prstGeom prst="rect">
            <a:avLst/>
          </a:prstGeom>
        </p:spPr>
        <p:txBody>
          <a:bodyPr wrap="square">
            <a:spAutoFit/>
          </a:bodyPr>
          <a:lstStyle/>
          <a:p>
            <a:r>
              <a:rPr lang="es-MX" dirty="0"/>
              <a:t>Cuando al final de la vida útil se recupera parte de la inversión fija, la fórmula del costo equivalente anual es:</a:t>
            </a:r>
          </a:p>
        </p:txBody>
      </p:sp>
      <mc:AlternateContent xmlns:mc="http://schemas.openxmlformats.org/markup-compatibility/2006" xmlns:a14="http://schemas.microsoft.com/office/drawing/2010/main">
        <mc:Choice Requires="a14">
          <p:sp>
            <p:nvSpPr>
              <p:cNvPr id="4" name="3 Rectángulo"/>
              <p:cNvSpPr/>
              <p:nvPr/>
            </p:nvSpPr>
            <p:spPr>
              <a:xfrm>
                <a:off x="2343083" y="2550381"/>
                <a:ext cx="38097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b="1" i="1" smtClean="0">
                          <a:effectLst>
                            <a:outerShdw blurRad="38100" dist="38100" dir="2700000" algn="tl">
                              <a:srgbClr val="000000">
                                <a:alpha val="43137"/>
                              </a:srgbClr>
                            </a:outerShdw>
                          </a:effectLst>
                          <a:latin typeface="Cambria Math"/>
                        </a:rPr>
                        <m:t>𝑹</m:t>
                      </m:r>
                      <m:r>
                        <a:rPr lang="es-MX" sz="2400" b="1" i="1" smtClean="0">
                          <a:effectLst>
                            <a:outerShdw blurRad="38100" dist="38100" dir="2700000" algn="tl">
                              <a:srgbClr val="000000">
                                <a:alpha val="43137"/>
                              </a:srgbClr>
                            </a:outerShdw>
                          </a:effectLst>
                          <a:latin typeface="Cambria Math"/>
                        </a:rPr>
                        <m:t>=</m:t>
                      </m:r>
                      <m:d>
                        <m:dPr>
                          <m:ctrlPr>
                            <a:rPr lang="es-MX" sz="2400" b="1" i="1">
                              <a:effectLst>
                                <a:outerShdw blurRad="38100" dist="38100" dir="2700000" algn="tl">
                                  <a:srgbClr val="000000">
                                    <a:alpha val="43137"/>
                                  </a:srgbClr>
                                </a:outerShdw>
                              </a:effectLst>
                              <a:latin typeface="Cambria Math"/>
                            </a:rPr>
                          </m:ctrlPr>
                        </m:dPr>
                        <m:e>
                          <m:r>
                            <a:rPr lang="es-MX" sz="2400" b="1" i="1">
                              <a:effectLst>
                                <a:outerShdw blurRad="38100" dist="38100" dir="2700000" algn="tl">
                                  <a:srgbClr val="000000">
                                    <a:alpha val="43137"/>
                                  </a:srgbClr>
                                </a:outerShdw>
                              </a:effectLst>
                              <a:latin typeface="Cambria Math"/>
                            </a:rPr>
                            <m:t>𝑷</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𝑳</m:t>
                          </m:r>
                        </m:e>
                      </m:d>
                      <m:r>
                        <a:rPr lang="es-MX" sz="2400" b="1" i="1">
                          <a:effectLst>
                            <a:outerShdw blurRad="38100" dist="38100" dir="2700000" algn="tl">
                              <a:srgbClr val="000000">
                                <a:alpha val="43137"/>
                              </a:srgbClr>
                            </a:outerShdw>
                          </a:effectLst>
                          <a:latin typeface="Cambria Math"/>
                        </a:rPr>
                        <m:t>∗</m:t>
                      </m:r>
                      <m:d>
                        <m:dPr>
                          <m:ctrlPr>
                            <a:rPr lang="es-MX" sz="2400" b="1" i="1">
                              <a:effectLst>
                                <a:outerShdw blurRad="38100" dist="38100" dir="2700000" algn="tl">
                                  <a:srgbClr val="000000">
                                    <a:alpha val="43137"/>
                                  </a:srgbClr>
                                </a:outerShdw>
                              </a:effectLst>
                              <a:latin typeface="Cambria Math"/>
                            </a:rPr>
                          </m:ctrlPr>
                        </m:dPr>
                        <m:e>
                          <m:r>
                            <a:rPr lang="es-MX" sz="2400" b="1" i="1">
                              <a:effectLst>
                                <a:outerShdw blurRad="38100" dist="38100" dir="2700000" algn="tl">
                                  <a:srgbClr val="000000">
                                    <a:alpha val="43137"/>
                                  </a:srgbClr>
                                </a:outerShdw>
                              </a:effectLst>
                              <a:latin typeface="Cambria Math"/>
                            </a:rPr>
                            <m:t>𝒇</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𝒓</m:t>
                          </m:r>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𝒄</m:t>
                          </m:r>
                        </m:e>
                      </m:d>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𝑳𝒊</m:t>
                      </m:r>
                    </m:oMath>
                  </m:oMathPara>
                </a14:m>
                <a:endParaRPr lang="es-MX" sz="2400" b="1" dirty="0">
                  <a:effectLst>
                    <a:outerShdw blurRad="38100" dist="38100" dir="2700000" algn="tl">
                      <a:srgbClr val="000000">
                        <a:alpha val="43137"/>
                      </a:srgbClr>
                    </a:outerShdw>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343083" y="2550381"/>
                <a:ext cx="3809761" cy="461665"/>
              </a:xfrm>
              <a:prstGeom prst="rect">
                <a:avLst/>
              </a:prstGeom>
              <a:blipFill rotWithShape="1">
                <a:blip r:embed="rId3"/>
                <a:stretch>
                  <a:fillRect b="-27632"/>
                </a:stretch>
              </a:blipFill>
            </p:spPr>
            <p:txBody>
              <a:bodyPr/>
              <a:lstStyle/>
              <a:p>
                <a:r>
                  <a:rPr lang="es-MX">
                    <a:noFill/>
                  </a:rPr>
                  <a:t> </a:t>
                </a:r>
              </a:p>
            </p:txBody>
          </p:sp>
        </mc:Fallback>
      </mc:AlternateContent>
      <p:sp>
        <p:nvSpPr>
          <p:cNvPr id="5" name="4 Rectángulo"/>
          <p:cNvSpPr/>
          <p:nvPr/>
        </p:nvSpPr>
        <p:spPr>
          <a:xfrm>
            <a:off x="323528" y="3284984"/>
            <a:ext cx="4536504" cy="369332"/>
          </a:xfrm>
          <a:prstGeom prst="rect">
            <a:avLst/>
          </a:prstGeom>
        </p:spPr>
        <p:txBody>
          <a:bodyPr wrap="square">
            <a:spAutoFit/>
          </a:bodyPr>
          <a:lstStyle/>
          <a:p>
            <a:r>
              <a:rPr lang="es-MX" dirty="0"/>
              <a:t>En la que L es la parte recuperada.</a:t>
            </a:r>
          </a:p>
        </p:txBody>
      </p:sp>
      <p:sp>
        <p:nvSpPr>
          <p:cNvPr id="6" name="5 Rectángulo"/>
          <p:cNvSpPr/>
          <p:nvPr/>
        </p:nvSpPr>
        <p:spPr>
          <a:xfrm>
            <a:off x="1538790" y="4581128"/>
            <a:ext cx="5418348" cy="923330"/>
          </a:xfrm>
          <a:prstGeom prst="rect">
            <a:avLst/>
          </a:prstGeom>
        </p:spPr>
        <p:txBody>
          <a:bodyPr wrap="square">
            <a:spAutoFit/>
          </a:bodyPr>
          <a:lstStyle/>
          <a:p>
            <a:r>
              <a:rPr lang="es-MX" dirty="0"/>
              <a:t>En (</a:t>
            </a:r>
            <a:r>
              <a:rPr lang="es-MX" dirty="0" err="1"/>
              <a:t>f.r.c</a:t>
            </a:r>
            <a:r>
              <a:rPr lang="es-MX" dirty="0"/>
              <a:t>) ya conocido, esta multiplicado por (P-L), o sea por la diferencia entre la inversión inicial y la recuperada al final de la vida del proyecto.</a:t>
            </a:r>
          </a:p>
        </p:txBody>
      </p:sp>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t>39</a:t>
            </a:fld>
            <a:endParaRPr lang="es-MX"/>
          </a:p>
        </p:txBody>
      </p:sp>
    </p:spTree>
    <p:extLst>
      <p:ext uri="{BB962C8B-B14F-4D97-AF65-F5344CB8AC3E}">
        <p14:creationId xmlns:p14="http://schemas.microsoft.com/office/powerpoint/2010/main" val="1657805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64688497"/>
              </p:ext>
            </p:extLst>
          </p:nvPr>
        </p:nvGraphicFramePr>
        <p:xfrm>
          <a:off x="251520" y="1196752"/>
          <a:ext cx="8424936" cy="3599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1681336" y="188640"/>
            <a:ext cx="5194920" cy="715144"/>
          </a:xfrm>
        </p:spPr>
        <p:txBody>
          <a:bodyPr>
            <a:normAutofit/>
          </a:bodyPr>
          <a:lstStyle/>
          <a:p>
            <a:pPr algn="ctr"/>
            <a:r>
              <a:rPr lang="es-MX" sz="3600" b="1" dirty="0" smtClean="0">
                <a:latin typeface="Verdana" panose="020B0604030504040204" pitchFamily="34" charset="0"/>
                <a:ea typeface="Verdana" panose="020B0604030504040204" pitchFamily="34" charset="0"/>
                <a:cs typeface="Verdana" panose="020B0604030504040204" pitchFamily="34" charset="0"/>
              </a:rPr>
              <a:t>1.1 El concepto</a:t>
            </a:r>
            <a:endParaRPr lang="es-MX" sz="3600" b="1" dirty="0">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5" name="4 CuadroTexto"/>
              <p:cNvSpPr txBox="1"/>
              <p:nvPr/>
            </p:nvSpPr>
            <p:spPr>
              <a:xfrm>
                <a:off x="2555776" y="5301206"/>
                <a:ext cx="4104456" cy="101752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s-MX" sz="3200" b="1" i="1">
                          <a:latin typeface="Cambria Math"/>
                        </a:rPr>
                        <m:t>(</m:t>
                      </m:r>
                      <m:r>
                        <a:rPr lang="es-MX" sz="3200" b="1" i="1" smtClean="0">
                          <a:latin typeface="Cambria Math"/>
                        </a:rPr>
                        <m:t>𝒓</m:t>
                      </m:r>
                      <m:r>
                        <a:rPr lang="es-MX" sz="3200" b="1" i="1" smtClean="0">
                          <a:latin typeface="Cambria Math"/>
                        </a:rPr>
                        <m:t>%=</m:t>
                      </m:r>
                      <m:f>
                        <m:fPr>
                          <m:ctrlPr>
                            <a:rPr lang="es-MX" sz="3200" b="1" i="1">
                              <a:latin typeface="Cambria Math"/>
                            </a:rPr>
                          </m:ctrlPr>
                        </m:fPr>
                        <m:num>
                          <m:r>
                            <a:rPr lang="es-MX" sz="3200" b="1" i="1">
                              <a:latin typeface="Cambria Math"/>
                            </a:rPr>
                            <m:t>%</m:t>
                          </m:r>
                          <m:r>
                            <a:rPr lang="es-MX" sz="3200" b="1" i="1">
                              <a:latin typeface="Cambria Math"/>
                            </a:rPr>
                            <m:t>𝑼𝒎𝒂𝒙</m:t>
                          </m:r>
                        </m:num>
                        <m:den>
                          <m:r>
                            <a:rPr lang="es-MX" sz="3200" b="1" i="1">
                              <a:latin typeface="Cambria Math"/>
                            </a:rPr>
                            <m:t>𝑲𝒆</m:t>
                          </m:r>
                        </m:den>
                      </m:f>
                      <m:r>
                        <a:rPr lang="es-MX" sz="3200" b="1" i="1">
                          <a:latin typeface="Cambria Math"/>
                        </a:rPr>
                        <m:t>)</m:t>
                      </m:r>
                    </m:oMath>
                  </m:oMathPara>
                </a14:m>
                <a:endParaRPr lang="es-MX" sz="3200" b="1" dirty="0"/>
              </a:p>
            </p:txBody>
          </p:sp>
        </mc:Choice>
        <mc:Fallback xmlns="">
          <p:sp>
            <p:nvSpPr>
              <p:cNvPr id="5" name="4 CuadroTexto"/>
              <p:cNvSpPr txBox="1">
                <a:spLocks noRot="1" noChangeAspect="1" noMove="1" noResize="1" noEditPoints="1" noAdjustHandles="1" noChangeArrowheads="1" noChangeShapeType="1" noTextEdit="1"/>
              </p:cNvSpPr>
              <p:nvPr/>
            </p:nvSpPr>
            <p:spPr>
              <a:xfrm>
                <a:off x="2555776" y="5301206"/>
                <a:ext cx="4104456" cy="1017523"/>
              </a:xfrm>
              <a:prstGeom prst="rect">
                <a:avLst/>
              </a:prstGeom>
              <a:blipFill rotWithShape="1">
                <a:blip r:embed="rId7"/>
                <a:stretch>
                  <a:fillRect/>
                </a:stretch>
              </a:blipFill>
            </p:spPr>
            <p:txBody>
              <a:bodyPr/>
              <a:lstStyle/>
              <a:p>
                <a:r>
                  <a:rPr lang="es-MX">
                    <a:noFill/>
                  </a:rPr>
                  <a:t> </a:t>
                </a:r>
              </a:p>
            </p:txBody>
          </p:sp>
        </mc:Fallback>
      </mc:AlternateContent>
      <p:pic>
        <p:nvPicPr>
          <p:cNvPr id="3075" name="Picture 3" descr="C:\Users\Luis\Pictures\Trabajo Final Formulacion\FB3.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3723" y="3087067"/>
            <a:ext cx="1872208" cy="19261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C:\Users\Luis\Pictures\Trabajo Final Formulacion\45A.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3723" y="980728"/>
            <a:ext cx="1872208" cy="19442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5"/>
          </p:nvPr>
        </p:nvSpPr>
        <p:spPr/>
        <p:txBody>
          <a:bodyPr/>
          <a:lstStyle/>
          <a:p>
            <a:fld id="{A4119D5D-C868-4150-8857-B9A7E64B4824}" type="slidenum">
              <a:rPr lang="es-MX" smtClean="0"/>
              <a:t>4</a:t>
            </a:fld>
            <a:endParaRPr lang="es-MX"/>
          </a:p>
        </p:txBody>
      </p:sp>
    </p:spTree>
    <p:extLst>
      <p:ext uri="{BB962C8B-B14F-4D97-AF65-F5344CB8AC3E}">
        <p14:creationId xmlns:p14="http://schemas.microsoft.com/office/powerpoint/2010/main" val="470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694437"/>
            <a:ext cx="813690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a:t>En (</a:t>
            </a:r>
            <a:r>
              <a:rPr lang="es-MX" dirty="0" err="1"/>
              <a:t>f.r.c</a:t>
            </a:r>
            <a:r>
              <a:rPr lang="es-MX" dirty="0"/>
              <a:t>) ya conocido, esta multiplicado por (P-L), o sea por la diferencia entre la inversión inicial y la recuperada al final de la vida del proyecto.</a:t>
            </a:r>
          </a:p>
        </p:txBody>
      </p:sp>
      <p:graphicFrame>
        <p:nvGraphicFramePr>
          <p:cNvPr id="3" name="2 Diagrama"/>
          <p:cNvGraphicFramePr/>
          <p:nvPr>
            <p:extLst>
              <p:ext uri="{D42A27DB-BD31-4B8C-83A1-F6EECF244321}">
                <p14:modId xmlns:p14="http://schemas.microsoft.com/office/powerpoint/2010/main" val="1408692355"/>
              </p:ext>
            </p:extLst>
          </p:nvPr>
        </p:nvGraphicFramePr>
        <p:xfrm>
          <a:off x="899592" y="1397000"/>
          <a:ext cx="7344816"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35842" name="Picture 2" descr="C:\Users\Sidhary\Pictures\LUIS\electricidad-perl.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708981"/>
            <a:ext cx="2220838" cy="1674738"/>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40</a:t>
            </a:fld>
            <a:endParaRPr lang="es-MX"/>
          </a:p>
        </p:txBody>
      </p:sp>
    </p:spTree>
    <p:extLst>
      <p:ext uri="{BB962C8B-B14F-4D97-AF65-F5344CB8AC3E}">
        <p14:creationId xmlns:p14="http://schemas.microsoft.com/office/powerpoint/2010/main" val="3211427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8684201"/>
              </p:ext>
            </p:extLst>
          </p:nvPr>
        </p:nvGraphicFramePr>
        <p:xfrm>
          <a:off x="539552" y="548680"/>
          <a:ext cx="799288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36866" name="Picture 2" descr="C:\Users\Sidhary\Pictures\LUIS\hormi-1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29550" y="2089150"/>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Sidhary\Pictures\LUIS\hormi-1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527675"/>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Sidhary\Pictures\LUIS\hormi-1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64088" y="149337"/>
            <a:ext cx="6096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A4119D5D-C868-4150-8857-B9A7E64B4824}" type="slidenum">
              <a:rPr lang="es-MX" smtClean="0"/>
              <a:t>41</a:t>
            </a:fld>
            <a:endParaRPr lang="es-MX"/>
          </a:p>
        </p:txBody>
      </p:sp>
    </p:spTree>
    <p:extLst>
      <p:ext uri="{BB962C8B-B14F-4D97-AF65-F5344CB8AC3E}">
        <p14:creationId xmlns:p14="http://schemas.microsoft.com/office/powerpoint/2010/main" val="1468989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070" y="272135"/>
            <a:ext cx="5208477" cy="461665"/>
          </a:xfrm>
          <a:prstGeom prst="rect">
            <a:avLst/>
          </a:prstGeom>
        </p:spPr>
        <p:txBody>
          <a:bodyPr wrap="none">
            <a:spAutoFit/>
          </a:bodyPr>
          <a:lstStyle/>
          <a:p>
            <a:r>
              <a:rPr lang="es-MX" sz="2400" b="1" dirty="0"/>
              <a:t>Formulas del método aproximado.</a:t>
            </a:r>
            <a:endParaRPr lang="es-MX" sz="2400" dirty="0"/>
          </a:p>
        </p:txBody>
      </p:sp>
      <p:graphicFrame>
        <p:nvGraphicFramePr>
          <p:cNvPr id="3" name="2 Diagrama"/>
          <p:cNvGraphicFramePr/>
          <p:nvPr>
            <p:extLst>
              <p:ext uri="{D42A27DB-BD31-4B8C-83A1-F6EECF244321}">
                <p14:modId xmlns:p14="http://schemas.microsoft.com/office/powerpoint/2010/main" val="1224354810"/>
              </p:ext>
            </p:extLst>
          </p:nvPr>
        </p:nvGraphicFramePr>
        <p:xfrm>
          <a:off x="251520" y="1397000"/>
          <a:ext cx="856895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47120" y="210126"/>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37890" name="Picture 2" descr="C:\Users\Sidhary\Pictures\LUIS\blobgg.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653136"/>
            <a:ext cx="1783630" cy="1783630"/>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42</a:t>
            </a:fld>
            <a:endParaRPr lang="es-MX"/>
          </a:p>
        </p:txBody>
      </p:sp>
    </p:spTree>
    <p:extLst>
      <p:ext uri="{BB962C8B-B14F-4D97-AF65-F5344CB8AC3E}">
        <p14:creationId xmlns:p14="http://schemas.microsoft.com/office/powerpoint/2010/main" val="24755582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idhary\Pictures\LUIS\dinero-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660774"/>
            <a:ext cx="3336082" cy="25466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1 Rectángulo"/>
              <p:cNvSpPr/>
              <p:nvPr/>
            </p:nvSpPr>
            <p:spPr>
              <a:xfrm>
                <a:off x="3275856" y="444841"/>
                <a:ext cx="2350707" cy="783741"/>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sz="2400" b="1" i="1" smtClean="0">
                              <a:effectLst>
                                <a:outerShdw blurRad="38100" dist="38100" dir="2700000" algn="tl">
                                  <a:srgbClr val="000000">
                                    <a:alpha val="43137"/>
                                  </a:srgbClr>
                                </a:outerShdw>
                              </a:effectLst>
                              <a:latin typeface="Cambria Math"/>
                            </a:rPr>
                          </m:ctrlPr>
                        </m:sSubPr>
                        <m:e>
                          <m:r>
                            <a:rPr lang="es-MX" sz="2400" b="1" i="1">
                              <a:effectLst>
                                <a:outerShdw blurRad="38100" dist="38100" dir="2700000" algn="tl">
                                  <a:srgbClr val="000000">
                                    <a:alpha val="43137"/>
                                  </a:srgbClr>
                                </a:outerShdw>
                              </a:effectLst>
                              <a:latin typeface="Cambria Math"/>
                            </a:rPr>
                            <m:t>𝑫</m:t>
                          </m:r>
                        </m:e>
                        <m:sub>
                          <m:r>
                            <a:rPr lang="es-MX" sz="2400" b="1" i="1">
                              <a:effectLst>
                                <a:outerShdw blurRad="38100" dist="38100" dir="2700000" algn="tl">
                                  <a:srgbClr val="000000">
                                    <a:alpha val="43137"/>
                                  </a:srgbClr>
                                </a:outerShdw>
                              </a:effectLst>
                              <a:latin typeface="Cambria Math"/>
                            </a:rPr>
                            <m:t>𝑳</m:t>
                          </m:r>
                        </m:sub>
                      </m:sSub>
                      <m:r>
                        <a:rPr lang="es-MX" sz="2400" b="1" i="1">
                          <a:effectLst>
                            <a:outerShdw blurRad="38100" dist="38100" dir="2700000" algn="tl">
                              <a:srgbClr val="000000">
                                <a:alpha val="43137"/>
                              </a:srgbClr>
                            </a:outerShdw>
                          </a:effectLst>
                          <a:latin typeface="Cambria Math"/>
                        </a:rPr>
                        <m:t>=</m:t>
                      </m:r>
                      <m:f>
                        <m:fPr>
                          <m:ctrlPr>
                            <a:rPr lang="es-MX" sz="2400" b="1" i="1">
                              <a:effectLst>
                                <a:outerShdw blurRad="38100" dist="38100" dir="2700000" algn="tl">
                                  <a:srgbClr val="000000">
                                    <a:alpha val="43137"/>
                                  </a:srgbClr>
                                </a:outerShdw>
                              </a:effectLst>
                              <a:latin typeface="Cambria Math"/>
                            </a:rPr>
                          </m:ctrlPr>
                        </m:fPr>
                        <m:num>
                          <m:r>
                            <a:rPr lang="es-MX" sz="2400" b="1" i="1">
                              <a:effectLst>
                                <a:outerShdw blurRad="38100" dist="38100" dir="2700000" algn="tl">
                                  <a:srgbClr val="000000">
                                    <a:alpha val="43137"/>
                                  </a:srgbClr>
                                </a:outerShdw>
                              </a:effectLst>
                              <a:latin typeface="Cambria Math"/>
                            </a:rPr>
                            <m:t>𝑰𝒐</m:t>
                          </m:r>
                        </m:num>
                        <m:den>
                          <m:r>
                            <a:rPr lang="es-MX" sz="2400" b="1" i="1">
                              <a:effectLst>
                                <a:outerShdw blurRad="38100" dist="38100" dir="2700000" algn="tl">
                                  <a:srgbClr val="000000">
                                    <a:alpha val="43137"/>
                                  </a:srgbClr>
                                </a:outerShdw>
                              </a:effectLst>
                              <a:latin typeface="Cambria Math"/>
                            </a:rPr>
                            <m:t>𝒏</m:t>
                          </m:r>
                        </m:den>
                      </m:f>
                      <m:r>
                        <a:rPr lang="es-MX" sz="2400" b="1" i="1">
                          <a:effectLst>
                            <a:outerShdw blurRad="38100" dist="38100" dir="2700000" algn="tl">
                              <a:srgbClr val="000000">
                                <a:alpha val="43137"/>
                              </a:srgbClr>
                            </a:outerShdw>
                          </a:effectLst>
                          <a:latin typeface="Cambria Math"/>
                        </a:rPr>
                        <m:t>=</m:t>
                      </m:r>
                      <m:r>
                        <a:rPr lang="es-MX" sz="2400" b="1" i="1">
                          <a:effectLst>
                            <a:outerShdw blurRad="38100" dist="38100" dir="2700000" algn="tl">
                              <a:srgbClr val="000000">
                                <a:alpha val="43137"/>
                              </a:srgbClr>
                            </a:outerShdw>
                          </a:effectLst>
                          <a:latin typeface="Cambria Math"/>
                        </a:rPr>
                        <m:t>𝑪𝑬𝑨</m:t>
                      </m:r>
                    </m:oMath>
                  </m:oMathPara>
                </a14:m>
                <a:endParaRPr lang="es-MX" sz="2400" b="1" dirty="0">
                  <a:effectLst>
                    <a:outerShdw blurRad="38100" dist="38100" dir="2700000" algn="tl">
                      <a:srgbClr val="000000">
                        <a:alpha val="43137"/>
                      </a:srgbClr>
                    </a:outerShdw>
                  </a:effectLst>
                </a:endParaRPr>
              </a:p>
            </p:txBody>
          </p:sp>
        </mc:Choice>
        <mc:Fallback xmlns="">
          <p:sp>
            <p:nvSpPr>
              <p:cNvPr id="2" name="1 Rectángulo"/>
              <p:cNvSpPr>
                <a:spLocks noRot="1" noChangeAspect="1" noMove="1" noResize="1" noEditPoints="1" noAdjustHandles="1" noChangeArrowheads="1" noChangeShapeType="1" noTextEdit="1"/>
              </p:cNvSpPr>
              <p:nvPr/>
            </p:nvSpPr>
            <p:spPr>
              <a:xfrm>
                <a:off x="3275856" y="444841"/>
                <a:ext cx="2350707" cy="783741"/>
              </a:xfrm>
              <a:prstGeom prst="rect">
                <a:avLst/>
              </a:prstGeom>
              <a:blipFill rotWithShape="1">
                <a:blip r:embed="rId3"/>
                <a:stretch>
                  <a:fillRect/>
                </a:stretch>
              </a:blipFill>
            </p:spPr>
            <p:txBody>
              <a:bodyPr/>
              <a:lstStyle/>
              <a:p>
                <a:r>
                  <a:rPr lang="es-MX">
                    <a:noFill/>
                  </a:rPr>
                  <a:t> </a:t>
                </a:r>
              </a:p>
            </p:txBody>
          </p:sp>
        </mc:Fallback>
      </mc:AlternateContent>
      <p:graphicFrame>
        <p:nvGraphicFramePr>
          <p:cNvPr id="3" name="2 Diagrama"/>
          <p:cNvGraphicFramePr/>
          <p:nvPr>
            <p:extLst>
              <p:ext uri="{D42A27DB-BD31-4B8C-83A1-F6EECF244321}">
                <p14:modId xmlns:p14="http://schemas.microsoft.com/office/powerpoint/2010/main" val="4211556638"/>
              </p:ext>
            </p:extLst>
          </p:nvPr>
        </p:nvGraphicFramePr>
        <p:xfrm>
          <a:off x="467544" y="1556792"/>
          <a:ext cx="8136904" cy="5072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t>43</a:t>
            </a:fld>
            <a:endParaRPr lang="es-MX"/>
          </a:p>
        </p:txBody>
      </p:sp>
    </p:spTree>
    <p:extLst>
      <p:ext uri="{BB962C8B-B14F-4D97-AF65-F5344CB8AC3E}">
        <p14:creationId xmlns:p14="http://schemas.microsoft.com/office/powerpoint/2010/main" val="3300376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Problema 4</a:t>
            </a:r>
            <a:endParaRPr lang="es-MX" dirty="0"/>
          </a:p>
        </p:txBody>
      </p:sp>
      <p:sp>
        <p:nvSpPr>
          <p:cNvPr id="5" name="4 Marcador de texto"/>
          <p:cNvSpPr>
            <a:spLocks noGrp="1"/>
          </p:cNvSpPr>
          <p:nvPr>
            <p:ph type="body" idx="1"/>
          </p:nvPr>
        </p:nvSpPr>
        <p:spPr/>
        <p:txBody>
          <a:bodyPr>
            <a:normAutofit lnSpcReduction="10000"/>
          </a:bodyPr>
          <a:lstStyle/>
          <a:p>
            <a:r>
              <a:rPr lang="es-MX" dirty="0" smtClean="0"/>
              <a:t>Calculo del costo equivalente anual exacto en dos proyectos (A y B)</a:t>
            </a:r>
            <a:endParaRPr lang="es-MX" dirty="0"/>
          </a:p>
        </p:txBody>
      </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39938" name="Picture 2" descr="C:\Users\Sidhary\Pictures\LUIS\gif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068960"/>
            <a:ext cx="1874466" cy="1874466"/>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t>44</a:t>
            </a:fld>
            <a:endParaRPr lang="es-MX"/>
          </a:p>
        </p:txBody>
      </p:sp>
    </p:spTree>
    <p:extLst>
      <p:ext uri="{BB962C8B-B14F-4D97-AF65-F5344CB8AC3E}">
        <p14:creationId xmlns:p14="http://schemas.microsoft.com/office/powerpoint/2010/main" val="2162388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Sidhary\Pictures\LUIS\gota-agu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96270" y="580335"/>
            <a:ext cx="1352550" cy="3661206"/>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5576" y="652626"/>
            <a:ext cx="1386919" cy="400110"/>
          </a:xfrm>
          <a:prstGeom prst="rect">
            <a:avLst/>
          </a:prstGeom>
        </p:spPr>
        <p:txBody>
          <a:bodyPr wrap="none">
            <a:spAutoFit/>
          </a:bodyPr>
          <a:lstStyle/>
          <a:p>
            <a:pPr algn="ctr"/>
            <a:r>
              <a:rPr lang="es-MX" sz="2000" b="1" dirty="0"/>
              <a:t>a) Método:</a:t>
            </a:r>
          </a:p>
        </p:txBody>
      </p:sp>
      <p:sp>
        <p:nvSpPr>
          <p:cNvPr id="5" name="4 Rectángulo"/>
          <p:cNvSpPr/>
          <p:nvPr/>
        </p:nvSpPr>
        <p:spPr>
          <a:xfrm>
            <a:off x="755576" y="1196752"/>
            <a:ext cx="748883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a:t>Reducir todos los pagos anuales al equivalente de un solo pago, efectuando junto con la inversión.</a:t>
            </a:r>
          </a:p>
        </p:txBody>
      </p:sp>
      <p:sp>
        <p:nvSpPr>
          <p:cNvPr id="6" name="5 Rectángulo"/>
          <p:cNvSpPr/>
          <p:nvPr/>
        </p:nvSpPr>
        <p:spPr>
          <a:xfrm>
            <a:off x="755576" y="2348880"/>
            <a:ext cx="1593706" cy="400110"/>
          </a:xfrm>
          <a:prstGeom prst="rect">
            <a:avLst/>
          </a:prstGeom>
        </p:spPr>
        <p:txBody>
          <a:bodyPr wrap="none">
            <a:spAutoFit/>
          </a:bodyPr>
          <a:lstStyle/>
          <a:p>
            <a:r>
              <a:rPr lang="es-MX" sz="2000" b="1" dirty="0"/>
              <a:t>b) Formulas.</a:t>
            </a:r>
          </a:p>
        </p:txBody>
      </p:sp>
      <mc:AlternateContent xmlns:mc="http://schemas.openxmlformats.org/markup-compatibility/2006" xmlns:a14="http://schemas.microsoft.com/office/drawing/2010/main">
        <mc:Choice Requires="a14">
          <p:sp>
            <p:nvSpPr>
              <p:cNvPr id="7" name="6 Rectángulo"/>
              <p:cNvSpPr/>
              <p:nvPr/>
            </p:nvSpPr>
            <p:spPr>
              <a:xfrm>
                <a:off x="2349282" y="2991475"/>
                <a:ext cx="4504837" cy="598049"/>
              </a:xfrm>
              <a:prstGeom prst="rect">
                <a:avLst/>
              </a:prstGeom>
            </p:spPr>
            <p:txBody>
              <a:bodyPr wrap="square">
                <a:spAutoFit/>
              </a:bodyPr>
              <a:lstStyle/>
              <a:p>
                <a14:m>
                  <m:oMath xmlns:m="http://schemas.openxmlformats.org/officeDocument/2006/math">
                    <m:r>
                      <a:rPr lang="es-MX" i="1">
                        <a:latin typeface="Cambria Math"/>
                      </a:rPr>
                      <m:t>𝑃</m:t>
                    </m:r>
                    <m:r>
                      <a:rPr lang="es-MX" i="1">
                        <a:latin typeface="Cambria Math"/>
                      </a:rPr>
                      <m:t>=</m:t>
                    </m:r>
                    <m:r>
                      <a:rPr lang="es-MX" i="1">
                        <a:latin typeface="Cambria Math"/>
                      </a:rPr>
                      <m:t>𝑅</m:t>
                    </m:r>
                    <m:d>
                      <m:dPr>
                        <m:ctrlPr>
                          <a:rPr lang="es-MX" i="1">
                            <a:latin typeface="Cambria Math"/>
                          </a:rPr>
                        </m:ctrlPr>
                      </m:dPr>
                      <m:e>
                        <m:f>
                          <m:fPr>
                            <m:ctrlPr>
                              <a:rPr lang="es-MX" i="1">
                                <a:latin typeface="Cambria Math"/>
                              </a:rPr>
                            </m:ctrlPr>
                          </m:fPr>
                          <m:num>
                            <m:r>
                              <a:rPr lang="es-MX" i="1">
                                <a:latin typeface="Cambria Math"/>
                              </a:rPr>
                              <m:t>1</m:t>
                            </m:r>
                          </m:num>
                          <m:den>
                            <m:r>
                              <a:rPr lang="es-MX" i="1">
                                <a:latin typeface="Cambria Math"/>
                              </a:rPr>
                              <m:t>𝑓</m:t>
                            </m:r>
                            <m:r>
                              <a:rPr lang="es-MX" i="1">
                                <a:latin typeface="Cambria Math"/>
                              </a:rPr>
                              <m:t>.</m:t>
                            </m:r>
                            <m:r>
                              <a:rPr lang="es-MX" i="1">
                                <a:latin typeface="Cambria Math"/>
                              </a:rPr>
                              <m:t>𝑟</m:t>
                            </m:r>
                            <m:r>
                              <a:rPr lang="es-MX" i="1">
                                <a:latin typeface="Cambria Math"/>
                              </a:rPr>
                              <m:t>.</m:t>
                            </m:r>
                            <m:r>
                              <a:rPr lang="es-MX" i="1">
                                <a:latin typeface="Cambria Math"/>
                              </a:rPr>
                              <m:t>𝑐</m:t>
                            </m:r>
                            <m:r>
                              <a:rPr lang="es-MX" i="1">
                                <a:latin typeface="Cambria Math"/>
                              </a:rPr>
                              <m:t>.</m:t>
                            </m:r>
                          </m:den>
                        </m:f>
                      </m:e>
                    </m:d>
                    <m:r>
                      <a:rPr lang="es-MX" i="1">
                        <a:latin typeface="Cambria Math"/>
                      </a:rPr>
                      <m:t>=</m:t>
                    </m:r>
                    <m:r>
                      <a:rPr lang="es-MX" i="1">
                        <a:latin typeface="Cambria Math"/>
                      </a:rPr>
                      <m:t>𝑅</m:t>
                    </m:r>
                    <m:d>
                      <m:dPr>
                        <m:ctrlPr>
                          <a:rPr lang="es-MX" i="1">
                            <a:latin typeface="Cambria Math"/>
                          </a:rPr>
                        </m:ctrlPr>
                      </m:dPr>
                      <m:e>
                        <m:f>
                          <m:fPr>
                            <m:ctrlPr>
                              <a:rPr lang="es-MX" i="1">
                                <a:latin typeface="Cambria Math"/>
                              </a:rPr>
                            </m:ctrlPr>
                          </m:fPr>
                          <m:num>
                            <m:sSup>
                              <m:sSupPr>
                                <m:ctrlPr>
                                  <a:rPr lang="es-MX" i="1">
                                    <a:latin typeface="Cambria Math"/>
                                  </a:rPr>
                                </m:ctrlPr>
                              </m:sSupPr>
                              <m:e>
                                <m:r>
                                  <a:rPr lang="es-MX" i="1">
                                    <a:latin typeface="Cambria Math"/>
                                  </a:rPr>
                                  <m:t>(1+</m:t>
                                </m:r>
                                <m:r>
                                  <a:rPr lang="es-MX" i="1">
                                    <a:latin typeface="Cambria Math"/>
                                  </a:rPr>
                                  <m:t>𝑖</m:t>
                                </m:r>
                                <m:r>
                                  <a:rPr lang="es-MX" i="1">
                                    <a:latin typeface="Cambria Math"/>
                                  </a:rPr>
                                  <m:t>)</m:t>
                                </m:r>
                              </m:e>
                              <m:sup>
                                <m:r>
                                  <a:rPr lang="es-MX" i="1">
                                    <a:latin typeface="Cambria Math"/>
                                  </a:rPr>
                                  <m:t>𝑛</m:t>
                                </m:r>
                                <m:r>
                                  <a:rPr lang="es-MX" i="1">
                                    <a:latin typeface="Cambria Math"/>
                                  </a:rPr>
                                  <m:t>−1</m:t>
                                </m:r>
                              </m:sup>
                            </m:sSup>
                          </m:num>
                          <m:den>
                            <m:r>
                              <a:rPr lang="es-MX" i="1">
                                <a:latin typeface="Cambria Math"/>
                              </a:rPr>
                              <m:t>𝑖</m:t>
                            </m:r>
                            <m:r>
                              <a:rPr lang="es-MX" i="1">
                                <a:latin typeface="Cambria Math"/>
                              </a:rPr>
                              <m:t>(</m:t>
                            </m:r>
                            <m:sSup>
                              <m:sSupPr>
                                <m:ctrlPr>
                                  <a:rPr lang="es-MX" i="1">
                                    <a:latin typeface="Cambria Math"/>
                                  </a:rPr>
                                </m:ctrlPr>
                              </m:sSupPr>
                              <m:e>
                                <m:r>
                                  <a:rPr lang="es-MX" i="1">
                                    <a:latin typeface="Cambria Math"/>
                                  </a:rPr>
                                  <m:t>1+</m:t>
                                </m:r>
                                <m:r>
                                  <a:rPr lang="es-MX" i="1">
                                    <a:latin typeface="Cambria Math"/>
                                  </a:rPr>
                                  <m:t>𝑖</m:t>
                                </m:r>
                                <m:r>
                                  <a:rPr lang="es-MX" i="1">
                                    <a:latin typeface="Cambria Math"/>
                                  </a:rPr>
                                  <m:t>)</m:t>
                                </m:r>
                              </m:e>
                              <m:sup>
                                <m:r>
                                  <a:rPr lang="es-MX" i="1">
                                    <a:latin typeface="Cambria Math"/>
                                  </a:rPr>
                                  <m:t>𝑛</m:t>
                                </m:r>
                              </m:sup>
                            </m:sSup>
                          </m:den>
                        </m:f>
                      </m:e>
                    </m:d>
                    <m:r>
                      <a:rPr lang="es-MX" i="1">
                        <a:latin typeface="Cambria Math"/>
                      </a:rPr>
                      <m:t>=</m:t>
                    </m:r>
                    <m:r>
                      <a:rPr lang="es-MX" i="1">
                        <a:latin typeface="Cambria Math"/>
                      </a:rPr>
                      <m:t>𝑅</m:t>
                    </m:r>
                    <m:r>
                      <a:rPr lang="es-MX" i="1">
                        <a:latin typeface="Cambria Math"/>
                      </a:rPr>
                      <m:t>(</m:t>
                    </m:r>
                    <m:r>
                      <a:rPr lang="es-MX" i="1">
                        <a:latin typeface="Cambria Math"/>
                      </a:rPr>
                      <m:t>𝑓</m:t>
                    </m:r>
                    <m:r>
                      <a:rPr lang="es-MX" i="1">
                        <a:latin typeface="Cambria Math"/>
                      </a:rPr>
                      <m:t>.</m:t>
                    </m:r>
                    <m:r>
                      <a:rPr lang="es-MX" i="1">
                        <a:latin typeface="Cambria Math"/>
                      </a:rPr>
                      <m:t>𝑎</m:t>
                    </m:r>
                    <m:r>
                      <a:rPr lang="es-MX" i="1">
                        <a:latin typeface="Cambria Math"/>
                      </a:rPr>
                      <m:t>.)</m:t>
                    </m:r>
                  </m:oMath>
                </a14:m>
                <a:r>
                  <a:rPr lang="es-MX" dirty="0"/>
                  <a:t>	</a:t>
                </a:r>
              </a:p>
            </p:txBody>
          </p:sp>
        </mc:Choice>
        <mc:Fallback xmlns="">
          <p:sp>
            <p:nvSpPr>
              <p:cNvPr id="7" name="6 Rectángulo"/>
              <p:cNvSpPr>
                <a:spLocks noRot="1" noChangeAspect="1" noMove="1" noResize="1" noEditPoints="1" noAdjustHandles="1" noChangeArrowheads="1" noChangeShapeType="1" noTextEdit="1"/>
              </p:cNvSpPr>
              <p:nvPr/>
            </p:nvSpPr>
            <p:spPr>
              <a:xfrm>
                <a:off x="2349282" y="2991475"/>
                <a:ext cx="4504837" cy="598049"/>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184517" y="3933056"/>
                <a:ext cx="2834366" cy="7384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𝑅</m:t>
                      </m:r>
                      <m:r>
                        <a:rPr lang="es-MX" i="1">
                          <a:latin typeface="Cambria Math"/>
                        </a:rPr>
                        <m:t>=</m:t>
                      </m:r>
                      <m:f>
                        <m:fPr>
                          <m:ctrlPr>
                            <a:rPr lang="es-MX" i="1">
                              <a:latin typeface="Cambria Math"/>
                            </a:rPr>
                          </m:ctrlPr>
                        </m:fPr>
                        <m:num>
                          <m:r>
                            <a:rPr lang="es-MX" i="1">
                              <a:latin typeface="Cambria Math"/>
                            </a:rPr>
                            <m:t>𝑃𝑖</m:t>
                          </m:r>
                          <m:sSup>
                            <m:sSupPr>
                              <m:ctrlPr>
                                <a:rPr lang="es-MX" i="1">
                                  <a:latin typeface="Cambria Math"/>
                                </a:rPr>
                              </m:ctrlPr>
                            </m:sSupPr>
                            <m:e>
                              <m:r>
                                <a:rPr lang="es-MX" i="1">
                                  <a:latin typeface="Cambria Math"/>
                                </a:rPr>
                                <m:t>(1+</m:t>
                              </m:r>
                              <m:r>
                                <a:rPr lang="es-MX" i="1">
                                  <a:latin typeface="Cambria Math"/>
                                </a:rPr>
                                <m:t>𝑖</m:t>
                              </m:r>
                              <m:r>
                                <a:rPr lang="es-MX" i="1">
                                  <a:latin typeface="Cambria Math"/>
                                </a:rPr>
                                <m:t>)</m:t>
                              </m:r>
                            </m:e>
                            <m:sup>
                              <m:r>
                                <a:rPr lang="es-MX" i="1">
                                  <a:latin typeface="Cambria Math"/>
                                </a:rPr>
                                <m:t>𝑛</m:t>
                              </m:r>
                            </m:sup>
                          </m:sSup>
                        </m:num>
                        <m:den>
                          <m:sSup>
                            <m:sSupPr>
                              <m:ctrlPr>
                                <a:rPr lang="es-MX" i="1">
                                  <a:latin typeface="Cambria Math"/>
                                </a:rPr>
                              </m:ctrlPr>
                            </m:sSupPr>
                            <m:e>
                              <m:r>
                                <a:rPr lang="es-MX" i="1">
                                  <a:latin typeface="Cambria Math"/>
                                </a:rPr>
                                <m:t>(</m:t>
                              </m:r>
                              <m:r>
                                <a:rPr lang="es-MX" i="1">
                                  <a:latin typeface="Cambria Math"/>
                                </a:rPr>
                                <m:t>𝑖</m:t>
                              </m:r>
                              <m:r>
                                <a:rPr lang="es-MX" i="1">
                                  <a:latin typeface="Cambria Math"/>
                                </a:rPr>
                                <m:t>+</m:t>
                              </m:r>
                              <m:r>
                                <a:rPr lang="es-MX" i="1">
                                  <a:latin typeface="Cambria Math"/>
                                </a:rPr>
                                <m:t>𝑖</m:t>
                              </m:r>
                              <m:r>
                                <a:rPr lang="es-MX" i="1">
                                  <a:latin typeface="Cambria Math"/>
                                </a:rPr>
                                <m:t>)</m:t>
                              </m:r>
                            </m:e>
                            <m:sup>
                              <m:r>
                                <a:rPr lang="es-MX" i="1">
                                  <a:latin typeface="Cambria Math"/>
                                </a:rPr>
                                <m:t>𝑛</m:t>
                              </m:r>
                              <m:r>
                                <a:rPr lang="es-MX" i="1">
                                  <a:latin typeface="Cambria Math"/>
                                </a:rPr>
                                <m:t>−1</m:t>
                              </m:r>
                            </m:sup>
                          </m:sSup>
                        </m:den>
                      </m:f>
                      <m:r>
                        <a:rPr lang="es-MX" i="1">
                          <a:latin typeface="Cambria Math"/>
                        </a:rPr>
                        <m:t>=</m:t>
                      </m:r>
                      <m:r>
                        <a:rPr lang="es-MX" i="1">
                          <a:latin typeface="Cambria Math"/>
                        </a:rPr>
                        <m:t>𝑃</m:t>
                      </m:r>
                      <m:r>
                        <a:rPr lang="es-MX" i="1">
                          <a:latin typeface="Cambria Math"/>
                        </a:rPr>
                        <m:t>(</m:t>
                      </m:r>
                      <m:r>
                        <a:rPr lang="es-MX" i="1">
                          <a:latin typeface="Cambria Math"/>
                        </a:rPr>
                        <m:t>𝑓</m:t>
                      </m:r>
                      <m:r>
                        <a:rPr lang="es-MX" i="1">
                          <a:latin typeface="Cambria Math"/>
                        </a:rPr>
                        <m:t>.</m:t>
                      </m:r>
                      <m:r>
                        <a:rPr lang="es-MX" i="1">
                          <a:latin typeface="Cambria Math"/>
                        </a:rPr>
                        <m:t>𝑟</m:t>
                      </m:r>
                      <m:r>
                        <a:rPr lang="es-MX" i="1">
                          <a:latin typeface="Cambria Math"/>
                        </a:rPr>
                        <m:t>.</m:t>
                      </m:r>
                      <m:r>
                        <a:rPr lang="es-MX" i="1">
                          <a:latin typeface="Cambria Math"/>
                        </a:rPr>
                        <m:t>𝑐</m:t>
                      </m:r>
                      <m:r>
                        <a:rPr lang="es-MX" i="1">
                          <a:latin typeface="Cambria Math"/>
                        </a:rPr>
                        <m:t>)</m:t>
                      </m:r>
                    </m:oMath>
                  </m:oMathPara>
                </a14:m>
                <a:endParaRPr lang="es-MX" dirty="0"/>
              </a:p>
            </p:txBody>
          </p:sp>
        </mc:Choice>
        <mc:Fallback xmlns="">
          <p:sp>
            <p:nvSpPr>
              <p:cNvPr id="8" name="7 Rectángulo"/>
              <p:cNvSpPr>
                <a:spLocks noRot="1" noChangeAspect="1" noMove="1" noResize="1" noEditPoints="1" noAdjustHandles="1" noChangeArrowheads="1" noChangeShapeType="1" noTextEdit="1"/>
              </p:cNvSpPr>
              <p:nvPr/>
            </p:nvSpPr>
            <p:spPr>
              <a:xfrm>
                <a:off x="3184517" y="3933056"/>
                <a:ext cx="2834366" cy="738407"/>
              </a:xfrm>
              <a:prstGeom prst="rect">
                <a:avLst/>
              </a:prstGeom>
              <a:blipFill rotWithShape="1">
                <a:blip r:embed="rId4"/>
                <a:stretch>
                  <a:fillRect/>
                </a:stretch>
              </a:blipFill>
            </p:spPr>
            <p:txBody>
              <a:bodyPr/>
              <a:lstStyle/>
              <a:p>
                <a:r>
                  <a:rPr lang="es-MX">
                    <a:noFill/>
                  </a:rPr>
                  <a:t> </a:t>
                </a:r>
              </a:p>
            </p:txBody>
          </p:sp>
        </mc:Fallback>
      </mc:AlternateContent>
      <p:sp>
        <p:nvSpPr>
          <p:cNvPr id="9" name="8 Rectángulo"/>
          <p:cNvSpPr/>
          <p:nvPr/>
        </p:nvSpPr>
        <p:spPr>
          <a:xfrm>
            <a:off x="755576" y="4869160"/>
            <a:ext cx="4572000" cy="1200329"/>
          </a:xfrm>
          <a:prstGeom prst="rect">
            <a:avLst/>
          </a:prstGeom>
        </p:spPr>
        <p:txBody>
          <a:bodyPr>
            <a:spAutoFit/>
          </a:bodyPr>
          <a:lstStyle/>
          <a:p>
            <a:r>
              <a:rPr lang="es-MX" dirty="0"/>
              <a:t>Dónde:</a:t>
            </a:r>
          </a:p>
          <a:p>
            <a:r>
              <a:rPr lang="es-MX" dirty="0"/>
              <a:t>P= Valor actualizado total</a:t>
            </a:r>
          </a:p>
          <a:p>
            <a:r>
              <a:rPr lang="es-MX" dirty="0"/>
              <a:t>R= Serie de valores equivalente anuales</a:t>
            </a:r>
          </a:p>
          <a:p>
            <a:r>
              <a:rPr lang="es-MX" dirty="0" err="1"/>
              <a:t>f.a</a:t>
            </a:r>
            <a:r>
              <a:rPr lang="es-MX" dirty="0"/>
              <a:t>.= Factor de recuperación de capital</a:t>
            </a:r>
          </a:p>
        </p:txBody>
      </p:sp>
      <p:sp>
        <p:nvSpPr>
          <p:cNvPr id="10" name="9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2" name="1 Marcador de número de diapositiva"/>
          <p:cNvSpPr>
            <a:spLocks noGrp="1"/>
          </p:cNvSpPr>
          <p:nvPr>
            <p:ph type="sldNum" sz="quarter" idx="12"/>
          </p:nvPr>
        </p:nvSpPr>
        <p:spPr/>
        <p:txBody>
          <a:bodyPr/>
          <a:lstStyle/>
          <a:p>
            <a:fld id="{A4119D5D-C868-4150-8857-B9A7E64B4824}" type="slidenum">
              <a:rPr lang="es-MX" smtClean="0"/>
              <a:t>45</a:t>
            </a:fld>
            <a:endParaRPr lang="es-MX"/>
          </a:p>
        </p:txBody>
      </p:sp>
    </p:spTree>
    <p:extLst>
      <p:ext uri="{BB962C8B-B14F-4D97-AF65-F5344CB8AC3E}">
        <p14:creationId xmlns:p14="http://schemas.microsoft.com/office/powerpoint/2010/main" val="2985651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8581" y="492641"/>
            <a:ext cx="1159292" cy="400110"/>
          </a:xfrm>
          <a:prstGeom prst="rect">
            <a:avLst/>
          </a:prstGeom>
        </p:spPr>
        <p:txBody>
          <a:bodyPr wrap="none">
            <a:spAutoFit/>
          </a:bodyPr>
          <a:lstStyle/>
          <a:p>
            <a:r>
              <a:rPr lang="es-MX" sz="2000" b="1" dirty="0"/>
              <a:t>c) Datos:</a:t>
            </a:r>
          </a:p>
        </p:txBody>
      </p:sp>
      <p:sp>
        <p:nvSpPr>
          <p:cNvPr id="3" name="2 Rectángulo"/>
          <p:cNvSpPr/>
          <p:nvPr/>
        </p:nvSpPr>
        <p:spPr>
          <a:xfrm>
            <a:off x="768581" y="912026"/>
            <a:ext cx="7632848" cy="646331"/>
          </a:xfrm>
          <a:prstGeom prst="rect">
            <a:avLst/>
          </a:prstGeom>
        </p:spPr>
        <p:txBody>
          <a:bodyPr wrap="square">
            <a:spAutoFit/>
          </a:bodyPr>
          <a:lstStyle/>
          <a:p>
            <a:pPr algn="ctr"/>
            <a:r>
              <a:rPr lang="es-MX" b="1" dirty="0"/>
              <a:t>ALTERNATIVAS TECNICAS PARA UNA MISMA PRODUCCION (U.M.)</a:t>
            </a:r>
            <a:endParaRPr lang="es-MX" dirty="0"/>
          </a:p>
          <a:p>
            <a:pPr algn="ctr"/>
            <a:r>
              <a:rPr lang="es-MX" b="1" dirty="0"/>
              <a:t>Cuadro 9.5</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1560942500"/>
              </p:ext>
            </p:extLst>
          </p:nvPr>
        </p:nvGraphicFramePr>
        <p:xfrm>
          <a:off x="768581" y="1574517"/>
          <a:ext cx="7547835" cy="1539605"/>
        </p:xfrm>
        <a:graphic>
          <a:graphicData uri="http://schemas.openxmlformats.org/drawingml/2006/table">
            <a:tbl>
              <a:tblPr firstRow="1" firstCol="1" bandRow="1">
                <a:tableStyleId>{5C22544A-7EE6-4342-B048-85BDC9FD1C3A}</a:tableStyleId>
              </a:tblPr>
              <a:tblGrid>
                <a:gridCol w="5129104"/>
                <a:gridCol w="1194595"/>
                <a:gridCol w="1224136"/>
              </a:tblGrid>
              <a:tr h="238900">
                <a:tc>
                  <a:txBody>
                    <a:bodyPr/>
                    <a:lstStyle/>
                    <a:p>
                      <a:pPr algn="ctr">
                        <a:lnSpc>
                          <a:spcPct val="115000"/>
                        </a:lnSpc>
                        <a:spcAft>
                          <a:spcPts val="0"/>
                        </a:spcAft>
                      </a:pPr>
                      <a:r>
                        <a:rPr lang="es-MX" sz="1600">
                          <a:effectLst/>
                        </a:rPr>
                        <a:t>CONCEPTO</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B</a:t>
                      </a:r>
                      <a:endParaRPr lang="es-MX" sz="1600">
                        <a:effectLst/>
                        <a:latin typeface="Calibri"/>
                        <a:ea typeface="Calibri"/>
                        <a:cs typeface="Times New Roman"/>
                      </a:endParaRPr>
                    </a:p>
                  </a:txBody>
                  <a:tcPr marL="68580" marR="68580" marT="0" marB="0"/>
                </a:tc>
              </a:tr>
              <a:tr h="1259189">
                <a:tc>
                  <a:txBody>
                    <a:bodyPr/>
                    <a:lstStyle/>
                    <a:p>
                      <a:pPr algn="just">
                        <a:lnSpc>
                          <a:spcPct val="115000"/>
                        </a:lnSpc>
                        <a:spcAft>
                          <a:spcPts val="0"/>
                        </a:spcAft>
                      </a:pPr>
                      <a:r>
                        <a:rPr lang="es-MX" sz="1600">
                          <a:effectLst/>
                        </a:rPr>
                        <a:t>1) Inversión fija inicial</a:t>
                      </a:r>
                    </a:p>
                    <a:p>
                      <a:pPr algn="just">
                        <a:lnSpc>
                          <a:spcPct val="115000"/>
                        </a:lnSpc>
                        <a:spcAft>
                          <a:spcPts val="0"/>
                        </a:spcAft>
                      </a:pPr>
                      <a:r>
                        <a:rPr lang="es-MX" sz="1600">
                          <a:effectLst/>
                        </a:rPr>
                        <a:t>2) Costos de producción (funcionamiento, conservación)</a:t>
                      </a:r>
                    </a:p>
                    <a:p>
                      <a:pPr algn="just">
                        <a:lnSpc>
                          <a:spcPct val="115000"/>
                        </a:lnSpc>
                        <a:spcAft>
                          <a:spcPts val="0"/>
                        </a:spcAft>
                      </a:pPr>
                      <a:r>
                        <a:rPr lang="es-MX" sz="1600">
                          <a:effectLst/>
                        </a:rPr>
                        <a:t>3) Vida útil</a:t>
                      </a:r>
                    </a:p>
                    <a:p>
                      <a:pPr algn="just">
                        <a:lnSpc>
                          <a:spcPct val="115000"/>
                        </a:lnSpc>
                        <a:spcAft>
                          <a:spcPts val="0"/>
                        </a:spcAft>
                      </a:pPr>
                      <a:r>
                        <a:rPr lang="es-MX" sz="1600">
                          <a:effectLst/>
                        </a:rPr>
                        <a:t>4) Tasa de interés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10,000</a:t>
                      </a:r>
                    </a:p>
                    <a:p>
                      <a:pPr algn="ctr">
                        <a:lnSpc>
                          <a:spcPct val="115000"/>
                        </a:lnSpc>
                        <a:spcAft>
                          <a:spcPts val="0"/>
                        </a:spcAft>
                      </a:pPr>
                      <a:r>
                        <a:rPr lang="es-MX" sz="1600">
                          <a:effectLst/>
                        </a:rPr>
                        <a:t>3,000</a:t>
                      </a:r>
                    </a:p>
                    <a:p>
                      <a:pPr algn="ctr">
                        <a:lnSpc>
                          <a:spcPct val="115000"/>
                        </a:lnSpc>
                        <a:spcAft>
                          <a:spcPts val="0"/>
                        </a:spcAft>
                      </a:pPr>
                      <a:r>
                        <a:rPr lang="es-MX" sz="1600">
                          <a:effectLst/>
                        </a:rPr>
                        <a:t>10</a:t>
                      </a:r>
                    </a:p>
                    <a:p>
                      <a:pPr algn="ctr">
                        <a:lnSpc>
                          <a:spcPct val="115000"/>
                        </a:lnSpc>
                        <a:spcAft>
                          <a:spcPts val="0"/>
                        </a:spcAft>
                      </a:pPr>
                      <a:r>
                        <a:rPr lang="es-MX" sz="1600">
                          <a:effectLst/>
                        </a:rPr>
                        <a:t>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7,000</a:t>
                      </a:r>
                    </a:p>
                    <a:p>
                      <a:pPr algn="ctr">
                        <a:lnSpc>
                          <a:spcPct val="115000"/>
                        </a:lnSpc>
                        <a:spcAft>
                          <a:spcPts val="0"/>
                        </a:spcAft>
                      </a:pPr>
                      <a:r>
                        <a:rPr lang="es-MX" sz="1600" dirty="0">
                          <a:effectLst/>
                        </a:rPr>
                        <a:t>3,500</a:t>
                      </a:r>
                    </a:p>
                    <a:p>
                      <a:pPr algn="ctr">
                        <a:lnSpc>
                          <a:spcPct val="115000"/>
                        </a:lnSpc>
                        <a:spcAft>
                          <a:spcPts val="0"/>
                        </a:spcAft>
                      </a:pPr>
                      <a:r>
                        <a:rPr lang="es-MX" sz="1600" dirty="0">
                          <a:effectLst/>
                        </a:rPr>
                        <a:t>10</a:t>
                      </a:r>
                    </a:p>
                    <a:p>
                      <a:pPr algn="ctr">
                        <a:lnSpc>
                          <a:spcPct val="115000"/>
                        </a:lnSpc>
                        <a:spcAft>
                          <a:spcPts val="0"/>
                        </a:spcAft>
                      </a:pPr>
                      <a:r>
                        <a:rPr lang="es-MX" sz="1600" dirty="0">
                          <a:effectLst/>
                        </a:rPr>
                        <a:t>6</a:t>
                      </a:r>
                      <a:endParaRPr lang="es-MX" sz="16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768581" y="3356992"/>
            <a:ext cx="1370888" cy="369332"/>
          </a:xfrm>
          <a:prstGeom prst="rect">
            <a:avLst/>
          </a:prstGeom>
        </p:spPr>
        <p:txBody>
          <a:bodyPr wrap="none">
            <a:spAutoFit/>
          </a:bodyPr>
          <a:lstStyle/>
          <a:p>
            <a:r>
              <a:rPr lang="es-MX" b="1" dirty="0"/>
              <a:t>d) Solución:</a:t>
            </a:r>
          </a:p>
        </p:txBody>
      </p:sp>
      <p:sp>
        <p:nvSpPr>
          <p:cNvPr id="6" name="5 Rectángulo"/>
          <p:cNvSpPr/>
          <p:nvPr/>
        </p:nvSpPr>
        <p:spPr>
          <a:xfrm>
            <a:off x="2699792" y="3357477"/>
            <a:ext cx="2826415" cy="369332"/>
          </a:xfrm>
          <a:prstGeom prst="rect">
            <a:avLst/>
          </a:prstGeom>
        </p:spPr>
        <p:txBody>
          <a:bodyPr wrap="none">
            <a:spAutoFit/>
          </a:bodyPr>
          <a:lstStyle/>
          <a:p>
            <a:r>
              <a:rPr lang="es-MX" dirty="0"/>
              <a:t>Sustituyendo datos tenemos:</a:t>
            </a:r>
          </a:p>
        </p:txBody>
      </p:sp>
      <mc:AlternateContent xmlns:mc="http://schemas.openxmlformats.org/markup-compatibility/2006" xmlns:a14="http://schemas.microsoft.com/office/drawing/2010/main">
        <mc:Choice Requires="a14">
          <p:sp>
            <p:nvSpPr>
              <p:cNvPr id="7" name="6 Rectángulo"/>
              <p:cNvSpPr/>
              <p:nvPr/>
            </p:nvSpPr>
            <p:spPr>
              <a:xfrm>
                <a:off x="107441" y="4077072"/>
                <a:ext cx="8964488" cy="7719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left"/>
                    </m:oMathParaPr>
                    <m:oMath xmlns:m="http://schemas.openxmlformats.org/officeDocument/2006/math">
                      <m:r>
                        <a:rPr lang="es-MX" i="1">
                          <a:latin typeface="Cambria Math"/>
                        </a:rPr>
                        <m:t>𝑓</m:t>
                      </m:r>
                      <m:r>
                        <a:rPr lang="es-MX" i="1">
                          <a:latin typeface="Cambria Math"/>
                        </a:rPr>
                        <m:t>.</m:t>
                      </m:r>
                      <m:r>
                        <a:rPr lang="es-MX" i="1">
                          <a:latin typeface="Cambria Math"/>
                        </a:rPr>
                        <m:t>𝑎</m:t>
                      </m:r>
                      <m:r>
                        <a:rPr lang="es-MX" i="1">
                          <a:latin typeface="Cambria Math"/>
                        </a:rPr>
                        <m:t>.=</m:t>
                      </m:r>
                      <m:f>
                        <m:fPr>
                          <m:ctrlPr>
                            <a:rPr lang="es-MX" i="1">
                              <a:latin typeface="Cambria Math"/>
                            </a:rPr>
                          </m:ctrlPr>
                        </m:fPr>
                        <m:num>
                          <m:sSup>
                            <m:sSupPr>
                              <m:ctrlPr>
                                <a:rPr lang="es-MX" i="1">
                                  <a:latin typeface="Cambria Math"/>
                                </a:rPr>
                              </m:ctrlPr>
                            </m:sSupPr>
                            <m:e>
                              <m:r>
                                <a:rPr lang="es-MX" i="1">
                                  <a:latin typeface="Cambria Math"/>
                                </a:rPr>
                                <m:t>(1+</m:t>
                              </m:r>
                              <m:r>
                                <a:rPr lang="es-MX" i="1">
                                  <a:latin typeface="Cambria Math"/>
                                </a:rPr>
                                <m:t>𝑖</m:t>
                              </m:r>
                              <m:r>
                                <a:rPr lang="es-MX" i="1">
                                  <a:latin typeface="Cambria Math"/>
                                </a:rPr>
                                <m:t>)</m:t>
                              </m:r>
                            </m:e>
                            <m:sup>
                              <m:r>
                                <a:rPr lang="es-MX" i="1">
                                  <a:latin typeface="Cambria Math"/>
                                </a:rPr>
                                <m:t>𝑛</m:t>
                              </m:r>
                              <m:r>
                                <a:rPr lang="es-MX" i="1">
                                  <a:latin typeface="Cambria Math"/>
                                </a:rPr>
                                <m:t>−1</m:t>
                              </m:r>
                            </m:sup>
                          </m:sSup>
                        </m:num>
                        <m:den>
                          <m:sSup>
                            <m:sSupPr>
                              <m:ctrlPr>
                                <a:rPr lang="es-MX" i="1">
                                  <a:latin typeface="Cambria Math"/>
                                </a:rPr>
                              </m:ctrlPr>
                            </m:sSupPr>
                            <m:e>
                              <m:r>
                                <a:rPr lang="es-MX" i="1">
                                  <a:latin typeface="Cambria Math"/>
                                </a:rPr>
                                <m:t>𝑖</m:t>
                              </m:r>
                              <m:r>
                                <a:rPr lang="es-MX" i="1">
                                  <a:latin typeface="Cambria Math"/>
                                </a:rPr>
                                <m:t>(</m:t>
                              </m:r>
                              <m:r>
                                <a:rPr lang="es-MX" i="1">
                                  <a:latin typeface="Cambria Math"/>
                                </a:rPr>
                                <m:t>𝑖</m:t>
                              </m:r>
                              <m:r>
                                <a:rPr lang="es-MX" i="1">
                                  <a:latin typeface="Cambria Math"/>
                                </a:rPr>
                                <m:t>+</m:t>
                              </m:r>
                              <m:r>
                                <a:rPr lang="es-MX" i="1">
                                  <a:latin typeface="Cambria Math"/>
                                </a:rPr>
                                <m:t>𝑖</m:t>
                              </m:r>
                              <m:r>
                                <a:rPr lang="es-MX" i="1">
                                  <a:latin typeface="Cambria Math"/>
                                </a:rPr>
                                <m:t>)</m:t>
                              </m:r>
                            </m:e>
                            <m:sup>
                              <m:r>
                                <a:rPr lang="es-MX" i="1">
                                  <a:latin typeface="Cambria Math"/>
                                </a:rPr>
                                <m:t>𝑛</m:t>
                              </m:r>
                            </m:sup>
                          </m:sSup>
                        </m:den>
                      </m:f>
                      <m:r>
                        <a:rPr lang="es-MX" i="1">
                          <a:latin typeface="Cambria Math"/>
                        </a:rPr>
                        <m:t>=</m:t>
                      </m:r>
                      <m:f>
                        <m:fPr>
                          <m:ctrlPr>
                            <a:rPr lang="es-MX" i="1">
                              <a:latin typeface="Cambria Math"/>
                            </a:rPr>
                          </m:ctrlPr>
                        </m:fPr>
                        <m:num>
                          <m:sSup>
                            <m:sSupPr>
                              <m:ctrlPr>
                                <a:rPr lang="es-MX" i="1">
                                  <a:latin typeface="Cambria Math"/>
                                </a:rPr>
                              </m:ctrlPr>
                            </m:sSupPr>
                            <m:e>
                              <m:r>
                                <a:rPr lang="es-MX" i="1">
                                  <a:latin typeface="Cambria Math"/>
                                </a:rPr>
                                <m:t>(1+0.06)</m:t>
                              </m:r>
                            </m:e>
                            <m:sup>
                              <m:r>
                                <a:rPr lang="es-MX" i="1">
                                  <a:latin typeface="Cambria Math"/>
                                </a:rPr>
                                <m:t>10−1</m:t>
                              </m:r>
                            </m:sup>
                          </m:sSup>
                        </m:num>
                        <m:den>
                          <m:r>
                            <a:rPr lang="es-MX" i="1">
                              <a:latin typeface="Cambria Math"/>
                            </a:rPr>
                            <m:t>0.06</m:t>
                          </m:r>
                          <m:sSup>
                            <m:sSupPr>
                              <m:ctrlPr>
                                <a:rPr lang="es-MX" i="1">
                                  <a:latin typeface="Cambria Math"/>
                                </a:rPr>
                              </m:ctrlPr>
                            </m:sSupPr>
                            <m:e>
                              <m:r>
                                <a:rPr lang="es-MX" i="1">
                                  <a:latin typeface="Cambria Math"/>
                                </a:rPr>
                                <m:t>(1+0.06)</m:t>
                              </m:r>
                            </m:e>
                            <m:sup>
                              <m:r>
                                <a:rPr lang="es-MX" i="1">
                                  <a:latin typeface="Cambria Math"/>
                                </a:rPr>
                                <m:t>10</m:t>
                              </m:r>
                            </m:sup>
                          </m:sSup>
                        </m:den>
                      </m:f>
                      <m:r>
                        <a:rPr lang="es-MX" i="1">
                          <a:latin typeface="Cambria Math"/>
                        </a:rPr>
                        <m:t>=</m:t>
                      </m:r>
                      <m:f>
                        <m:fPr>
                          <m:ctrlPr>
                            <a:rPr lang="es-MX" i="1">
                              <a:latin typeface="Cambria Math"/>
                            </a:rPr>
                          </m:ctrlPr>
                        </m:fPr>
                        <m:num>
                          <m:sSup>
                            <m:sSupPr>
                              <m:ctrlPr>
                                <a:rPr lang="es-MX" i="1">
                                  <a:latin typeface="Cambria Math"/>
                                </a:rPr>
                              </m:ctrlPr>
                            </m:sSupPr>
                            <m:e>
                              <m:r>
                                <a:rPr lang="es-MX" i="1">
                                  <a:latin typeface="Cambria Math"/>
                                </a:rPr>
                                <m:t>(1.06)</m:t>
                              </m:r>
                            </m:e>
                            <m:sup>
                              <m:r>
                                <a:rPr lang="es-MX" i="1">
                                  <a:latin typeface="Cambria Math"/>
                                </a:rPr>
                                <m:t>10−1</m:t>
                              </m:r>
                            </m:sup>
                          </m:sSup>
                        </m:num>
                        <m:den>
                          <m:r>
                            <a:rPr lang="es-MX" i="1">
                              <a:latin typeface="Cambria Math"/>
                            </a:rPr>
                            <m:t>0.06</m:t>
                          </m:r>
                          <m:sSup>
                            <m:sSupPr>
                              <m:ctrlPr>
                                <a:rPr lang="es-MX" i="1">
                                  <a:latin typeface="Cambria Math"/>
                                </a:rPr>
                              </m:ctrlPr>
                            </m:sSupPr>
                            <m:e>
                              <m:r>
                                <a:rPr lang="es-MX" i="1">
                                  <a:latin typeface="Cambria Math"/>
                                </a:rPr>
                                <m:t>(1.06)</m:t>
                              </m:r>
                            </m:e>
                            <m:sup>
                              <m:r>
                                <a:rPr lang="es-MX" i="1">
                                  <a:latin typeface="Cambria Math"/>
                                </a:rPr>
                                <m:t>10</m:t>
                              </m:r>
                            </m:sup>
                          </m:sSup>
                        </m:den>
                      </m:f>
                      <m:r>
                        <a:rPr lang="es-MX" i="1">
                          <a:latin typeface="Cambria Math"/>
                        </a:rPr>
                        <m:t>=</m:t>
                      </m:r>
                      <m:f>
                        <m:fPr>
                          <m:ctrlPr>
                            <a:rPr lang="es-MX" i="1">
                              <a:latin typeface="Cambria Math"/>
                            </a:rPr>
                          </m:ctrlPr>
                        </m:fPr>
                        <m:num>
                          <m:r>
                            <a:rPr lang="es-MX" i="1">
                              <a:latin typeface="Cambria Math"/>
                            </a:rPr>
                            <m:t>(1.7908−1)</m:t>
                          </m:r>
                        </m:num>
                        <m:den>
                          <m:r>
                            <a:rPr lang="es-MX" i="1">
                              <a:latin typeface="Cambria Math"/>
                            </a:rPr>
                            <m:t>0.10745</m:t>
                          </m:r>
                        </m:den>
                      </m:f>
                      <m:r>
                        <a:rPr lang="es-MX" i="1">
                          <a:latin typeface="Cambria Math"/>
                        </a:rPr>
                        <m:t>=</m:t>
                      </m:r>
                      <m:f>
                        <m:fPr>
                          <m:ctrlPr>
                            <a:rPr lang="es-MX" i="1">
                              <a:latin typeface="Cambria Math"/>
                            </a:rPr>
                          </m:ctrlPr>
                        </m:fPr>
                        <m:num>
                          <m:r>
                            <a:rPr lang="es-MX" i="1">
                              <a:latin typeface="Cambria Math"/>
                            </a:rPr>
                            <m:t>0.7908</m:t>
                          </m:r>
                        </m:num>
                        <m:den>
                          <m:r>
                            <a:rPr lang="es-MX" i="1">
                              <a:latin typeface="Cambria Math"/>
                            </a:rPr>
                            <m:t>0.10745</m:t>
                          </m:r>
                        </m:den>
                      </m:f>
                      <m:r>
                        <a:rPr lang="es-MX" i="1">
                          <a:latin typeface="Cambria Math"/>
                        </a:rPr>
                        <m:t>=7.36</m:t>
                      </m:r>
                    </m:oMath>
                  </m:oMathPara>
                </a14:m>
                <a:endParaRPr lang="es-MX" dirty="0"/>
              </a:p>
            </p:txBody>
          </p:sp>
        </mc:Choice>
        <mc:Fallback xmlns="">
          <p:sp>
            <p:nvSpPr>
              <p:cNvPr id="7" name="6 Rectángulo"/>
              <p:cNvSpPr>
                <a:spLocks noRot="1" noChangeAspect="1" noMove="1" noResize="1" noEditPoints="1" noAdjustHandles="1" noChangeArrowheads="1" noChangeShapeType="1" noTextEdit="1"/>
              </p:cNvSpPr>
              <p:nvPr/>
            </p:nvSpPr>
            <p:spPr>
              <a:xfrm>
                <a:off x="107441" y="4077072"/>
                <a:ext cx="8964488" cy="771943"/>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102761" y="5128886"/>
                <a:ext cx="8964488" cy="7719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𝑓</m:t>
                      </m:r>
                      <m:r>
                        <a:rPr lang="es-MX" i="1">
                          <a:latin typeface="Cambria Math"/>
                        </a:rPr>
                        <m:t>.</m:t>
                      </m:r>
                      <m:r>
                        <a:rPr lang="es-MX" i="1">
                          <a:latin typeface="Cambria Math"/>
                        </a:rPr>
                        <m:t>𝑟</m:t>
                      </m:r>
                      <m:r>
                        <a:rPr lang="es-MX" i="1">
                          <a:latin typeface="Cambria Math"/>
                        </a:rPr>
                        <m:t>.</m:t>
                      </m:r>
                      <m:r>
                        <a:rPr lang="es-MX" i="1">
                          <a:latin typeface="Cambria Math"/>
                        </a:rPr>
                        <m:t>𝑐</m:t>
                      </m:r>
                      <m:r>
                        <a:rPr lang="es-MX" i="1">
                          <a:latin typeface="Cambria Math"/>
                        </a:rPr>
                        <m:t>.=</m:t>
                      </m:r>
                      <m:f>
                        <m:fPr>
                          <m:ctrlPr>
                            <a:rPr lang="es-MX" i="1">
                              <a:latin typeface="Cambria Math"/>
                            </a:rPr>
                          </m:ctrlPr>
                        </m:fPr>
                        <m:num>
                          <m:sSup>
                            <m:sSupPr>
                              <m:ctrlPr>
                                <a:rPr lang="es-MX" i="1">
                                  <a:latin typeface="Cambria Math"/>
                                </a:rPr>
                              </m:ctrlPr>
                            </m:sSupPr>
                            <m:e>
                              <m:r>
                                <a:rPr lang="es-MX" i="1">
                                  <a:latin typeface="Cambria Math"/>
                                </a:rPr>
                                <m:t>𝑖</m:t>
                              </m:r>
                              <m:r>
                                <a:rPr lang="es-MX" i="1">
                                  <a:latin typeface="Cambria Math"/>
                                </a:rPr>
                                <m:t>(1+</m:t>
                              </m:r>
                              <m:r>
                                <a:rPr lang="es-MX" i="1">
                                  <a:latin typeface="Cambria Math"/>
                                </a:rPr>
                                <m:t>𝑖</m:t>
                              </m:r>
                              <m:r>
                                <a:rPr lang="es-MX" i="1">
                                  <a:latin typeface="Cambria Math"/>
                                </a:rPr>
                                <m:t>)</m:t>
                              </m:r>
                            </m:e>
                            <m:sup>
                              <m:r>
                                <a:rPr lang="es-MX" i="1">
                                  <a:latin typeface="Cambria Math"/>
                                </a:rPr>
                                <m:t>𝑛</m:t>
                              </m:r>
                            </m:sup>
                          </m:sSup>
                        </m:num>
                        <m:den>
                          <m:sSup>
                            <m:sSupPr>
                              <m:ctrlPr>
                                <a:rPr lang="es-MX" i="1">
                                  <a:latin typeface="Cambria Math"/>
                                </a:rPr>
                              </m:ctrlPr>
                            </m:sSupPr>
                            <m:e>
                              <m:r>
                                <a:rPr lang="es-MX" i="1">
                                  <a:latin typeface="Cambria Math"/>
                                </a:rPr>
                                <m:t>(1+</m:t>
                              </m:r>
                              <m:r>
                                <a:rPr lang="es-MX" i="1">
                                  <a:latin typeface="Cambria Math"/>
                                </a:rPr>
                                <m:t>𝑖</m:t>
                              </m:r>
                              <m:r>
                                <a:rPr lang="es-MX" i="1">
                                  <a:latin typeface="Cambria Math"/>
                                </a:rPr>
                                <m:t>)</m:t>
                              </m:r>
                            </m:e>
                            <m:sup>
                              <m:r>
                                <a:rPr lang="es-MX" i="1">
                                  <a:latin typeface="Cambria Math"/>
                                </a:rPr>
                                <m:t>𝑛</m:t>
                              </m:r>
                              <m:r>
                                <a:rPr lang="es-MX" i="1">
                                  <a:latin typeface="Cambria Math"/>
                                </a:rPr>
                                <m:t>−1</m:t>
                              </m:r>
                            </m:sup>
                          </m:sSup>
                        </m:den>
                      </m:f>
                      <m:r>
                        <a:rPr lang="es-MX" i="1">
                          <a:latin typeface="Cambria Math"/>
                        </a:rPr>
                        <m:t>=</m:t>
                      </m:r>
                      <m:f>
                        <m:fPr>
                          <m:ctrlPr>
                            <a:rPr lang="es-MX" i="1">
                              <a:latin typeface="Cambria Math"/>
                            </a:rPr>
                          </m:ctrlPr>
                        </m:fPr>
                        <m:num>
                          <m:r>
                            <a:rPr lang="es-MX" i="1">
                              <a:latin typeface="Cambria Math"/>
                            </a:rPr>
                            <m:t>0.06</m:t>
                          </m:r>
                          <m:sSup>
                            <m:sSupPr>
                              <m:ctrlPr>
                                <a:rPr lang="es-MX" i="1">
                                  <a:latin typeface="Cambria Math"/>
                                </a:rPr>
                              </m:ctrlPr>
                            </m:sSupPr>
                            <m:e>
                              <m:r>
                                <a:rPr lang="es-MX" i="1">
                                  <a:latin typeface="Cambria Math"/>
                                </a:rPr>
                                <m:t>(1+0.06)</m:t>
                              </m:r>
                            </m:e>
                            <m:sup>
                              <m:r>
                                <a:rPr lang="es-MX" i="1">
                                  <a:latin typeface="Cambria Math"/>
                                </a:rPr>
                                <m:t>10</m:t>
                              </m:r>
                            </m:sup>
                          </m:sSup>
                        </m:num>
                        <m:den>
                          <m:sSup>
                            <m:sSupPr>
                              <m:ctrlPr>
                                <a:rPr lang="es-MX" i="1">
                                  <a:latin typeface="Cambria Math"/>
                                </a:rPr>
                              </m:ctrlPr>
                            </m:sSupPr>
                            <m:e>
                              <m:r>
                                <a:rPr lang="es-MX" i="1">
                                  <a:latin typeface="Cambria Math"/>
                                </a:rPr>
                                <m:t>(1+0.06)</m:t>
                              </m:r>
                            </m:e>
                            <m:sup>
                              <m:r>
                                <a:rPr lang="es-MX" i="1">
                                  <a:latin typeface="Cambria Math"/>
                                </a:rPr>
                                <m:t>10−1</m:t>
                              </m:r>
                            </m:sup>
                          </m:sSup>
                        </m:den>
                      </m:f>
                      <m:r>
                        <a:rPr lang="es-MX" i="1">
                          <a:latin typeface="Cambria Math"/>
                        </a:rPr>
                        <m:t>=</m:t>
                      </m:r>
                      <m:f>
                        <m:fPr>
                          <m:ctrlPr>
                            <a:rPr lang="es-MX" i="1">
                              <a:latin typeface="Cambria Math"/>
                            </a:rPr>
                          </m:ctrlPr>
                        </m:fPr>
                        <m:num>
                          <m:sSup>
                            <m:sSupPr>
                              <m:ctrlPr>
                                <a:rPr lang="es-MX" i="1">
                                  <a:latin typeface="Cambria Math"/>
                                </a:rPr>
                              </m:ctrlPr>
                            </m:sSupPr>
                            <m:e>
                              <m:r>
                                <a:rPr lang="es-MX" i="1">
                                  <a:latin typeface="Cambria Math"/>
                                </a:rPr>
                                <m:t>(1.06)</m:t>
                              </m:r>
                            </m:e>
                            <m:sup>
                              <m:r>
                                <a:rPr lang="es-MX" i="1">
                                  <a:latin typeface="Cambria Math"/>
                                </a:rPr>
                                <m:t>10</m:t>
                              </m:r>
                            </m:sup>
                          </m:sSup>
                        </m:num>
                        <m:den>
                          <m:sSup>
                            <m:sSupPr>
                              <m:ctrlPr>
                                <a:rPr lang="es-MX" i="1">
                                  <a:latin typeface="Cambria Math"/>
                                </a:rPr>
                              </m:ctrlPr>
                            </m:sSupPr>
                            <m:e>
                              <m:r>
                                <a:rPr lang="es-MX" i="1">
                                  <a:latin typeface="Cambria Math"/>
                                </a:rPr>
                                <m:t>(1.06)</m:t>
                              </m:r>
                            </m:e>
                            <m:sup>
                              <m:r>
                                <a:rPr lang="es-MX" i="1">
                                  <a:latin typeface="Cambria Math"/>
                                </a:rPr>
                                <m:t>10−1</m:t>
                              </m:r>
                            </m:sup>
                          </m:sSup>
                        </m:den>
                      </m:f>
                      <m:r>
                        <a:rPr lang="es-MX" i="1">
                          <a:latin typeface="Cambria Math"/>
                        </a:rPr>
                        <m:t>=</m:t>
                      </m:r>
                      <m:f>
                        <m:fPr>
                          <m:ctrlPr>
                            <a:rPr lang="es-MX" i="1">
                              <a:latin typeface="Cambria Math"/>
                            </a:rPr>
                          </m:ctrlPr>
                        </m:fPr>
                        <m:num>
                          <m:r>
                            <a:rPr lang="es-MX" i="1">
                              <a:latin typeface="Cambria Math"/>
                            </a:rPr>
                            <m:t>0.10745</m:t>
                          </m:r>
                        </m:num>
                        <m:den>
                          <m:r>
                            <a:rPr lang="es-MX" i="1">
                              <a:latin typeface="Cambria Math"/>
                            </a:rPr>
                            <m:t>(1.7908−1)</m:t>
                          </m:r>
                        </m:den>
                      </m:f>
                      <m:r>
                        <a:rPr lang="es-MX" i="1">
                          <a:latin typeface="Cambria Math"/>
                        </a:rPr>
                        <m:t>=</m:t>
                      </m:r>
                      <m:f>
                        <m:fPr>
                          <m:ctrlPr>
                            <a:rPr lang="es-MX" i="1">
                              <a:latin typeface="Cambria Math"/>
                            </a:rPr>
                          </m:ctrlPr>
                        </m:fPr>
                        <m:num>
                          <m:r>
                            <a:rPr lang="es-MX" i="1">
                              <a:latin typeface="Cambria Math"/>
                            </a:rPr>
                            <m:t>0.10745</m:t>
                          </m:r>
                        </m:num>
                        <m:den>
                          <m:r>
                            <a:rPr lang="es-MX" i="1">
                              <a:latin typeface="Cambria Math"/>
                            </a:rPr>
                            <m:t>0.7908</m:t>
                          </m:r>
                        </m:den>
                      </m:f>
                      <m:r>
                        <a:rPr lang="es-MX" i="1">
                          <a:latin typeface="Cambria Math"/>
                        </a:rPr>
                        <m:t>=0.1359</m:t>
                      </m:r>
                    </m:oMath>
                  </m:oMathPara>
                </a14:m>
                <a:endParaRPr lang="es-MX" dirty="0"/>
              </a:p>
            </p:txBody>
          </p:sp>
        </mc:Choice>
        <mc:Fallback xmlns="">
          <p:sp>
            <p:nvSpPr>
              <p:cNvPr id="8" name="7 Rectángulo"/>
              <p:cNvSpPr>
                <a:spLocks noRot="1" noChangeAspect="1" noMove="1" noResize="1" noEditPoints="1" noAdjustHandles="1" noChangeArrowheads="1" noChangeShapeType="1" noTextEdit="1"/>
              </p:cNvSpPr>
              <p:nvPr/>
            </p:nvSpPr>
            <p:spPr>
              <a:xfrm>
                <a:off x="102761" y="5128886"/>
                <a:ext cx="8964488" cy="771943"/>
              </a:xfrm>
              <a:prstGeom prst="rect">
                <a:avLst/>
              </a:prstGeom>
              <a:blipFill rotWithShape="1">
                <a:blip r:embed="rId3"/>
                <a:stretch>
                  <a:fillRect/>
                </a:stretch>
              </a:blipFill>
            </p:spPr>
            <p:txBody>
              <a:bodyPr/>
              <a:lstStyle/>
              <a:p>
                <a:r>
                  <a:rPr lang="es-MX">
                    <a:noFill/>
                  </a:rPr>
                  <a:t> </a:t>
                </a:r>
              </a:p>
            </p:txBody>
          </p:sp>
        </mc:Fallback>
      </mc:AlternateContent>
      <p:sp>
        <p:nvSpPr>
          <p:cNvPr id="9" name="8 CuadroTexto"/>
          <p:cNvSpPr txBox="1"/>
          <p:nvPr/>
        </p:nvSpPr>
        <p:spPr>
          <a:xfrm>
            <a:off x="7147120" y="44624"/>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41986" name="Picture 2" descr="C:\Users\Sidhary\Pictures\LUIS\led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3319463"/>
            <a:ext cx="1562100" cy="647700"/>
          </a:xfrm>
          <a:prstGeom prst="rect">
            <a:avLst/>
          </a:prstGeom>
          <a:noFill/>
          <a:extLst>
            <a:ext uri="{909E8E84-426E-40DD-AFC4-6F175D3DCCD1}">
              <a14:hiddenFill xmlns:a14="http://schemas.microsoft.com/office/drawing/2010/main">
                <a:solidFill>
                  <a:srgbClr val="FFFFFF"/>
                </a:solidFill>
              </a14:hiddenFill>
            </a:ext>
          </a:extLst>
        </p:spPr>
      </p:pic>
      <p:sp>
        <p:nvSpPr>
          <p:cNvPr id="10" name="9 Marcador de número de diapositiva"/>
          <p:cNvSpPr>
            <a:spLocks noGrp="1"/>
          </p:cNvSpPr>
          <p:nvPr>
            <p:ph type="sldNum" sz="quarter" idx="12"/>
          </p:nvPr>
        </p:nvSpPr>
        <p:spPr/>
        <p:txBody>
          <a:bodyPr/>
          <a:lstStyle/>
          <a:p>
            <a:fld id="{A4119D5D-C868-4150-8857-B9A7E64B4824}" type="slidenum">
              <a:rPr lang="es-MX" smtClean="0"/>
              <a:t>46</a:t>
            </a:fld>
            <a:endParaRPr lang="es-MX"/>
          </a:p>
        </p:txBody>
      </p:sp>
    </p:spTree>
    <p:extLst>
      <p:ext uri="{BB962C8B-B14F-4D97-AF65-F5344CB8AC3E}">
        <p14:creationId xmlns:p14="http://schemas.microsoft.com/office/powerpoint/2010/main" val="1464804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692696"/>
            <a:ext cx="7200800" cy="646331"/>
          </a:xfrm>
          <a:prstGeom prst="rect">
            <a:avLst/>
          </a:prstGeom>
        </p:spPr>
        <p:txBody>
          <a:bodyPr wrap="square">
            <a:spAutoFit/>
          </a:bodyPr>
          <a:lstStyle/>
          <a:p>
            <a:pPr algn="ctr"/>
            <a:r>
              <a:rPr lang="es-MX" b="1" dirty="0"/>
              <a:t>CUADRO 9.9</a:t>
            </a:r>
            <a:endParaRPr lang="es-MX" dirty="0"/>
          </a:p>
          <a:p>
            <a:pPr algn="ctr"/>
            <a:r>
              <a:rPr lang="es-MX" b="1" dirty="0"/>
              <a:t>ACTUALIZACION DE COSTOS EN LOS PROYECTOS A Y B (</a:t>
            </a:r>
            <a:r>
              <a:rPr lang="es-MX" b="1" dirty="0" err="1"/>
              <a:t>u.m</a:t>
            </a:r>
            <a:r>
              <a:rPr lang="es-MX" b="1" dirty="0"/>
              <a:t>.)</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545770185"/>
              </p:ext>
            </p:extLst>
          </p:nvPr>
        </p:nvGraphicFramePr>
        <p:xfrm>
          <a:off x="0" y="1556792"/>
          <a:ext cx="9143998" cy="1914502"/>
        </p:xfrm>
        <a:graphic>
          <a:graphicData uri="http://schemas.openxmlformats.org/drawingml/2006/table">
            <a:tbl>
              <a:tblPr firstRow="1" firstCol="1" bandRow="1">
                <a:tableStyleId>{5C22544A-7EE6-4342-B048-85BDC9FD1C3A}</a:tableStyleId>
              </a:tblPr>
              <a:tblGrid>
                <a:gridCol w="892734"/>
                <a:gridCol w="891833"/>
                <a:gridCol w="1024890"/>
                <a:gridCol w="754430"/>
                <a:gridCol w="1080120"/>
                <a:gridCol w="1152128"/>
                <a:gridCol w="792088"/>
                <a:gridCol w="1224136"/>
                <a:gridCol w="1331639"/>
              </a:tblGrid>
              <a:tr h="289566">
                <a:tc>
                  <a:txBody>
                    <a:bodyPr/>
                    <a:lstStyle/>
                    <a:p>
                      <a:pPr algn="ctr">
                        <a:lnSpc>
                          <a:spcPct val="115000"/>
                        </a:lnSpc>
                        <a:spcAft>
                          <a:spcPts val="0"/>
                        </a:spcAft>
                      </a:pPr>
                      <a:r>
                        <a:rPr lang="es-MX" sz="1400" dirty="0">
                          <a:effectLst/>
                        </a:rPr>
                        <a:t>Proyectos</a:t>
                      </a:r>
                      <a:endParaRPr lang="es-MX"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II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III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IV=(II*III)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V=(I+IV)</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VI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VII=(I*VI)+II</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a:effectLst/>
                        </a:rPr>
                        <a:t>VIII=(III*VII)</a:t>
                      </a:r>
                      <a:endParaRPr lang="es-MX" sz="2000">
                        <a:effectLst/>
                        <a:latin typeface="Calibri"/>
                        <a:ea typeface="Calibri"/>
                        <a:cs typeface="Times New Roman"/>
                      </a:endParaRPr>
                    </a:p>
                  </a:txBody>
                  <a:tcPr marL="68580" marR="68580" marT="0" marB="0"/>
                </a:tc>
              </a:tr>
              <a:tr h="868698">
                <a:tc>
                  <a:txBody>
                    <a:bodyPr/>
                    <a:lstStyle/>
                    <a:p>
                      <a:pPr algn="ctr">
                        <a:lnSpc>
                          <a:spcPct val="115000"/>
                        </a:lnSpc>
                        <a:spcAft>
                          <a:spcPts val="0"/>
                        </a:spcAft>
                      </a:pPr>
                      <a:r>
                        <a:rPr lang="es-MX" sz="1400">
                          <a:effectLst/>
                        </a:rPr>
                        <a:t> </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Inversión fija inicial</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Costos anuales de producción</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f.a.</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Costos anuales actualizados</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Costo actualizado total</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f.r.c.</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CEAT Costo equivalente anual total</a:t>
                      </a:r>
                      <a:endParaRPr lang="es-MX" sz="20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400">
                          <a:effectLst/>
                        </a:rPr>
                        <a:t>Actualización del costo equivalente anual</a:t>
                      </a:r>
                      <a:endParaRPr lang="es-MX" sz="2000">
                        <a:effectLst/>
                        <a:latin typeface="Calibri"/>
                        <a:ea typeface="Calibri"/>
                        <a:cs typeface="Times New Roman"/>
                      </a:endParaRPr>
                    </a:p>
                  </a:txBody>
                  <a:tcPr marL="68580" marR="68580" marT="0" marB="0" anchor="ctr"/>
                </a:tc>
              </a:tr>
              <a:tr h="321740">
                <a:tc>
                  <a:txBody>
                    <a:bodyPr/>
                    <a:lstStyle/>
                    <a:p>
                      <a:pPr algn="ctr">
                        <a:lnSpc>
                          <a:spcPct val="115000"/>
                        </a:lnSpc>
                        <a:spcAft>
                          <a:spcPts val="0"/>
                        </a:spcAft>
                      </a:pPr>
                      <a:r>
                        <a:rPr lang="es-MX" sz="1600">
                          <a:effectLst/>
                        </a:rPr>
                        <a:t>A</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7.36</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22,080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32,080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0.1359</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4,359</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32,082</a:t>
                      </a:r>
                      <a:endParaRPr lang="es-MX" sz="2000">
                        <a:effectLst/>
                        <a:latin typeface="Calibri"/>
                        <a:ea typeface="Calibri"/>
                        <a:cs typeface="Times New Roman"/>
                      </a:endParaRPr>
                    </a:p>
                  </a:txBody>
                  <a:tcPr marL="68580" marR="68580" marT="0" marB="0"/>
                </a:tc>
              </a:tr>
              <a:tr h="321740">
                <a:tc>
                  <a:txBody>
                    <a:bodyPr/>
                    <a:lstStyle/>
                    <a:p>
                      <a:pPr algn="ctr">
                        <a:lnSpc>
                          <a:spcPct val="115000"/>
                        </a:lnSpc>
                        <a:spcAft>
                          <a:spcPts val="0"/>
                        </a:spcAft>
                      </a:pPr>
                      <a:r>
                        <a:rPr lang="es-MX" sz="1600">
                          <a:effectLst/>
                        </a:rPr>
                        <a:t>B</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7,000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3,500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7.36</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25,760</a:t>
                      </a:r>
                      <a:endParaRPr lang="es-MX"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32,760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0.1359</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4,451</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32,756</a:t>
                      </a:r>
                      <a:endParaRPr lang="es-MX" sz="2000" dirty="0">
                        <a:effectLst/>
                        <a:latin typeface="Calibri"/>
                        <a:ea typeface="Calibri"/>
                        <a:cs typeface="Times New Roman"/>
                      </a:endParaRPr>
                    </a:p>
                  </a:txBody>
                  <a:tcPr marL="68580" marR="68580" marT="0" marB="0"/>
                </a:tc>
              </a:tr>
            </a:tbl>
          </a:graphicData>
        </a:graphic>
      </p:graphicFrame>
      <p:sp>
        <p:nvSpPr>
          <p:cNvPr id="4" name="3 Rectángulo"/>
          <p:cNvSpPr/>
          <p:nvPr/>
        </p:nvSpPr>
        <p:spPr>
          <a:xfrm>
            <a:off x="827584" y="3935557"/>
            <a:ext cx="1736373" cy="400110"/>
          </a:xfrm>
          <a:prstGeom prst="rect">
            <a:avLst/>
          </a:prstGeom>
        </p:spPr>
        <p:txBody>
          <a:bodyPr wrap="none">
            <a:spAutoFit/>
          </a:bodyPr>
          <a:lstStyle/>
          <a:p>
            <a:r>
              <a:rPr lang="es-MX" sz="2000" b="1" dirty="0"/>
              <a:t>e) Conclusión.</a:t>
            </a:r>
          </a:p>
        </p:txBody>
      </p:sp>
      <p:sp>
        <p:nvSpPr>
          <p:cNvPr id="5" name="4 Rectángulo"/>
          <p:cNvSpPr/>
          <p:nvPr/>
        </p:nvSpPr>
        <p:spPr>
          <a:xfrm>
            <a:off x="827584" y="4571836"/>
            <a:ext cx="7318556" cy="369332"/>
          </a:xfrm>
          <a:prstGeom prst="rect">
            <a:avLst/>
          </a:prstGeom>
        </p:spPr>
        <p:txBody>
          <a:bodyPr wrap="square">
            <a:spAutoFit/>
          </a:bodyPr>
          <a:lstStyle/>
          <a:p>
            <a:r>
              <a:rPr lang="es-MX" dirty="0"/>
              <a:t>Tiene mayor preferencia el proyecto A, porque B es más caro</a:t>
            </a:r>
          </a:p>
        </p:txBody>
      </p:sp>
      <mc:AlternateContent xmlns:mc="http://schemas.openxmlformats.org/markup-compatibility/2006" xmlns:a14="http://schemas.microsoft.com/office/drawing/2010/main">
        <mc:Choice Requires="a14">
          <p:sp>
            <p:nvSpPr>
              <p:cNvPr id="6" name="5 Rectángulo"/>
              <p:cNvSpPr/>
              <p:nvPr/>
            </p:nvSpPr>
            <p:spPr>
              <a:xfrm>
                <a:off x="827584" y="5229200"/>
                <a:ext cx="734481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MX" i="1">
                          <a:latin typeface="Cambria Math"/>
                        </a:rPr>
                        <m:t>=</m:t>
                      </m:r>
                      <m:d>
                        <m:dPr>
                          <m:ctrlPr>
                            <a:rPr lang="es-MX" i="1">
                              <a:latin typeface="Cambria Math"/>
                            </a:rPr>
                          </m:ctrlPr>
                        </m:dPr>
                        <m:e>
                          <m:r>
                            <a:rPr lang="es-MX" i="1">
                              <a:latin typeface="Cambria Math"/>
                            </a:rPr>
                            <m:t>𝐼</m:t>
                          </m:r>
                          <m:r>
                            <a:rPr lang="es-MX" i="1">
                              <a:latin typeface="Cambria Math"/>
                            </a:rPr>
                            <m:t>∗</m:t>
                          </m:r>
                          <m:r>
                            <a:rPr lang="es-MX" i="1">
                              <a:latin typeface="Cambria Math"/>
                            </a:rPr>
                            <m:t>𝑉𝐼</m:t>
                          </m:r>
                        </m:e>
                      </m:d>
                      <m:r>
                        <a:rPr lang="es-MX" i="1">
                          <a:latin typeface="Cambria Math"/>
                        </a:rPr>
                        <m:t>+</m:t>
                      </m:r>
                      <m:r>
                        <a:rPr lang="es-MX" i="1">
                          <a:latin typeface="Cambria Math"/>
                        </a:rPr>
                        <m:t>𝐼𝐼</m:t>
                      </m:r>
                      <m:r>
                        <a:rPr lang="es-MX" i="1">
                          <a:latin typeface="Cambria Math"/>
                        </a:rPr>
                        <m:t>=</m:t>
                      </m:r>
                      <m:d>
                        <m:dPr>
                          <m:ctrlPr>
                            <a:rPr lang="es-MX" i="1">
                              <a:latin typeface="Cambria Math"/>
                            </a:rPr>
                          </m:ctrlPr>
                        </m:dPr>
                        <m:e>
                          <m:r>
                            <a:rPr lang="es-MX" i="1">
                              <a:latin typeface="Cambria Math"/>
                            </a:rPr>
                            <m:t>10,000∗0.1359</m:t>
                          </m:r>
                        </m:e>
                      </m:d>
                      <m:r>
                        <a:rPr lang="es-MX" i="1">
                          <a:latin typeface="Cambria Math"/>
                        </a:rPr>
                        <m:t>+3,000=1,359+3,000−4,359</m:t>
                      </m:r>
                    </m:oMath>
                  </m:oMathPara>
                </a14:m>
                <a:endParaRPr lang="es-MX" dirty="0"/>
              </a:p>
            </p:txBody>
          </p:sp>
        </mc:Choice>
        <mc:Fallback xmlns="">
          <p:sp>
            <p:nvSpPr>
              <p:cNvPr id="6" name="5 Rectángulo"/>
              <p:cNvSpPr>
                <a:spLocks noRot="1" noChangeAspect="1" noMove="1" noResize="1" noEditPoints="1" noAdjustHandles="1" noChangeArrowheads="1" noChangeShapeType="1" noTextEdit="1"/>
              </p:cNvSpPr>
              <p:nvPr/>
            </p:nvSpPr>
            <p:spPr>
              <a:xfrm>
                <a:off x="827584" y="5229200"/>
                <a:ext cx="7344816" cy="369332"/>
              </a:xfrm>
              <a:prstGeom prst="rect">
                <a:avLst/>
              </a:prstGeom>
              <a:blipFill rotWithShape="1">
                <a:blip r:embed="rId2"/>
                <a:stretch>
                  <a:fillRect/>
                </a:stretch>
              </a:blipFill>
            </p:spPr>
            <p:txBody>
              <a:bodyPr/>
              <a:lstStyle/>
              <a:p>
                <a:r>
                  <a:rPr lang="es-MX">
                    <a:noFill/>
                  </a:rPr>
                  <a:t> </a:t>
                </a:r>
              </a:p>
            </p:txBody>
          </p:sp>
        </mc:Fallback>
      </mc:AlternateContent>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43011" name="Picture 3" descr="C:\Users\Sidhary\Pictures\LUIS\grafico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3823555"/>
            <a:ext cx="1523529" cy="761765"/>
          </a:xfrm>
          <a:prstGeom prst="rect">
            <a:avLst/>
          </a:prstGeom>
          <a:noFill/>
          <a:extLst>
            <a:ext uri="{909E8E84-426E-40DD-AFC4-6F175D3DCCD1}">
              <a14:hiddenFill xmlns:a14="http://schemas.microsoft.com/office/drawing/2010/main">
                <a:solidFill>
                  <a:srgbClr val="FFFFFF"/>
                </a:solidFill>
              </a14:hiddenFill>
            </a:ext>
          </a:extLst>
        </p:spPr>
      </p:pic>
      <p:sp>
        <p:nvSpPr>
          <p:cNvPr id="8" name="7 Marcador de número de diapositiva"/>
          <p:cNvSpPr>
            <a:spLocks noGrp="1"/>
          </p:cNvSpPr>
          <p:nvPr>
            <p:ph type="sldNum" sz="quarter" idx="12"/>
          </p:nvPr>
        </p:nvSpPr>
        <p:spPr/>
        <p:txBody>
          <a:bodyPr/>
          <a:lstStyle/>
          <a:p>
            <a:fld id="{A4119D5D-C868-4150-8857-B9A7E64B4824}" type="slidenum">
              <a:rPr lang="es-MX" smtClean="0"/>
              <a:t>47</a:t>
            </a:fld>
            <a:endParaRPr lang="es-MX"/>
          </a:p>
        </p:txBody>
      </p:sp>
    </p:spTree>
    <p:extLst>
      <p:ext uri="{BB962C8B-B14F-4D97-AF65-F5344CB8AC3E}">
        <p14:creationId xmlns:p14="http://schemas.microsoft.com/office/powerpoint/2010/main" val="3984925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2267744" y="2348880"/>
            <a:ext cx="6172200" cy="1894362"/>
          </a:xfrm>
        </p:spPr>
        <p:txBody>
          <a:bodyPr>
            <a:normAutofit/>
          </a:bodyPr>
          <a:lstStyle/>
          <a:p>
            <a:r>
              <a:rPr lang="es-MX" sz="4000" dirty="0">
                <a:solidFill>
                  <a:schemeClr val="tx2">
                    <a:lumMod val="50000"/>
                  </a:schemeClr>
                </a:solidFill>
              </a:rPr>
              <a:t>PROBLEMA </a:t>
            </a:r>
            <a:r>
              <a:rPr lang="es-MX" sz="4000" dirty="0" smtClean="0">
                <a:solidFill>
                  <a:schemeClr val="tx2">
                    <a:lumMod val="50000"/>
                  </a:schemeClr>
                </a:solidFill>
              </a:rPr>
              <a:t>5</a:t>
            </a:r>
            <a:endParaRPr lang="es-MX" sz="4000" dirty="0">
              <a:solidFill>
                <a:schemeClr val="tx2">
                  <a:lumMod val="50000"/>
                </a:schemeClr>
              </a:solidFill>
            </a:endParaRPr>
          </a:p>
        </p:txBody>
      </p:sp>
      <p:sp>
        <p:nvSpPr>
          <p:cNvPr id="3" name="2 Subtítulo"/>
          <p:cNvSpPr>
            <a:spLocks noGrp="1"/>
          </p:cNvSpPr>
          <p:nvPr>
            <p:ph type="subTitle" idx="1"/>
          </p:nvPr>
        </p:nvSpPr>
        <p:spPr>
          <a:xfrm>
            <a:off x="2267744" y="4509120"/>
            <a:ext cx="6172200" cy="1296144"/>
          </a:xfrm>
        </p:spPr>
        <p:txBody>
          <a:bodyPr>
            <a:normAutofit/>
          </a:bodyPr>
          <a:lstStyle/>
          <a:p>
            <a:r>
              <a:rPr lang="es-MX" sz="2400" dirty="0">
                <a:solidFill>
                  <a:schemeClr val="tx2">
                    <a:lumMod val="50000"/>
                  </a:schemeClr>
                </a:solidFill>
              </a:rPr>
              <a:t>CALCULO DE LA RENTABILIDAD DE LA INVERSION Y LAS FORMULAS DE EQUIVALENCIAS.</a:t>
            </a:r>
          </a:p>
          <a:p>
            <a:endParaRPr lang="es-MX" sz="2400" dirty="0">
              <a:solidFill>
                <a:schemeClr val="tx2">
                  <a:lumMod val="50000"/>
                </a:schemeClr>
              </a:solidFill>
            </a:endParaRPr>
          </a:p>
        </p:txBody>
      </p:sp>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9" name="Picture 3" descr="C:\Users\Sidhary\Pictures\LUIS\burbujas-de-agua-gif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11560"/>
            <a:ext cx="948779"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48</a:t>
            </a:fld>
            <a:endParaRPr lang="es-MX"/>
          </a:p>
        </p:txBody>
      </p:sp>
    </p:spTree>
    <p:extLst>
      <p:ext uri="{BB962C8B-B14F-4D97-AF65-F5344CB8AC3E}">
        <p14:creationId xmlns:p14="http://schemas.microsoft.com/office/powerpoint/2010/main" val="11695808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5 Rectángulo"/>
          <p:cNvSpPr/>
          <p:nvPr/>
        </p:nvSpPr>
        <p:spPr>
          <a:xfrm>
            <a:off x="251520" y="260648"/>
            <a:ext cx="828092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MX" dirty="0"/>
              <a:t>Ejemplo: Cálculo de la rentabilidad de la inversión inicial y las fórmulas de equivalencia.</a:t>
            </a:r>
          </a:p>
        </p:txBody>
      </p:sp>
      <p:sp>
        <p:nvSpPr>
          <p:cNvPr id="7" name="6 Pentágono"/>
          <p:cNvSpPr/>
          <p:nvPr/>
        </p:nvSpPr>
        <p:spPr>
          <a:xfrm>
            <a:off x="683568" y="1443841"/>
            <a:ext cx="5814392" cy="923330"/>
          </a:xfrm>
          <a:prstGeom prst="homePlate">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a:t>Cuestión: ¿Cuál es la tasa de interés exacta (i) que hace equivalentes las 20 anualidades de 1000 con los 10,000 de inversión inicial?</a:t>
            </a:r>
          </a:p>
        </p:txBody>
      </p:sp>
      <p:sp>
        <p:nvSpPr>
          <p:cNvPr id="8" name="7 Flecha a la derecha con bandas"/>
          <p:cNvSpPr/>
          <p:nvPr/>
        </p:nvSpPr>
        <p:spPr>
          <a:xfrm>
            <a:off x="395536" y="2884817"/>
            <a:ext cx="1800200" cy="733663"/>
          </a:xfrm>
          <a:prstGeom prst="stripedRightArrow">
            <a:avLst/>
          </a:prstGeom>
          <a:solidFill>
            <a:schemeClr val="tx1"/>
          </a:solidFill>
          <a:effectLst>
            <a:glow rad="101600">
              <a:schemeClr val="accent1">
                <a:satMod val="175000"/>
                <a:alpha val="40000"/>
              </a:schemeClr>
            </a:glow>
            <a:outerShdw blurRad="50800" dist="20000" dir="5400000" rotWithShape="0">
              <a:srgbClr val="000000">
                <a:alpha val="42000"/>
              </a:srgbClr>
            </a:outerShdw>
          </a:effectLst>
          <a:scene3d>
            <a:camera prst="orthographicFront"/>
            <a:lightRig rig="threePt" dir="t"/>
          </a:scene3d>
          <a:sp3d>
            <a:bevelT prst="relaxedInset"/>
          </a:sp3d>
        </p:spPr>
        <p:style>
          <a:lnRef idx="1">
            <a:schemeClr val="accent5"/>
          </a:lnRef>
          <a:fillRef idx="3">
            <a:schemeClr val="accent5"/>
          </a:fillRef>
          <a:effectRef idx="2">
            <a:schemeClr val="accent5"/>
          </a:effectRef>
          <a:fontRef idx="minor">
            <a:schemeClr val="lt1"/>
          </a:fontRef>
        </p:style>
        <p:txBody>
          <a:bodyPr wrap="square">
            <a:spAutoFit/>
          </a:bodyPr>
          <a:lstStyle/>
          <a:p>
            <a:r>
              <a:rPr lang="es-MX" dirty="0"/>
              <a:t>Fórmulas:</a:t>
            </a:r>
          </a:p>
        </p:txBody>
      </p:sp>
      <mc:AlternateContent xmlns:mc="http://schemas.openxmlformats.org/markup-compatibility/2006" xmlns:a14="http://schemas.microsoft.com/office/drawing/2010/main">
        <mc:Choice Requires="a14">
          <p:sp>
            <p:nvSpPr>
              <p:cNvPr id="9" name="8 Rectángulo"/>
              <p:cNvSpPr/>
              <p:nvPr/>
            </p:nvSpPr>
            <p:spPr>
              <a:xfrm>
                <a:off x="3299373" y="3251648"/>
                <a:ext cx="2487604" cy="666529"/>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outerShdw blurRad="38100" dist="38100" dir="2700000" algn="tl">
                              <a:srgbClr val="000000">
                                <a:alpha val="43137"/>
                              </a:srgbClr>
                            </a:outerShdw>
                          </a:effectLst>
                          <a:latin typeface="Cambria Math"/>
                        </a:rPr>
                        <m:t>𝒇</m:t>
                      </m:r>
                      <m:r>
                        <a:rPr lang="es-MX" sz="2000" b="1" i="1" smtClean="0">
                          <a:effectLst>
                            <a:outerShdw blurRad="38100" dist="38100" dir="2700000" algn="tl">
                              <a:srgbClr val="000000">
                                <a:alpha val="43137"/>
                              </a:srgbClr>
                            </a:outerShdw>
                          </a:effectLst>
                          <a:latin typeface="Cambria Math"/>
                        </a:rPr>
                        <m:t>.</m:t>
                      </m:r>
                      <m:r>
                        <a:rPr lang="es-MX" sz="2000" b="1" i="1" smtClean="0">
                          <a:effectLst>
                            <a:outerShdw blurRad="38100" dist="38100" dir="2700000" algn="tl">
                              <a:srgbClr val="000000">
                                <a:alpha val="43137"/>
                              </a:srgbClr>
                            </a:outerShdw>
                          </a:effectLst>
                          <a:latin typeface="Cambria Math"/>
                        </a:rPr>
                        <m:t>𝒂</m:t>
                      </m:r>
                      <m:r>
                        <a:rPr lang="es-MX" sz="2000" b="1" i="1" smtClean="0">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𝑹</m:t>
                          </m:r>
                        </m:num>
                        <m:den>
                          <m:r>
                            <a:rPr lang="es-MX" sz="2000" b="1" i="1">
                              <a:effectLst>
                                <a:outerShdw blurRad="38100" dist="38100" dir="2700000" algn="tl">
                                  <a:srgbClr val="000000">
                                    <a:alpha val="43137"/>
                                  </a:srgbClr>
                                </a:outerShdw>
                              </a:effectLst>
                              <a:latin typeface="Cambria Math"/>
                            </a:rPr>
                            <m:t>𝑷</m:t>
                          </m:r>
                        </m:den>
                      </m:f>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𝒇</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𝒓</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𝒄</m:t>
                      </m:r>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𝑹</m:t>
                          </m:r>
                        </m:num>
                        <m:den>
                          <m:r>
                            <a:rPr lang="es-MX" sz="2000" b="1" i="1">
                              <a:effectLst>
                                <a:outerShdw blurRad="38100" dist="38100" dir="2700000" algn="tl">
                                  <a:srgbClr val="000000">
                                    <a:alpha val="43137"/>
                                  </a:srgbClr>
                                </a:outerShdw>
                              </a:effectLst>
                              <a:latin typeface="Cambria Math"/>
                            </a:rPr>
                            <m:t>𝑷</m:t>
                          </m:r>
                        </m:den>
                      </m:f>
                    </m:oMath>
                  </m:oMathPara>
                </a14:m>
                <a:endParaRPr lang="es-MX" sz="2000" b="1" dirty="0">
                  <a:effectLst>
                    <a:outerShdw blurRad="38100" dist="38100" dir="2700000" algn="tl">
                      <a:srgbClr val="000000">
                        <a:alpha val="43137"/>
                      </a:srgbClr>
                    </a:outerShdw>
                  </a:effectLst>
                </a:endParaRPr>
              </a:p>
            </p:txBody>
          </p:sp>
        </mc:Choice>
        <mc:Fallback xmlns="">
          <p:sp>
            <p:nvSpPr>
              <p:cNvPr id="9" name="8 Rectángulo"/>
              <p:cNvSpPr>
                <a:spLocks noRot="1" noChangeAspect="1" noMove="1" noResize="1" noEditPoints="1" noAdjustHandles="1" noChangeArrowheads="1" noChangeShapeType="1" noTextEdit="1"/>
              </p:cNvSpPr>
              <p:nvPr/>
            </p:nvSpPr>
            <p:spPr>
              <a:xfrm>
                <a:off x="3299373" y="3251648"/>
                <a:ext cx="2487604" cy="666529"/>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2701132" y="4221088"/>
                <a:ext cx="4176656" cy="40011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outerShdw blurRad="38100" dist="38100" dir="2700000" algn="tl">
                              <a:srgbClr val="000000">
                                <a:alpha val="43137"/>
                              </a:srgbClr>
                            </a:outerShdw>
                          </a:effectLst>
                          <a:latin typeface="Cambria Math"/>
                        </a:rPr>
                        <m:t>𝒇</m:t>
                      </m:r>
                      <m:r>
                        <a:rPr lang="es-MX" sz="2000" b="1" i="1" smtClean="0">
                          <a:effectLst>
                            <a:outerShdw blurRad="38100" dist="38100" dir="2700000" algn="tl">
                              <a:srgbClr val="000000">
                                <a:alpha val="43137"/>
                              </a:srgbClr>
                            </a:outerShdw>
                          </a:effectLst>
                          <a:latin typeface="Cambria Math"/>
                        </a:rPr>
                        <m:t>.</m:t>
                      </m:r>
                      <m:r>
                        <a:rPr lang="es-MX" sz="2000" b="1" i="1" smtClean="0">
                          <a:effectLst>
                            <a:outerShdw blurRad="38100" dist="38100" dir="2700000" algn="tl">
                              <a:srgbClr val="000000">
                                <a:alpha val="43137"/>
                              </a:srgbClr>
                            </a:outerShdw>
                          </a:effectLst>
                          <a:latin typeface="Cambria Math"/>
                        </a:rPr>
                        <m:t>𝒂</m:t>
                      </m:r>
                      <m:r>
                        <a:rPr lang="es-MX" sz="2000" b="1" i="1" smtClean="0">
                          <a:effectLst>
                            <a:outerShdw blurRad="38100" dist="38100" dir="2700000" algn="tl">
                              <a:srgbClr val="000000">
                                <a:alpha val="43137"/>
                              </a:srgbClr>
                            </a:outerShdw>
                          </a:effectLst>
                          <a:latin typeface="Cambria Math"/>
                        </a:rPr>
                        <m:t>.∗</m:t>
                      </m:r>
                      <m:d>
                        <m:dPr>
                          <m:ctrlPr>
                            <a:rPr lang="es-MX" sz="2000" b="1" i="1">
                              <a:effectLst>
                                <a:outerShdw blurRad="38100" dist="38100" dir="2700000" algn="tl">
                                  <a:srgbClr val="000000">
                                    <a:alpha val="43137"/>
                                  </a:srgbClr>
                                </a:outerShdw>
                              </a:effectLst>
                              <a:latin typeface="Cambria Math"/>
                            </a:rPr>
                          </m:ctrlPr>
                        </m:dPr>
                        <m:e>
                          <m:r>
                            <a:rPr lang="es-MX" sz="2000" b="1" i="1">
                              <a:effectLst>
                                <a:outerShdw blurRad="38100" dist="38100" dir="2700000" algn="tl">
                                  <a:srgbClr val="000000">
                                    <a:alpha val="43137"/>
                                  </a:srgbClr>
                                </a:outerShdw>
                              </a:effectLst>
                              <a:latin typeface="Cambria Math"/>
                            </a:rPr>
                            <m:t>𝑹</m:t>
                          </m:r>
                        </m:e>
                      </m:d>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𝑷</m:t>
                      </m:r>
                      <m:r>
                        <a:rPr lang="es-MX" sz="2000" b="1" i="1">
                          <a:effectLst>
                            <a:outerShdw blurRad="38100" dist="38100" dir="2700000" algn="tl">
                              <a:srgbClr val="000000">
                                <a:alpha val="43137"/>
                              </a:srgbClr>
                            </a:outerShdw>
                          </a:effectLst>
                          <a:latin typeface="Cambria Math"/>
                        </a:rPr>
                        <m:t>;            </m:t>
                      </m:r>
                      <m:r>
                        <a:rPr lang="es-MX" sz="2000" b="1" i="1">
                          <a:effectLst>
                            <a:outerShdw blurRad="38100" dist="38100" dir="2700000" algn="tl">
                              <a:srgbClr val="000000">
                                <a:alpha val="43137"/>
                              </a:srgbClr>
                            </a:outerShdw>
                          </a:effectLst>
                          <a:latin typeface="Cambria Math"/>
                        </a:rPr>
                        <m:t>𝒇</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𝒓</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𝒄</m:t>
                      </m:r>
                      <m:r>
                        <a:rPr lang="es-MX" sz="2000" b="1" i="1">
                          <a:effectLst>
                            <a:outerShdw blurRad="38100" dist="38100" dir="2700000" algn="tl">
                              <a:srgbClr val="000000">
                                <a:alpha val="43137"/>
                              </a:srgbClr>
                            </a:outerShdw>
                          </a:effectLst>
                          <a:latin typeface="Cambria Math"/>
                        </a:rPr>
                        <m:t>. </m:t>
                      </m:r>
                      <m:d>
                        <m:dPr>
                          <m:ctrlPr>
                            <a:rPr lang="es-MX" sz="2000" b="1" i="1">
                              <a:effectLst>
                                <a:outerShdw blurRad="38100" dist="38100" dir="2700000" algn="tl">
                                  <a:srgbClr val="000000">
                                    <a:alpha val="43137"/>
                                  </a:srgbClr>
                                </a:outerShdw>
                              </a:effectLst>
                              <a:latin typeface="Cambria Math"/>
                            </a:rPr>
                          </m:ctrlPr>
                        </m:dPr>
                        <m:e>
                          <m:r>
                            <a:rPr lang="es-MX" sz="2000" b="1" i="1">
                              <a:effectLst>
                                <a:outerShdw blurRad="38100" dist="38100" dir="2700000" algn="tl">
                                  <a:srgbClr val="000000">
                                    <a:alpha val="43137"/>
                                  </a:srgbClr>
                                </a:outerShdw>
                              </a:effectLst>
                              <a:latin typeface="Cambria Math"/>
                            </a:rPr>
                            <m:t>𝑷</m:t>
                          </m:r>
                        </m:e>
                      </m:d>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𝑹</m:t>
                      </m:r>
                    </m:oMath>
                  </m:oMathPara>
                </a14:m>
                <a:endParaRPr lang="es-MX" sz="2000" b="1" dirty="0">
                  <a:effectLst>
                    <a:outerShdw blurRad="38100" dist="38100" dir="2700000" algn="tl">
                      <a:srgbClr val="000000">
                        <a:alpha val="43137"/>
                      </a:srgbClr>
                    </a:outerShdw>
                  </a:effectLst>
                </a:endParaRPr>
              </a:p>
            </p:txBody>
          </p:sp>
        </mc:Choice>
        <mc:Fallback xmlns="">
          <p:sp>
            <p:nvSpPr>
              <p:cNvPr id="10" name="9 Rectángulo"/>
              <p:cNvSpPr>
                <a:spLocks noRot="1" noChangeAspect="1" noMove="1" noResize="1" noEditPoints="1" noAdjustHandles="1" noChangeArrowheads="1" noChangeShapeType="1" noTextEdit="1"/>
              </p:cNvSpPr>
              <p:nvPr/>
            </p:nvSpPr>
            <p:spPr>
              <a:xfrm>
                <a:off x="2701132" y="4221088"/>
                <a:ext cx="4176656" cy="400110"/>
              </a:xfrm>
              <a:prstGeom prst="rect">
                <a:avLst/>
              </a:prstGeom>
              <a:blipFill rotWithShape="1">
                <a:blip r:embed="rId4"/>
                <a:stretch>
                  <a:fillRect/>
                </a:stretch>
              </a:blipFill>
            </p:spPr>
            <p:txBody>
              <a:bodyPr/>
              <a:lstStyle/>
              <a:p>
                <a:r>
                  <a:rPr lang="es-MX">
                    <a:noFill/>
                  </a:rPr>
                  <a:t> </a:t>
                </a:r>
              </a:p>
            </p:txBody>
          </p:sp>
        </mc:Fallback>
      </mc:AlternateContent>
      <p:sp>
        <p:nvSpPr>
          <p:cNvPr id="11" name="10 Rectángulo"/>
          <p:cNvSpPr/>
          <p:nvPr/>
        </p:nvSpPr>
        <p:spPr>
          <a:xfrm>
            <a:off x="415132" y="5085184"/>
            <a:ext cx="4572000" cy="147732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s-MX" dirty="0"/>
              <a:t>Dónde:</a:t>
            </a:r>
          </a:p>
          <a:p>
            <a:r>
              <a:rPr lang="es-MX" dirty="0" err="1"/>
              <a:t>f.a</a:t>
            </a:r>
            <a:r>
              <a:rPr lang="es-MX" dirty="0"/>
              <a:t>.= factor de actualización</a:t>
            </a:r>
          </a:p>
          <a:p>
            <a:r>
              <a:rPr lang="es-MX" dirty="0" err="1"/>
              <a:t>f.r.c</a:t>
            </a:r>
            <a:r>
              <a:rPr lang="es-MX" dirty="0"/>
              <a:t>.= factor de recuperación del capital</a:t>
            </a:r>
          </a:p>
          <a:p>
            <a:r>
              <a:rPr lang="es-MX" dirty="0"/>
              <a:t>P= Valor de la </a:t>
            </a:r>
            <a:r>
              <a:rPr lang="es-MX" dirty="0" err="1"/>
              <a:t>inversion</a:t>
            </a:r>
            <a:r>
              <a:rPr lang="es-MX" dirty="0"/>
              <a:t> inicial</a:t>
            </a:r>
          </a:p>
          <a:p>
            <a:r>
              <a:rPr lang="es-MX" dirty="0"/>
              <a:t>R= Serie de anualidades.</a:t>
            </a:r>
          </a:p>
        </p:txBody>
      </p:sp>
      <p:sp>
        <p:nvSpPr>
          <p:cNvPr id="12" name="11 CuadroTexto"/>
          <p:cNvSpPr txBox="1"/>
          <p:nvPr/>
        </p:nvSpPr>
        <p:spPr>
          <a:xfrm>
            <a:off x="7524328" y="-27384"/>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45058" name="Picture 2" descr="C:\Users\Sidhary\Pictures\LUIS\pin0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80350" y="5446713"/>
            <a:ext cx="1000125" cy="79057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t>49</a:t>
            </a:fld>
            <a:endParaRPr lang="es-MX"/>
          </a:p>
        </p:txBody>
      </p:sp>
    </p:spTree>
    <p:extLst>
      <p:ext uri="{BB962C8B-B14F-4D97-AF65-F5344CB8AC3E}">
        <p14:creationId xmlns:p14="http://schemas.microsoft.com/office/powerpoint/2010/main" val="350637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3 Marcador de contenido"/>
              <p:cNvGraphicFramePr>
                <a:graphicFrameLocks noGrp="1"/>
              </p:cNvGraphicFramePr>
              <p:nvPr>
                <p:ph idx="1"/>
                <p:extLst>
                  <p:ext uri="{D42A27DB-BD31-4B8C-83A1-F6EECF244321}">
                    <p14:modId xmlns:p14="http://schemas.microsoft.com/office/powerpoint/2010/main" val="1591080974"/>
                  </p:ext>
                </p:extLst>
              </p:nvPr>
            </p:nvGraphicFramePr>
            <p:xfrm>
              <a:off x="457200" y="980728"/>
              <a:ext cx="82296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3 Marcador de contenido"/>
              <p:cNvGraphicFramePr>
                <a:graphicFrameLocks noGrp="1"/>
              </p:cNvGraphicFramePr>
              <p:nvPr>
                <p:ph idx="1"/>
                <p:extLst>
                  <p:ext uri="{D42A27DB-BD31-4B8C-83A1-F6EECF244321}">
                    <p14:modId xmlns:p14="http://schemas.microsoft.com/office/powerpoint/2010/main" val="1591080974"/>
                  </p:ext>
                </p:extLst>
              </p:nvPr>
            </p:nvGraphicFramePr>
            <p:xfrm>
              <a:off x="457200" y="980728"/>
              <a:ext cx="8229600" cy="540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2 Título"/>
          <p:cNvSpPr>
            <a:spLocks noGrp="1"/>
          </p:cNvSpPr>
          <p:nvPr>
            <p:ph type="title"/>
          </p:nvPr>
        </p:nvSpPr>
        <p:spPr>
          <a:xfrm>
            <a:off x="2411760" y="116631"/>
            <a:ext cx="4474840" cy="803163"/>
          </a:xfrm>
        </p:spPr>
        <p:txBody>
          <a:bodyPr>
            <a:normAutofit/>
          </a:bodyPr>
          <a:lstStyle/>
          <a:p>
            <a:r>
              <a:rPr lang="es-MX" sz="3600" b="1" dirty="0" smtClean="0">
                <a:latin typeface="Verdana" panose="020B0604030504040204" pitchFamily="34" charset="0"/>
                <a:ea typeface="Verdana" panose="020B0604030504040204" pitchFamily="34" charset="0"/>
                <a:cs typeface="Verdana" panose="020B0604030504040204" pitchFamily="34" charset="0"/>
              </a:rPr>
              <a:t>1.2 La medición.</a:t>
            </a:r>
            <a:endParaRPr lang="es-MX" sz="3600" b="1" dirty="0">
              <a:latin typeface="Verdana" panose="020B0604030504040204" pitchFamily="34" charset="0"/>
              <a:ea typeface="Verdana" panose="020B0604030504040204" pitchFamily="34" charset="0"/>
              <a:cs typeface="Verdana" panose="020B0604030504040204" pitchFamily="34" charset="0"/>
            </a:endParaRPr>
          </a:p>
        </p:txBody>
      </p:sp>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4098" name="Picture 2" descr="C:\Users\Sidhary\Pictures\LUIS\count009.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63688" y="4959350"/>
            <a:ext cx="1752600"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5</a:t>
            </a:fld>
            <a:endParaRPr lang="es-MX"/>
          </a:p>
        </p:txBody>
      </p:sp>
    </p:spTree>
    <p:extLst>
      <p:ext uri="{BB962C8B-B14F-4D97-AF65-F5344CB8AC3E}">
        <p14:creationId xmlns:p14="http://schemas.microsoft.com/office/powerpoint/2010/main" val="2021307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611560" y="332656"/>
            <a:ext cx="928139"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sz="2000" b="1" dirty="0"/>
              <a:t>Datos:</a:t>
            </a:r>
          </a:p>
        </p:txBody>
      </p:sp>
      <p:sp>
        <p:nvSpPr>
          <p:cNvPr id="3" name="2 Rectángulo"/>
          <p:cNvSpPr/>
          <p:nvPr/>
        </p:nvSpPr>
        <p:spPr>
          <a:xfrm>
            <a:off x="3707903" y="769458"/>
            <a:ext cx="1280735" cy="369332"/>
          </a:xfrm>
          <a:prstGeom prst="rect">
            <a:avLst/>
          </a:prstGeom>
        </p:spPr>
        <p:txBody>
          <a:bodyPr wrap="none">
            <a:spAutoFit/>
          </a:bodyPr>
          <a:lstStyle/>
          <a:p>
            <a:r>
              <a:rPr lang="es-MX" b="1" dirty="0"/>
              <a:t>Tabla 9.10</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613744344"/>
              </p:ext>
            </p:extLst>
          </p:nvPr>
        </p:nvGraphicFramePr>
        <p:xfrm>
          <a:off x="387830" y="1138790"/>
          <a:ext cx="7920879" cy="2243726"/>
        </p:xfrm>
        <a:graphic>
          <a:graphicData uri="http://schemas.openxmlformats.org/drawingml/2006/table">
            <a:tbl>
              <a:tblPr firstRow="1" firstCol="1" bandRow="1">
                <a:tableStyleId>{793D81CF-94F2-401A-BA57-92F5A7B2D0C5}</a:tableStyleId>
              </a:tblPr>
              <a:tblGrid>
                <a:gridCol w="6253880"/>
                <a:gridCol w="1666999"/>
              </a:tblGrid>
              <a:tr h="303990">
                <a:tc>
                  <a:txBody>
                    <a:bodyPr/>
                    <a:lstStyle/>
                    <a:p>
                      <a:pPr algn="ctr">
                        <a:lnSpc>
                          <a:spcPct val="115000"/>
                        </a:lnSpc>
                        <a:spcAft>
                          <a:spcPts val="0"/>
                        </a:spcAft>
                      </a:pPr>
                      <a:r>
                        <a:rPr lang="es-MX" sz="1800" dirty="0">
                          <a:effectLst/>
                        </a:rPr>
                        <a:t>CONCEPTO</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(u.m.)</a:t>
                      </a:r>
                      <a:endParaRPr lang="es-MX" sz="1800">
                        <a:effectLst/>
                        <a:latin typeface="Calibri"/>
                        <a:ea typeface="Calibri"/>
                        <a:cs typeface="Times New Roman"/>
                      </a:endParaRPr>
                    </a:p>
                  </a:txBody>
                  <a:tcPr marL="68580" marR="68580" marT="0" marB="0"/>
                </a:tc>
              </a:tr>
              <a:tr h="1928258">
                <a:tc>
                  <a:txBody>
                    <a:bodyPr/>
                    <a:lstStyle/>
                    <a:p>
                      <a:pPr algn="just">
                        <a:lnSpc>
                          <a:spcPct val="115000"/>
                        </a:lnSpc>
                        <a:spcAft>
                          <a:spcPts val="0"/>
                        </a:spcAft>
                      </a:pPr>
                      <a:r>
                        <a:rPr lang="es-MX" sz="1800" dirty="0">
                          <a:effectLst/>
                        </a:rPr>
                        <a:t>I) Inversión fija inicial</a:t>
                      </a:r>
                    </a:p>
                    <a:p>
                      <a:pPr algn="just">
                        <a:lnSpc>
                          <a:spcPct val="115000"/>
                        </a:lnSpc>
                        <a:spcAft>
                          <a:spcPts val="0"/>
                        </a:spcAft>
                      </a:pPr>
                      <a:r>
                        <a:rPr lang="es-MX" sz="1800" dirty="0">
                          <a:effectLst/>
                        </a:rPr>
                        <a:t>II) Vida útil (años)</a:t>
                      </a:r>
                    </a:p>
                    <a:p>
                      <a:pPr algn="just">
                        <a:lnSpc>
                          <a:spcPct val="115000"/>
                        </a:lnSpc>
                        <a:spcAft>
                          <a:spcPts val="0"/>
                        </a:spcAft>
                      </a:pPr>
                      <a:r>
                        <a:rPr lang="es-MX" sz="1800" dirty="0">
                          <a:effectLst/>
                        </a:rPr>
                        <a:t>III) Ingresos anuales</a:t>
                      </a:r>
                    </a:p>
                    <a:p>
                      <a:pPr algn="just">
                        <a:lnSpc>
                          <a:spcPct val="115000"/>
                        </a:lnSpc>
                        <a:spcAft>
                          <a:spcPts val="0"/>
                        </a:spcAft>
                      </a:pPr>
                      <a:r>
                        <a:rPr lang="es-MX" sz="1800" dirty="0">
                          <a:effectLst/>
                        </a:rPr>
                        <a:t>IV) Ingresos anuales (excluidos depreciación e intereses)</a:t>
                      </a:r>
                    </a:p>
                    <a:p>
                      <a:pPr algn="just">
                        <a:lnSpc>
                          <a:spcPct val="115000"/>
                        </a:lnSpc>
                        <a:spcAft>
                          <a:spcPts val="0"/>
                        </a:spcAft>
                      </a:pPr>
                      <a:r>
                        <a:rPr lang="es-MX" sz="1800" dirty="0">
                          <a:effectLst/>
                        </a:rPr>
                        <a:t>V) Ingresos Netos anuales (III-IV)</a:t>
                      </a:r>
                      <a:endParaRPr lang="es-MX" sz="18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dirty="0">
                          <a:effectLst/>
                        </a:rPr>
                        <a:t>10,000</a:t>
                      </a:r>
                    </a:p>
                    <a:p>
                      <a:pPr algn="r">
                        <a:lnSpc>
                          <a:spcPct val="115000"/>
                        </a:lnSpc>
                        <a:spcAft>
                          <a:spcPts val="0"/>
                        </a:spcAft>
                      </a:pPr>
                      <a:r>
                        <a:rPr lang="es-MX" sz="1800" dirty="0">
                          <a:effectLst/>
                        </a:rPr>
                        <a:t>20</a:t>
                      </a:r>
                    </a:p>
                    <a:p>
                      <a:pPr algn="r">
                        <a:lnSpc>
                          <a:spcPct val="115000"/>
                        </a:lnSpc>
                        <a:spcAft>
                          <a:spcPts val="0"/>
                        </a:spcAft>
                      </a:pPr>
                      <a:r>
                        <a:rPr lang="es-MX" sz="1800" dirty="0">
                          <a:effectLst/>
                        </a:rPr>
                        <a:t>20,000</a:t>
                      </a:r>
                    </a:p>
                    <a:p>
                      <a:pPr algn="r">
                        <a:lnSpc>
                          <a:spcPct val="115000"/>
                        </a:lnSpc>
                        <a:spcAft>
                          <a:spcPts val="0"/>
                        </a:spcAft>
                      </a:pPr>
                      <a:r>
                        <a:rPr lang="es-MX" sz="1800" dirty="0">
                          <a:effectLst/>
                        </a:rPr>
                        <a:t>19,000</a:t>
                      </a:r>
                    </a:p>
                    <a:p>
                      <a:pPr algn="r">
                        <a:lnSpc>
                          <a:spcPct val="115000"/>
                        </a:lnSpc>
                        <a:spcAft>
                          <a:spcPts val="0"/>
                        </a:spcAft>
                      </a:pPr>
                      <a:r>
                        <a:rPr lang="es-MX" sz="1800" dirty="0">
                          <a:effectLst/>
                        </a:rPr>
                        <a:t>1,000</a:t>
                      </a:r>
                      <a:endParaRPr lang="es-MX" sz="18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396699" y="4211370"/>
            <a:ext cx="1438997" cy="646331"/>
          </a:xfrm>
          <a:prstGeom prst="rect">
            <a:avLst/>
          </a:prstGeom>
        </p:spPr>
        <p:txBody>
          <a:bodyPr wrap="square">
            <a:spAutoFit/>
          </a:bodyPr>
          <a:lstStyle/>
          <a:p>
            <a:r>
              <a:rPr lang="es-MX" b="1" dirty="0"/>
              <a:t>R= 1,000</a:t>
            </a:r>
          </a:p>
          <a:p>
            <a:r>
              <a:rPr lang="es-MX" b="1" dirty="0"/>
              <a:t>P= 10,000</a:t>
            </a:r>
          </a:p>
        </p:txBody>
      </p:sp>
      <p:sp>
        <p:nvSpPr>
          <p:cNvPr id="6" name="5 Rectángulo"/>
          <p:cNvSpPr/>
          <p:nvPr/>
        </p:nvSpPr>
        <p:spPr>
          <a:xfrm>
            <a:off x="440551" y="3645024"/>
            <a:ext cx="1270156"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sz="2000" b="1" dirty="0"/>
              <a:t>Solución:</a:t>
            </a:r>
          </a:p>
        </p:txBody>
      </p:sp>
      <mc:AlternateContent xmlns:mc="http://schemas.openxmlformats.org/markup-compatibility/2006" xmlns:a14="http://schemas.microsoft.com/office/drawing/2010/main">
        <mc:Choice Requires="a14">
          <p:sp>
            <p:nvSpPr>
              <p:cNvPr id="7" name="6 Rectángulo"/>
              <p:cNvSpPr/>
              <p:nvPr/>
            </p:nvSpPr>
            <p:spPr>
              <a:xfrm>
                <a:off x="3050588" y="4215666"/>
                <a:ext cx="3019160" cy="703078"/>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outerShdw blurRad="38100" dist="38100" dir="2700000" algn="tl">
                              <a:srgbClr val="000000">
                                <a:alpha val="43137"/>
                              </a:srgbClr>
                            </a:outerShdw>
                          </a:effectLst>
                          <a:latin typeface="Cambria Math"/>
                        </a:rPr>
                        <m:t>𝒇</m:t>
                      </m:r>
                      <m:r>
                        <a:rPr lang="es-MX" sz="2000" b="1" i="1" smtClean="0">
                          <a:effectLst>
                            <a:outerShdw blurRad="38100" dist="38100" dir="2700000" algn="tl">
                              <a:srgbClr val="000000">
                                <a:alpha val="43137"/>
                              </a:srgbClr>
                            </a:outerShdw>
                          </a:effectLst>
                          <a:latin typeface="Cambria Math"/>
                        </a:rPr>
                        <m:t>.</m:t>
                      </m:r>
                      <m:r>
                        <a:rPr lang="es-MX" sz="2000" b="1" i="1" smtClean="0">
                          <a:effectLst>
                            <a:outerShdw blurRad="38100" dist="38100" dir="2700000" algn="tl">
                              <a:srgbClr val="000000">
                                <a:alpha val="43137"/>
                              </a:srgbClr>
                            </a:outerShdw>
                          </a:effectLst>
                          <a:latin typeface="Cambria Math"/>
                        </a:rPr>
                        <m:t>𝒂</m:t>
                      </m:r>
                      <m:r>
                        <a:rPr lang="es-MX" sz="2000" b="1" i="1" smtClean="0">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𝑷</m:t>
                          </m:r>
                        </m:num>
                        <m:den>
                          <m:r>
                            <a:rPr lang="es-MX" sz="2000" b="1" i="1">
                              <a:effectLst>
                                <a:outerShdw blurRad="38100" dist="38100" dir="2700000" algn="tl">
                                  <a:srgbClr val="000000">
                                    <a:alpha val="43137"/>
                                  </a:srgbClr>
                                </a:outerShdw>
                              </a:effectLst>
                              <a:latin typeface="Cambria Math"/>
                            </a:rPr>
                            <m:t>𝑹</m:t>
                          </m:r>
                        </m:den>
                      </m:f>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𝟏𝟎</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𝟎𝟎𝟎</m:t>
                          </m:r>
                        </m:num>
                        <m:den>
                          <m:r>
                            <a:rPr lang="es-MX" sz="2000" b="1" i="1">
                              <a:effectLst>
                                <a:outerShdw blurRad="38100" dist="38100" dir="2700000" algn="tl">
                                  <a:srgbClr val="000000">
                                    <a:alpha val="43137"/>
                                  </a:srgbClr>
                                </a:outerShdw>
                              </a:effectLst>
                              <a:latin typeface="Cambria Math"/>
                            </a:rPr>
                            <m:t>𝟏</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𝟎𝟎𝟎</m:t>
                          </m:r>
                        </m:den>
                      </m:f>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𝟏𝟎</m:t>
                      </m:r>
                    </m:oMath>
                  </m:oMathPara>
                </a14:m>
                <a:endParaRPr lang="es-MX" sz="2000" b="1" dirty="0">
                  <a:effectLst>
                    <a:outerShdw blurRad="38100" dist="38100" dir="2700000" algn="tl">
                      <a:srgbClr val="000000">
                        <a:alpha val="43137"/>
                      </a:srgbClr>
                    </a:outerShdw>
                  </a:effectLst>
                </a:endParaRPr>
              </a:p>
            </p:txBody>
          </p:sp>
        </mc:Choice>
        <mc:Fallback xmlns="">
          <p:sp>
            <p:nvSpPr>
              <p:cNvPr id="7" name="6 Rectángulo"/>
              <p:cNvSpPr>
                <a:spLocks noRot="1" noChangeAspect="1" noMove="1" noResize="1" noEditPoints="1" noAdjustHandles="1" noChangeArrowheads="1" noChangeShapeType="1" noTextEdit="1"/>
              </p:cNvSpPr>
              <p:nvPr/>
            </p:nvSpPr>
            <p:spPr>
              <a:xfrm>
                <a:off x="3050588" y="4215666"/>
                <a:ext cx="3019160" cy="703078"/>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2748004" y="5445224"/>
                <a:ext cx="3757503" cy="703078"/>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d>
                        <m:dPr>
                          <m:ctrlPr>
                            <a:rPr lang="es-MX" sz="2000" b="1" i="1" smtClean="0">
                              <a:effectLst>
                                <a:outerShdw blurRad="38100" dist="38100" dir="2700000" algn="tl">
                                  <a:srgbClr val="000000">
                                    <a:alpha val="43137"/>
                                  </a:srgbClr>
                                </a:outerShdw>
                              </a:effectLst>
                              <a:latin typeface="Cambria Math"/>
                            </a:rPr>
                          </m:ctrlPr>
                        </m:dPr>
                        <m:e>
                          <m:r>
                            <a:rPr lang="es-MX" sz="2000" b="1" i="1">
                              <a:effectLst>
                                <a:outerShdw blurRad="38100" dist="38100" dir="2700000" algn="tl">
                                  <a:srgbClr val="000000">
                                    <a:alpha val="43137"/>
                                  </a:srgbClr>
                                </a:outerShdw>
                              </a:effectLst>
                              <a:latin typeface="Cambria Math"/>
                            </a:rPr>
                            <m:t>𝒇</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𝒓</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𝒄</m:t>
                          </m:r>
                          <m:r>
                            <a:rPr lang="es-MX" sz="2000" b="1" i="1">
                              <a:effectLst>
                                <a:outerShdw blurRad="38100" dist="38100" dir="2700000" algn="tl">
                                  <a:srgbClr val="000000">
                                    <a:alpha val="43137"/>
                                  </a:srgbClr>
                                </a:outerShdw>
                              </a:effectLst>
                              <a:latin typeface="Cambria Math"/>
                            </a:rPr>
                            <m:t>.</m:t>
                          </m:r>
                        </m:e>
                      </m:d>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𝑷</m:t>
                          </m:r>
                        </m:num>
                        <m:den>
                          <m:r>
                            <a:rPr lang="es-MX" sz="2000" b="1" i="1">
                              <a:effectLst>
                                <a:outerShdw blurRad="38100" dist="38100" dir="2700000" algn="tl">
                                  <a:srgbClr val="000000">
                                    <a:alpha val="43137"/>
                                  </a:srgbClr>
                                </a:outerShdw>
                              </a:effectLst>
                              <a:latin typeface="Cambria Math"/>
                            </a:rPr>
                            <m:t>𝑹</m:t>
                          </m:r>
                        </m:den>
                      </m:f>
                      <m:r>
                        <a:rPr lang="es-MX" sz="2000" b="1" i="1">
                          <a:effectLst>
                            <a:outerShdw blurRad="38100" dist="38100" dir="2700000" algn="tl">
                              <a:srgbClr val="000000">
                                <a:alpha val="43137"/>
                              </a:srgbClr>
                            </a:outerShdw>
                          </a:effectLst>
                          <a:latin typeface="Cambria Math"/>
                        </a:rPr>
                        <m:t>=</m:t>
                      </m:r>
                      <m:f>
                        <m:fPr>
                          <m:ctrlPr>
                            <a:rPr lang="es-MX" sz="2000" b="1" i="1">
                              <a:effectLst>
                                <a:outerShdw blurRad="38100" dist="38100" dir="2700000" algn="tl">
                                  <a:srgbClr val="000000">
                                    <a:alpha val="43137"/>
                                  </a:srgbClr>
                                </a:outerShdw>
                              </a:effectLst>
                              <a:latin typeface="Cambria Math"/>
                            </a:rPr>
                          </m:ctrlPr>
                        </m:fPr>
                        <m:num>
                          <m:r>
                            <a:rPr lang="es-MX" sz="2000" b="1" i="1">
                              <a:effectLst>
                                <a:outerShdw blurRad="38100" dist="38100" dir="2700000" algn="tl">
                                  <a:srgbClr val="000000">
                                    <a:alpha val="43137"/>
                                  </a:srgbClr>
                                </a:outerShdw>
                              </a:effectLst>
                              <a:latin typeface="Cambria Math"/>
                            </a:rPr>
                            <m:t>𝟏</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𝟎𝟎𝟎</m:t>
                          </m:r>
                        </m:num>
                        <m:den>
                          <m:r>
                            <a:rPr lang="es-MX" sz="2000" b="1" i="1">
                              <a:effectLst>
                                <a:outerShdw blurRad="38100" dist="38100" dir="2700000" algn="tl">
                                  <a:srgbClr val="000000">
                                    <a:alpha val="43137"/>
                                  </a:srgbClr>
                                </a:outerShdw>
                              </a:effectLst>
                              <a:latin typeface="Cambria Math"/>
                            </a:rPr>
                            <m:t>𝟏𝟎</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𝟎𝟎𝟎</m:t>
                          </m:r>
                        </m:den>
                      </m:f>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𝟎</m:t>
                      </m:r>
                      <m:r>
                        <a:rPr lang="es-MX" sz="2000" b="1" i="1">
                          <a:effectLst>
                            <a:outerShdw blurRad="38100" dist="38100" dir="2700000" algn="tl">
                              <a:srgbClr val="000000">
                                <a:alpha val="43137"/>
                              </a:srgbClr>
                            </a:outerShdw>
                          </a:effectLst>
                          <a:latin typeface="Cambria Math"/>
                        </a:rPr>
                        <m:t>.</m:t>
                      </m:r>
                      <m:r>
                        <a:rPr lang="es-MX" sz="2000" b="1" i="1">
                          <a:effectLst>
                            <a:outerShdw blurRad="38100" dist="38100" dir="2700000" algn="tl">
                              <a:srgbClr val="000000">
                                <a:alpha val="43137"/>
                              </a:srgbClr>
                            </a:outerShdw>
                          </a:effectLst>
                          <a:latin typeface="Cambria Math"/>
                        </a:rPr>
                        <m:t>𝟏𝟎</m:t>
                      </m:r>
                    </m:oMath>
                  </m:oMathPara>
                </a14:m>
                <a:endParaRPr lang="es-MX" sz="2000" b="1" dirty="0">
                  <a:effectLst>
                    <a:outerShdw blurRad="38100" dist="38100" dir="2700000" algn="tl">
                      <a:srgbClr val="000000">
                        <a:alpha val="43137"/>
                      </a:srgbClr>
                    </a:outerShdw>
                  </a:effectLst>
                </a:endParaRPr>
              </a:p>
            </p:txBody>
          </p:sp>
        </mc:Choice>
        <mc:Fallback xmlns="">
          <p:sp>
            <p:nvSpPr>
              <p:cNvPr id="8" name="7 Rectángulo"/>
              <p:cNvSpPr>
                <a:spLocks noRot="1" noChangeAspect="1" noMove="1" noResize="1" noEditPoints="1" noAdjustHandles="1" noChangeArrowheads="1" noChangeShapeType="1" noTextEdit="1"/>
              </p:cNvSpPr>
              <p:nvPr/>
            </p:nvSpPr>
            <p:spPr>
              <a:xfrm>
                <a:off x="2748004" y="5445224"/>
                <a:ext cx="3757503" cy="703078"/>
              </a:xfrm>
              <a:prstGeom prst="rect">
                <a:avLst/>
              </a:prstGeom>
              <a:blipFill rotWithShape="1">
                <a:blip r:embed="rId4"/>
                <a:stretch>
                  <a:fillRect/>
                </a:stretch>
              </a:blipFill>
            </p:spPr>
            <p:txBody>
              <a:bodyPr/>
              <a:lstStyle/>
              <a:p>
                <a:r>
                  <a:rPr lang="es-MX">
                    <a:noFill/>
                  </a:rPr>
                  <a:t> </a:t>
                </a:r>
              </a:p>
            </p:txBody>
          </p:sp>
        </mc:Fallback>
      </mc:AlternateContent>
      <p:sp>
        <p:nvSpPr>
          <p:cNvPr id="9" name="8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46082" name="Picture 2" descr="C:\Users\Sidhary\Pictures\LUIS\pin0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7337" y="5357561"/>
            <a:ext cx="10001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C:\Users\Sidhary\Pictures\LUIS\burbujas-de-agua-gifs.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61306" y="1576302"/>
            <a:ext cx="948779"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9 Marcador de número de diapositiva"/>
          <p:cNvSpPr>
            <a:spLocks noGrp="1"/>
          </p:cNvSpPr>
          <p:nvPr>
            <p:ph type="sldNum" sz="quarter" idx="12"/>
          </p:nvPr>
        </p:nvSpPr>
        <p:spPr/>
        <p:txBody>
          <a:bodyPr/>
          <a:lstStyle/>
          <a:p>
            <a:fld id="{A4119D5D-C868-4150-8857-B9A7E64B4824}" type="slidenum">
              <a:rPr lang="es-MX" smtClean="0"/>
              <a:t>50</a:t>
            </a:fld>
            <a:endParaRPr lang="es-MX"/>
          </a:p>
        </p:txBody>
      </p:sp>
    </p:spTree>
    <p:extLst>
      <p:ext uri="{BB962C8B-B14F-4D97-AF65-F5344CB8AC3E}">
        <p14:creationId xmlns:p14="http://schemas.microsoft.com/office/powerpoint/2010/main" val="2872286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2" descr="F:\formulación y evaluación de proyectos II\Trabajo final\Imágenes\estirando-dinero-squeeze-every-drop-thum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992" y="3291860"/>
            <a:ext cx="2293312" cy="1388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1 Rectángulo"/>
              <p:cNvSpPr/>
              <p:nvPr/>
            </p:nvSpPr>
            <p:spPr>
              <a:xfrm>
                <a:off x="1403648" y="548680"/>
                <a:ext cx="6552728" cy="2356414"/>
              </a:xfrm>
              <a:prstGeom prst="rect">
                <a:avLst/>
              </a:prstGeom>
              <a:effectLst>
                <a:glow rad="139700">
                  <a:schemeClr val="accent6">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MX" dirty="0"/>
                  <a:t>1) Para n=20;    i=7%;        </a:t>
                </a:r>
                <a:r>
                  <a:rPr lang="es-MX" dirty="0" err="1"/>
                  <a:t>f.a</a:t>
                </a:r>
                <a:r>
                  <a:rPr lang="es-MX" dirty="0"/>
                  <a:t>.= 10.594*</a:t>
                </a:r>
              </a:p>
              <a:p>
                <a:pPr algn="ctr"/>
                <a:r>
                  <a:rPr lang="es-MX" dirty="0"/>
                  <a:t> </a:t>
                </a:r>
              </a:p>
              <a:p>
                <a:pPr algn="ctr"/>
                <a14:m>
                  <m:oMathPara xmlns:m="http://schemas.openxmlformats.org/officeDocument/2006/math">
                    <m:oMathParaPr>
                      <m:jc m:val="centerGroup"/>
                    </m:oMathParaPr>
                    <m:oMath xmlns:m="http://schemas.openxmlformats.org/officeDocument/2006/math">
                      <m:r>
                        <a:rPr lang="es-MX" i="1">
                          <a:latin typeface="Cambria Math"/>
                        </a:rPr>
                        <m:t>𝑓</m:t>
                      </m:r>
                      <m:r>
                        <a:rPr lang="es-MX" i="1">
                          <a:latin typeface="Cambria Math"/>
                        </a:rPr>
                        <m:t>.</m:t>
                      </m:r>
                      <m:r>
                        <a:rPr lang="es-MX" i="1">
                          <a:latin typeface="Cambria Math"/>
                        </a:rPr>
                        <m:t>𝑎</m:t>
                      </m:r>
                      <m:r>
                        <a:rPr lang="es-MX" i="1">
                          <a:latin typeface="Cambria Math"/>
                        </a:rPr>
                        <m:t>.=</m:t>
                      </m:r>
                      <m:f>
                        <m:fPr>
                          <m:ctrlPr>
                            <a:rPr lang="es-MX" i="1">
                              <a:latin typeface="Cambria Math"/>
                            </a:rPr>
                          </m:ctrlPr>
                        </m:fPr>
                        <m:num>
                          <m:sSup>
                            <m:sSupPr>
                              <m:ctrlPr>
                                <a:rPr lang="es-MX" i="1">
                                  <a:latin typeface="Cambria Math"/>
                                </a:rPr>
                              </m:ctrlPr>
                            </m:sSupPr>
                            <m:e>
                              <m:d>
                                <m:dPr>
                                  <m:ctrlPr>
                                    <a:rPr lang="es-MX" i="1">
                                      <a:latin typeface="Cambria Math"/>
                                    </a:rPr>
                                  </m:ctrlPr>
                                </m:dPr>
                                <m:e>
                                  <m:r>
                                    <a:rPr lang="es-MX" i="1">
                                      <a:latin typeface="Cambria Math"/>
                                    </a:rPr>
                                    <m:t>1+</m:t>
                                  </m:r>
                                  <m:r>
                                    <a:rPr lang="es-MX" i="1">
                                      <a:latin typeface="Cambria Math"/>
                                    </a:rPr>
                                    <m:t>𝑖</m:t>
                                  </m:r>
                                </m:e>
                              </m:d>
                            </m:e>
                            <m:sup>
                              <m:r>
                                <a:rPr lang="es-MX" i="1">
                                  <a:latin typeface="Cambria Math"/>
                                </a:rPr>
                                <m:t>𝑛</m:t>
                              </m:r>
                              <m:r>
                                <a:rPr lang="es-MX" i="1">
                                  <a:latin typeface="Cambria Math"/>
                                </a:rPr>
                                <m:t>−1</m:t>
                              </m:r>
                            </m:sup>
                          </m:sSup>
                        </m:num>
                        <m:den>
                          <m:sSup>
                            <m:sSupPr>
                              <m:ctrlPr>
                                <a:rPr lang="es-MX" i="1">
                                  <a:latin typeface="Cambria Math"/>
                                </a:rPr>
                              </m:ctrlPr>
                            </m:sSupPr>
                            <m:e>
                              <m:r>
                                <a:rPr lang="es-MX" i="1">
                                  <a:latin typeface="Cambria Math"/>
                                </a:rPr>
                                <m:t>𝑖</m:t>
                              </m:r>
                              <m:d>
                                <m:dPr>
                                  <m:ctrlPr>
                                    <a:rPr lang="es-MX" i="1">
                                      <a:latin typeface="Cambria Math"/>
                                    </a:rPr>
                                  </m:ctrlPr>
                                </m:dPr>
                                <m:e>
                                  <m:r>
                                    <a:rPr lang="es-MX" i="1">
                                      <a:latin typeface="Cambria Math"/>
                                    </a:rPr>
                                    <m:t>1+</m:t>
                                  </m:r>
                                  <m:r>
                                    <a:rPr lang="es-MX" i="1">
                                      <a:latin typeface="Cambria Math"/>
                                    </a:rPr>
                                    <m:t>𝑖</m:t>
                                  </m:r>
                                </m:e>
                              </m:d>
                            </m:e>
                            <m:sup>
                              <m:r>
                                <a:rPr lang="es-MX" i="1">
                                  <a:latin typeface="Cambria Math"/>
                                </a:rPr>
                                <m:t>𝑛</m:t>
                              </m:r>
                            </m:sup>
                          </m:sSup>
                        </m:den>
                      </m:f>
                      <m:r>
                        <a:rPr lang="es-MX" i="1">
                          <a:latin typeface="Cambria Math"/>
                        </a:rPr>
                        <m:t>=</m:t>
                      </m:r>
                      <m:f>
                        <m:fPr>
                          <m:ctrlPr>
                            <a:rPr lang="es-MX" i="1">
                              <a:latin typeface="Cambria Math"/>
                            </a:rPr>
                          </m:ctrlPr>
                        </m:fPr>
                        <m:num>
                          <m:sSup>
                            <m:sSupPr>
                              <m:ctrlPr>
                                <a:rPr lang="es-MX" i="1">
                                  <a:latin typeface="Cambria Math"/>
                                </a:rPr>
                              </m:ctrlPr>
                            </m:sSupPr>
                            <m:e>
                              <m:d>
                                <m:dPr>
                                  <m:ctrlPr>
                                    <a:rPr lang="es-MX" i="1">
                                      <a:latin typeface="Cambria Math"/>
                                    </a:rPr>
                                  </m:ctrlPr>
                                </m:dPr>
                                <m:e>
                                  <m:r>
                                    <a:rPr lang="es-MX" i="1">
                                      <a:latin typeface="Cambria Math"/>
                                    </a:rPr>
                                    <m:t>1+0.07</m:t>
                                  </m:r>
                                </m:e>
                              </m:d>
                            </m:e>
                            <m:sup>
                              <m:r>
                                <a:rPr lang="es-MX" i="1">
                                  <a:latin typeface="Cambria Math"/>
                                </a:rPr>
                                <m:t>20−1</m:t>
                              </m:r>
                            </m:sup>
                          </m:sSup>
                        </m:num>
                        <m:den>
                          <m:sSup>
                            <m:sSupPr>
                              <m:ctrlPr>
                                <a:rPr lang="es-MX" i="1">
                                  <a:latin typeface="Cambria Math"/>
                                </a:rPr>
                              </m:ctrlPr>
                            </m:sSupPr>
                            <m:e>
                              <m:r>
                                <a:rPr lang="es-MX" i="1">
                                  <a:latin typeface="Cambria Math"/>
                                </a:rPr>
                                <m:t>0.07</m:t>
                              </m:r>
                              <m:d>
                                <m:dPr>
                                  <m:ctrlPr>
                                    <a:rPr lang="es-MX" i="1">
                                      <a:latin typeface="Cambria Math"/>
                                    </a:rPr>
                                  </m:ctrlPr>
                                </m:dPr>
                                <m:e>
                                  <m:r>
                                    <a:rPr lang="es-MX" i="1">
                                      <a:latin typeface="Cambria Math"/>
                                    </a:rPr>
                                    <m:t>1+0.07</m:t>
                                  </m:r>
                                </m:e>
                              </m:d>
                            </m:e>
                            <m:sup>
                              <m:r>
                                <a:rPr lang="es-MX" i="1">
                                  <a:latin typeface="Cambria Math"/>
                                </a:rPr>
                                <m:t>20</m:t>
                              </m:r>
                            </m:sup>
                          </m:sSup>
                        </m:den>
                      </m:f>
                      <m:r>
                        <a:rPr lang="es-MX" i="1">
                          <a:latin typeface="Cambria Math"/>
                        </a:rPr>
                        <m:t>=10.594</m:t>
                      </m:r>
                    </m:oMath>
                  </m:oMathPara>
                </a14:m>
                <a:endParaRPr lang="es-MX" dirty="0"/>
              </a:p>
              <a:p>
                <a:pPr algn="ctr"/>
                <a:r>
                  <a:rPr lang="es-MX" dirty="0"/>
                  <a:t> </a:t>
                </a:r>
              </a:p>
              <a:p>
                <a:pPr algn="ctr"/>
                <a:r>
                  <a:rPr lang="es-MX" dirty="0"/>
                  <a:t>Ahora, </a:t>
                </a:r>
                <a:r>
                  <a:rPr lang="es-MX" dirty="0" err="1"/>
                  <a:t>f.a</a:t>
                </a:r>
                <a:r>
                  <a:rPr lang="es-MX" dirty="0"/>
                  <a:t>. (R) = P; sustituyendo tenemos</a:t>
                </a:r>
                <a:r>
                  <a:rPr lang="es-MX" dirty="0" smtClean="0"/>
                  <a:t>:</a:t>
                </a:r>
              </a:p>
              <a:p>
                <a:pPr algn="ctr"/>
                <a:endParaRPr lang="es-MX" dirty="0"/>
              </a:p>
              <a:p>
                <a:pPr algn="ctr"/>
                <a:r>
                  <a:rPr lang="es-MX" dirty="0"/>
                  <a:t>P= 10.594 x 1,000 = 10,594		P= 10,594</a:t>
                </a:r>
              </a:p>
            </p:txBody>
          </p:sp>
        </mc:Choice>
        <mc:Fallback xmlns="">
          <p:sp>
            <p:nvSpPr>
              <p:cNvPr id="2" name="1 Rectángulo"/>
              <p:cNvSpPr>
                <a:spLocks noRot="1" noChangeAspect="1" noMove="1" noResize="1" noEditPoints="1" noAdjustHandles="1" noChangeArrowheads="1" noChangeShapeType="1" noTextEdit="1"/>
              </p:cNvSpPr>
              <p:nvPr/>
            </p:nvSpPr>
            <p:spPr>
              <a:xfrm>
                <a:off x="1403648" y="548680"/>
                <a:ext cx="6552728" cy="2356414"/>
              </a:xfrm>
              <a:prstGeom prst="rect">
                <a:avLst/>
              </a:prstGeom>
              <a:blipFill rotWithShape="1">
                <a:blip r:embed="rId4"/>
                <a:stretch>
                  <a:fillRect/>
                </a:stretch>
              </a:blipFill>
              <a:effectLst>
                <a:glow rad="139700">
                  <a:schemeClr val="accent6">
                    <a:satMod val="175000"/>
                    <a:alpha val="40000"/>
                  </a:schemeClr>
                </a:glow>
                <a:outerShdw blurRad="50800" dist="25000" dir="5400000" rotWithShape="0">
                  <a:srgbClr val="000000">
                    <a:alpha val="40000"/>
                  </a:srgbClr>
                </a:outerShdw>
              </a:effectLst>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700808" y="3717032"/>
                <a:ext cx="5958408" cy="2356414"/>
              </a:xfrm>
              <a:prstGeom prst="rect">
                <a:avLst/>
              </a:prstGeom>
              <a:effectLst>
                <a:glow rad="139700">
                  <a:schemeClr val="accent1">
                    <a:satMod val="175000"/>
                    <a:alpha val="40000"/>
                  </a:schemeClr>
                </a:glow>
                <a:outerShdw blurRad="50800" dist="25000" dir="5400000"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dirty="0"/>
                  <a:t>2) Para n=20;    i=8%;        </a:t>
                </a:r>
                <a:r>
                  <a:rPr lang="es-MX" dirty="0" err="1"/>
                  <a:t>f.a</a:t>
                </a:r>
                <a:r>
                  <a:rPr lang="es-MX" dirty="0"/>
                  <a:t>.= 9.818*</a:t>
                </a:r>
              </a:p>
              <a:p>
                <a:pPr algn="ctr"/>
                <a:r>
                  <a:rPr lang="es-MX" dirty="0"/>
                  <a:t> </a:t>
                </a:r>
              </a:p>
              <a:p>
                <a:pPr algn="ctr"/>
                <a14:m>
                  <m:oMathPara xmlns:m="http://schemas.openxmlformats.org/officeDocument/2006/math">
                    <m:oMathParaPr>
                      <m:jc m:val="centerGroup"/>
                    </m:oMathParaPr>
                    <m:oMath xmlns:m="http://schemas.openxmlformats.org/officeDocument/2006/math">
                      <m:r>
                        <a:rPr lang="es-MX" i="1">
                          <a:latin typeface="Cambria Math"/>
                        </a:rPr>
                        <m:t>(∗)</m:t>
                      </m:r>
                      <m:r>
                        <a:rPr lang="es-MX" i="1">
                          <a:latin typeface="Cambria Math"/>
                        </a:rPr>
                        <m:t>𝑓</m:t>
                      </m:r>
                      <m:r>
                        <a:rPr lang="es-MX" i="1">
                          <a:latin typeface="Cambria Math"/>
                        </a:rPr>
                        <m:t>.</m:t>
                      </m:r>
                      <m:r>
                        <a:rPr lang="es-MX" i="1">
                          <a:latin typeface="Cambria Math"/>
                        </a:rPr>
                        <m:t>𝑎</m:t>
                      </m:r>
                      <m:r>
                        <a:rPr lang="es-MX" i="1">
                          <a:latin typeface="Cambria Math"/>
                        </a:rPr>
                        <m:t>.=</m:t>
                      </m:r>
                      <m:f>
                        <m:fPr>
                          <m:ctrlPr>
                            <a:rPr lang="es-MX" i="1">
                              <a:latin typeface="Cambria Math"/>
                            </a:rPr>
                          </m:ctrlPr>
                        </m:fPr>
                        <m:num>
                          <m:sSup>
                            <m:sSupPr>
                              <m:ctrlPr>
                                <a:rPr lang="es-MX" i="1">
                                  <a:latin typeface="Cambria Math"/>
                                </a:rPr>
                              </m:ctrlPr>
                            </m:sSupPr>
                            <m:e>
                              <m:d>
                                <m:dPr>
                                  <m:ctrlPr>
                                    <a:rPr lang="es-MX" i="1">
                                      <a:latin typeface="Cambria Math"/>
                                    </a:rPr>
                                  </m:ctrlPr>
                                </m:dPr>
                                <m:e>
                                  <m:r>
                                    <a:rPr lang="es-MX" i="1">
                                      <a:latin typeface="Cambria Math"/>
                                    </a:rPr>
                                    <m:t>1+</m:t>
                                  </m:r>
                                  <m:r>
                                    <a:rPr lang="es-MX" i="1">
                                      <a:latin typeface="Cambria Math"/>
                                    </a:rPr>
                                    <m:t>𝑖</m:t>
                                  </m:r>
                                </m:e>
                              </m:d>
                            </m:e>
                            <m:sup>
                              <m:r>
                                <a:rPr lang="es-MX" i="1">
                                  <a:latin typeface="Cambria Math"/>
                                </a:rPr>
                                <m:t>𝑛</m:t>
                              </m:r>
                              <m:r>
                                <a:rPr lang="es-MX" i="1">
                                  <a:latin typeface="Cambria Math"/>
                                </a:rPr>
                                <m:t>−1</m:t>
                              </m:r>
                            </m:sup>
                          </m:sSup>
                        </m:num>
                        <m:den>
                          <m:sSup>
                            <m:sSupPr>
                              <m:ctrlPr>
                                <a:rPr lang="es-MX" i="1">
                                  <a:latin typeface="Cambria Math"/>
                                </a:rPr>
                              </m:ctrlPr>
                            </m:sSupPr>
                            <m:e>
                              <m:r>
                                <a:rPr lang="es-MX" i="1">
                                  <a:latin typeface="Cambria Math"/>
                                </a:rPr>
                                <m:t>𝑖</m:t>
                              </m:r>
                              <m:d>
                                <m:dPr>
                                  <m:ctrlPr>
                                    <a:rPr lang="es-MX" i="1">
                                      <a:latin typeface="Cambria Math"/>
                                    </a:rPr>
                                  </m:ctrlPr>
                                </m:dPr>
                                <m:e>
                                  <m:r>
                                    <a:rPr lang="es-MX" i="1">
                                      <a:latin typeface="Cambria Math"/>
                                    </a:rPr>
                                    <m:t>1+</m:t>
                                  </m:r>
                                  <m:r>
                                    <a:rPr lang="es-MX" i="1">
                                      <a:latin typeface="Cambria Math"/>
                                    </a:rPr>
                                    <m:t>𝑖</m:t>
                                  </m:r>
                                </m:e>
                              </m:d>
                            </m:e>
                            <m:sup>
                              <m:r>
                                <a:rPr lang="es-MX" i="1">
                                  <a:latin typeface="Cambria Math"/>
                                </a:rPr>
                                <m:t>𝑛</m:t>
                              </m:r>
                            </m:sup>
                          </m:sSup>
                        </m:den>
                      </m:f>
                      <m:r>
                        <a:rPr lang="es-MX" i="1">
                          <a:latin typeface="Cambria Math"/>
                        </a:rPr>
                        <m:t>=</m:t>
                      </m:r>
                      <m:f>
                        <m:fPr>
                          <m:ctrlPr>
                            <a:rPr lang="es-MX" i="1">
                              <a:latin typeface="Cambria Math"/>
                            </a:rPr>
                          </m:ctrlPr>
                        </m:fPr>
                        <m:num>
                          <m:sSup>
                            <m:sSupPr>
                              <m:ctrlPr>
                                <a:rPr lang="es-MX" i="1">
                                  <a:latin typeface="Cambria Math"/>
                                </a:rPr>
                              </m:ctrlPr>
                            </m:sSupPr>
                            <m:e>
                              <m:d>
                                <m:dPr>
                                  <m:ctrlPr>
                                    <a:rPr lang="es-MX" i="1">
                                      <a:latin typeface="Cambria Math"/>
                                    </a:rPr>
                                  </m:ctrlPr>
                                </m:dPr>
                                <m:e>
                                  <m:r>
                                    <a:rPr lang="es-MX" i="1">
                                      <a:latin typeface="Cambria Math"/>
                                    </a:rPr>
                                    <m:t>1+0.08</m:t>
                                  </m:r>
                                </m:e>
                              </m:d>
                            </m:e>
                            <m:sup>
                              <m:r>
                                <a:rPr lang="es-MX" i="1">
                                  <a:latin typeface="Cambria Math"/>
                                </a:rPr>
                                <m:t>20−1</m:t>
                              </m:r>
                            </m:sup>
                          </m:sSup>
                        </m:num>
                        <m:den>
                          <m:sSup>
                            <m:sSupPr>
                              <m:ctrlPr>
                                <a:rPr lang="es-MX" i="1">
                                  <a:latin typeface="Cambria Math"/>
                                </a:rPr>
                              </m:ctrlPr>
                            </m:sSupPr>
                            <m:e>
                              <m:r>
                                <a:rPr lang="es-MX" i="1">
                                  <a:latin typeface="Cambria Math"/>
                                </a:rPr>
                                <m:t>0.08</m:t>
                              </m:r>
                              <m:d>
                                <m:dPr>
                                  <m:ctrlPr>
                                    <a:rPr lang="es-MX" i="1">
                                      <a:latin typeface="Cambria Math"/>
                                    </a:rPr>
                                  </m:ctrlPr>
                                </m:dPr>
                                <m:e>
                                  <m:r>
                                    <a:rPr lang="es-MX" i="1">
                                      <a:latin typeface="Cambria Math"/>
                                    </a:rPr>
                                    <m:t>1+0.08</m:t>
                                  </m:r>
                                </m:e>
                              </m:d>
                            </m:e>
                            <m:sup>
                              <m:r>
                                <a:rPr lang="es-MX" i="1">
                                  <a:latin typeface="Cambria Math"/>
                                </a:rPr>
                                <m:t>20</m:t>
                              </m:r>
                            </m:sup>
                          </m:sSup>
                        </m:den>
                      </m:f>
                      <m:r>
                        <a:rPr lang="es-MX" i="1">
                          <a:latin typeface="Cambria Math"/>
                        </a:rPr>
                        <m:t>=9.818</m:t>
                      </m:r>
                    </m:oMath>
                  </m:oMathPara>
                </a14:m>
                <a:endParaRPr lang="es-MX" dirty="0"/>
              </a:p>
              <a:p>
                <a:pPr algn="ctr"/>
                <a:r>
                  <a:rPr lang="es-MX" dirty="0"/>
                  <a:t> </a:t>
                </a:r>
              </a:p>
              <a:p>
                <a:pPr algn="ctr"/>
                <a:r>
                  <a:rPr lang="es-MX" dirty="0"/>
                  <a:t>Ahora, </a:t>
                </a:r>
                <a:r>
                  <a:rPr lang="es-MX" dirty="0" err="1"/>
                  <a:t>f.a</a:t>
                </a:r>
                <a:r>
                  <a:rPr lang="es-MX" dirty="0"/>
                  <a:t>. (R) = P; sustituyendo tenemos</a:t>
                </a:r>
                <a:r>
                  <a:rPr lang="es-MX" dirty="0" smtClean="0"/>
                  <a:t>:</a:t>
                </a:r>
              </a:p>
              <a:p>
                <a:pPr algn="ctr"/>
                <a:endParaRPr lang="es-MX" dirty="0"/>
              </a:p>
              <a:p>
                <a:pPr algn="ctr"/>
                <a:r>
                  <a:rPr lang="es-MX" dirty="0"/>
                  <a:t>P= 9.818 x 1,000 = 9,818		P= 9,818</a:t>
                </a:r>
              </a:p>
            </p:txBody>
          </p:sp>
        </mc:Choice>
        <mc:Fallback xmlns="">
          <p:sp>
            <p:nvSpPr>
              <p:cNvPr id="3" name="2 Rectángulo"/>
              <p:cNvSpPr>
                <a:spLocks noRot="1" noChangeAspect="1" noMove="1" noResize="1" noEditPoints="1" noAdjustHandles="1" noChangeArrowheads="1" noChangeShapeType="1" noTextEdit="1"/>
              </p:cNvSpPr>
              <p:nvPr/>
            </p:nvSpPr>
            <p:spPr>
              <a:xfrm>
                <a:off x="1700808" y="3717032"/>
                <a:ext cx="5958408" cy="2356414"/>
              </a:xfrm>
              <a:prstGeom prst="rect">
                <a:avLst/>
              </a:prstGeom>
              <a:blipFill rotWithShape="1">
                <a:blip r:embed="rId5"/>
                <a:stretch>
                  <a:fillRect/>
                </a:stretch>
              </a:blipFill>
              <a:effectLst>
                <a:glow rad="139700">
                  <a:schemeClr val="accent1">
                    <a:satMod val="175000"/>
                    <a:alpha val="40000"/>
                  </a:schemeClr>
                </a:glow>
                <a:outerShdw blurRad="50800" dist="25000" dir="5400000" rotWithShape="0">
                  <a:srgbClr val="000000">
                    <a:alpha val="40000"/>
                  </a:srgbClr>
                </a:outerShdw>
              </a:effectLst>
            </p:spPr>
            <p:txBody>
              <a:bodyPr/>
              <a:lstStyle/>
              <a:p>
                <a:r>
                  <a:rPr lang="es-MX">
                    <a:noFill/>
                  </a:rPr>
                  <a:t> </a:t>
                </a:r>
              </a:p>
            </p:txBody>
          </p:sp>
        </mc:Fallback>
      </mc:AlternateContent>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47106" name="Picture 2" descr="C:\Users\Sidhary\Pictures\LUIS\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86265" y="2941730"/>
            <a:ext cx="1420019" cy="2088263"/>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51</a:t>
            </a:fld>
            <a:endParaRPr lang="es-MX"/>
          </a:p>
        </p:txBody>
      </p:sp>
    </p:spTree>
    <p:extLst>
      <p:ext uri="{BB962C8B-B14F-4D97-AF65-F5344CB8AC3E}">
        <p14:creationId xmlns:p14="http://schemas.microsoft.com/office/powerpoint/2010/main" val="3796407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Terminador"/>
          <p:cNvSpPr/>
          <p:nvPr/>
        </p:nvSpPr>
        <p:spPr>
          <a:xfrm>
            <a:off x="759739" y="188640"/>
            <a:ext cx="7056784" cy="1687890"/>
          </a:xfrm>
          <a:prstGeom prst="flowChartTerminator">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a:t>Una vez teniendo los dos valores extremos de P calculado, que contiene el valor de la inversión inicial = 10,000 </a:t>
            </a:r>
            <a:r>
              <a:rPr lang="es-MX" dirty="0" err="1"/>
              <a:t>u.m</a:t>
            </a:r>
            <a:r>
              <a:rPr lang="es-MX" dirty="0"/>
              <a:t>., se procederá a interpolar para encontrar la tasa de interés exacta que nos permita igualar el P calculado con la inversión inicial.</a:t>
            </a:r>
          </a:p>
        </p:txBody>
      </p:sp>
      <p:sp>
        <p:nvSpPr>
          <p:cNvPr id="3" name="2 Flecha abajo"/>
          <p:cNvSpPr/>
          <p:nvPr/>
        </p:nvSpPr>
        <p:spPr>
          <a:xfrm>
            <a:off x="1625418" y="1876530"/>
            <a:ext cx="5325426" cy="53167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2000" dirty="0"/>
              <a:t>Interpolando tenemos:</a:t>
            </a:r>
          </a:p>
        </p:txBody>
      </p:sp>
      <p:graphicFrame>
        <p:nvGraphicFramePr>
          <p:cNvPr id="4" name="3 Tabla"/>
          <p:cNvGraphicFramePr>
            <a:graphicFrameLocks noGrp="1"/>
          </p:cNvGraphicFramePr>
          <p:nvPr>
            <p:extLst>
              <p:ext uri="{D42A27DB-BD31-4B8C-83A1-F6EECF244321}">
                <p14:modId xmlns:p14="http://schemas.microsoft.com/office/powerpoint/2010/main" val="1066750255"/>
              </p:ext>
            </p:extLst>
          </p:nvPr>
        </p:nvGraphicFramePr>
        <p:xfrm>
          <a:off x="1907704" y="2492896"/>
          <a:ext cx="1995919" cy="936104"/>
        </p:xfrm>
        <a:graphic>
          <a:graphicData uri="http://schemas.openxmlformats.org/drawingml/2006/table">
            <a:tbl>
              <a:tblPr firstRow="1" firstCol="1" bandRow="1">
                <a:tableStyleId>{5940675A-B579-460E-94D1-54222C63F5DA}</a:tableStyleId>
              </a:tblPr>
              <a:tblGrid>
                <a:gridCol w="882860"/>
                <a:gridCol w="1113059"/>
              </a:tblGrid>
              <a:tr h="350362">
                <a:tc>
                  <a:txBody>
                    <a:bodyPr/>
                    <a:lstStyle/>
                    <a:p>
                      <a:pPr algn="ctr">
                        <a:lnSpc>
                          <a:spcPct val="115000"/>
                        </a:lnSpc>
                        <a:spcAft>
                          <a:spcPts val="0"/>
                        </a:spcAft>
                      </a:pPr>
                      <a:r>
                        <a:rPr lang="es-MX" sz="1600" dirty="0">
                          <a:effectLst/>
                        </a:rPr>
                        <a:t>7%</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10,594</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r>
              <a:tr h="298527">
                <a:tc>
                  <a:txBody>
                    <a:bodyPr/>
                    <a:lstStyle/>
                    <a:p>
                      <a:pPr algn="ctr">
                        <a:lnSpc>
                          <a:spcPct val="115000"/>
                        </a:lnSpc>
                        <a:spcAft>
                          <a:spcPts val="0"/>
                        </a:spcAft>
                      </a:pPr>
                      <a:r>
                        <a:rPr lang="es-MX" sz="1600" dirty="0">
                          <a:effectLst/>
                        </a:rPr>
                        <a:t>8%</a:t>
                      </a:r>
                      <a:endParaRPr lang="es-MX" sz="1600" dirty="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-9,818</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287215">
                <a:tc>
                  <a:txBody>
                    <a:bodyPr/>
                    <a:lstStyle/>
                    <a:p>
                      <a:pPr algn="ctr">
                        <a:lnSpc>
                          <a:spcPct val="115000"/>
                        </a:lnSpc>
                        <a:spcAft>
                          <a:spcPts val="0"/>
                        </a:spcAft>
                      </a:pPr>
                      <a:r>
                        <a:rPr lang="es-MX" sz="1600">
                          <a:effectLst/>
                        </a:rPr>
                        <a:t>1%</a:t>
                      </a:r>
                      <a:endParaRPr lang="es-MX" sz="1600">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776</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386052884"/>
              </p:ext>
            </p:extLst>
          </p:nvPr>
        </p:nvGraphicFramePr>
        <p:xfrm>
          <a:off x="4963167" y="2492896"/>
          <a:ext cx="1885184" cy="936106"/>
        </p:xfrm>
        <a:graphic>
          <a:graphicData uri="http://schemas.openxmlformats.org/drawingml/2006/table">
            <a:tbl>
              <a:tblPr firstRow="1" firstCol="1" bandRow="1">
                <a:tableStyleId>{5940675A-B579-460E-94D1-54222C63F5DA}</a:tableStyleId>
              </a:tblPr>
              <a:tblGrid>
                <a:gridCol w="863913"/>
                <a:gridCol w="1021271"/>
              </a:tblGrid>
              <a:tr h="312036">
                <a:tc>
                  <a:txBody>
                    <a:bodyPr/>
                    <a:lstStyle/>
                    <a:p>
                      <a:pPr algn="ctr">
                        <a:lnSpc>
                          <a:spcPct val="115000"/>
                        </a:lnSpc>
                        <a:spcAft>
                          <a:spcPts val="0"/>
                        </a:spcAft>
                      </a:pPr>
                      <a:r>
                        <a:rPr lang="es-MX" sz="1600" dirty="0">
                          <a:effectLst/>
                        </a:rPr>
                        <a:t>10,000</a:t>
                      </a:r>
                      <a:endParaRPr lang="es-MX" sz="1600" dirty="0">
                        <a:effectLst/>
                        <a:latin typeface="Calibri"/>
                        <a:ea typeface="Calibri"/>
                        <a:cs typeface="Times New Roman"/>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X</a:t>
                      </a:r>
                      <a:endParaRPr lang="es-MX" sz="16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312035">
                <a:tc>
                  <a:txBody>
                    <a:bodyPr/>
                    <a:lstStyle/>
                    <a:p>
                      <a:pPr algn="ctr">
                        <a:lnSpc>
                          <a:spcPct val="115000"/>
                        </a:lnSpc>
                        <a:spcAft>
                          <a:spcPts val="0"/>
                        </a:spcAft>
                      </a:pPr>
                      <a:r>
                        <a:rPr lang="es-MX" sz="1600" dirty="0">
                          <a:effectLst/>
                        </a:rPr>
                        <a:t>-9,818</a:t>
                      </a:r>
                      <a:endParaRPr lang="es-MX" sz="1600" dirty="0">
                        <a:effectLst/>
                        <a:latin typeface="Calibri"/>
                        <a:ea typeface="Calibri"/>
                        <a:cs typeface="Times New Roman"/>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8%</a:t>
                      </a:r>
                      <a:endParaRPr lang="es-MX" sz="16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312035">
                <a:tc>
                  <a:txBody>
                    <a:bodyPr/>
                    <a:lstStyle/>
                    <a:p>
                      <a:pPr algn="ctr">
                        <a:lnSpc>
                          <a:spcPct val="115000"/>
                        </a:lnSpc>
                        <a:spcAft>
                          <a:spcPts val="0"/>
                        </a:spcAft>
                      </a:pPr>
                      <a:r>
                        <a:rPr lang="es-MX" sz="1600" dirty="0">
                          <a:effectLst/>
                        </a:rPr>
                        <a:t>182</a:t>
                      </a:r>
                      <a:endParaRPr lang="es-MX" sz="1600" dirty="0">
                        <a:effectLst/>
                        <a:latin typeface="Calibri"/>
                        <a:ea typeface="Calibri"/>
                        <a:cs typeface="Times New Roman"/>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MX" sz="1600" dirty="0">
                          <a:effectLst/>
                        </a:rPr>
                        <a:t>(8% - X)</a:t>
                      </a:r>
                      <a:endParaRPr lang="es-MX" sz="16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6" name="5 Rectángulo"/>
          <p:cNvSpPr/>
          <p:nvPr/>
        </p:nvSpPr>
        <p:spPr>
          <a:xfrm>
            <a:off x="2786539" y="3569241"/>
            <a:ext cx="3561168"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s-MX" sz="1600" dirty="0"/>
              <a:t>Aplicando una regla de tres nos </a:t>
            </a:r>
            <a:r>
              <a:rPr lang="es-MX" sz="1600" dirty="0" smtClean="0"/>
              <a:t>queda:</a:t>
            </a:r>
            <a:endParaRPr lang="es-MX" sz="1600" dirty="0"/>
          </a:p>
        </p:txBody>
      </p:sp>
      <p:graphicFrame>
        <p:nvGraphicFramePr>
          <p:cNvPr id="8" name="7 Tabla"/>
          <p:cNvGraphicFramePr>
            <a:graphicFrameLocks noGrp="1"/>
          </p:cNvGraphicFramePr>
          <p:nvPr>
            <p:extLst>
              <p:ext uri="{D42A27DB-BD31-4B8C-83A1-F6EECF244321}">
                <p14:modId xmlns:p14="http://schemas.microsoft.com/office/powerpoint/2010/main" val="4199382250"/>
              </p:ext>
            </p:extLst>
          </p:nvPr>
        </p:nvGraphicFramePr>
        <p:xfrm>
          <a:off x="3414995" y="4123639"/>
          <a:ext cx="2304256" cy="741680"/>
        </p:xfrm>
        <a:graphic>
          <a:graphicData uri="http://schemas.openxmlformats.org/drawingml/2006/table">
            <a:tbl>
              <a:tblPr firstRow="1" bandRow="1">
                <a:tableStyleId>{2D5ABB26-0587-4C30-8999-92F81FD0307C}</a:tableStyleId>
              </a:tblPr>
              <a:tblGrid>
                <a:gridCol w="1152128"/>
                <a:gridCol w="1152128"/>
              </a:tblGrid>
              <a:tr h="370840">
                <a:tc>
                  <a:txBody>
                    <a:bodyPr/>
                    <a:lstStyle/>
                    <a:p>
                      <a:pPr algn="ctr"/>
                      <a:r>
                        <a:rPr lang="es-MX" dirty="0" smtClean="0"/>
                        <a:t>1%</a:t>
                      </a:r>
                      <a:endParaRPr lang="es-MX" dirty="0"/>
                    </a:p>
                  </a:txBody>
                  <a:tcPr>
                    <a:solidFill>
                      <a:schemeClr val="bg2"/>
                    </a:solidFill>
                  </a:tcPr>
                </a:tc>
                <a:tc>
                  <a:txBody>
                    <a:bodyPr/>
                    <a:lstStyle/>
                    <a:p>
                      <a:pPr algn="ctr"/>
                      <a:r>
                        <a:rPr lang="es-MX" dirty="0" smtClean="0"/>
                        <a:t>776</a:t>
                      </a:r>
                      <a:endParaRPr lang="es-MX" dirty="0"/>
                    </a:p>
                  </a:txBody>
                  <a:tcPr>
                    <a:solidFill>
                      <a:schemeClr val="bg2"/>
                    </a:solidFill>
                  </a:tcPr>
                </a:tc>
              </a:tr>
              <a:tr h="370840">
                <a:tc>
                  <a:txBody>
                    <a:bodyPr/>
                    <a:lstStyle/>
                    <a:p>
                      <a:pPr algn="ctr"/>
                      <a:r>
                        <a:rPr lang="es-MX" dirty="0" smtClean="0"/>
                        <a:t>X</a:t>
                      </a:r>
                      <a:endParaRPr lang="es-MX" dirty="0"/>
                    </a:p>
                  </a:txBody>
                  <a:tcPr>
                    <a:solidFill>
                      <a:schemeClr val="bg2"/>
                    </a:solidFill>
                  </a:tcPr>
                </a:tc>
                <a:tc>
                  <a:txBody>
                    <a:bodyPr/>
                    <a:lstStyle/>
                    <a:p>
                      <a:pPr algn="ctr"/>
                      <a:r>
                        <a:rPr lang="es-MX" dirty="0" smtClean="0"/>
                        <a:t>182</a:t>
                      </a:r>
                      <a:endParaRPr lang="es-MX" dirty="0"/>
                    </a:p>
                  </a:txBody>
                  <a:tcPr>
                    <a:solidFill>
                      <a:schemeClr val="bg2"/>
                    </a:solidFill>
                  </a:tcPr>
                </a:tc>
              </a:tr>
            </a:tbl>
          </a:graphicData>
        </a:graphic>
      </p:graphicFrame>
      <p:cxnSp>
        <p:nvCxnSpPr>
          <p:cNvPr id="10" name="9 Conector recto de flecha"/>
          <p:cNvCxnSpPr/>
          <p:nvPr/>
        </p:nvCxnSpPr>
        <p:spPr>
          <a:xfrm flipV="1">
            <a:off x="4171079" y="4335164"/>
            <a:ext cx="79208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11 Conector recto de flecha"/>
          <p:cNvCxnSpPr/>
          <p:nvPr/>
        </p:nvCxnSpPr>
        <p:spPr>
          <a:xfrm>
            <a:off x="4171079" y="4334977"/>
            <a:ext cx="79208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3" name="12 Rectángulo"/>
              <p:cNvSpPr/>
              <p:nvPr/>
            </p:nvSpPr>
            <p:spPr>
              <a:xfrm>
                <a:off x="417955" y="4982457"/>
                <a:ext cx="8064896" cy="4977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MX" dirty="0"/>
                  <a:t>Despejando a X nos da </a:t>
                </a:r>
                <a14:m>
                  <m:oMath xmlns:m="http://schemas.openxmlformats.org/officeDocument/2006/math">
                    <m:r>
                      <a:rPr lang="es-MX" i="1">
                        <a:latin typeface="Cambria Math"/>
                      </a:rPr>
                      <m:t>𝑋</m:t>
                    </m:r>
                    <m:r>
                      <a:rPr lang="es-MX" i="1">
                        <a:latin typeface="Cambria Math"/>
                      </a:rPr>
                      <m:t>=</m:t>
                    </m:r>
                    <m:f>
                      <m:fPr>
                        <m:ctrlPr>
                          <a:rPr lang="es-MX" i="1">
                            <a:latin typeface="Cambria Math"/>
                          </a:rPr>
                        </m:ctrlPr>
                      </m:fPr>
                      <m:num>
                        <m:r>
                          <a:rPr lang="es-MX" i="1">
                            <a:latin typeface="Cambria Math"/>
                          </a:rPr>
                          <m:t>1(182)</m:t>
                        </m:r>
                      </m:num>
                      <m:den>
                        <m:r>
                          <a:rPr lang="es-MX" i="1">
                            <a:latin typeface="Cambria Math"/>
                          </a:rPr>
                          <m:t>776</m:t>
                        </m:r>
                      </m:den>
                    </m:f>
                    <m:r>
                      <a:rPr lang="es-MX" i="1">
                        <a:latin typeface="Cambria Math"/>
                      </a:rPr>
                      <m:t>=</m:t>
                    </m:r>
                    <m:f>
                      <m:fPr>
                        <m:ctrlPr>
                          <a:rPr lang="es-MX" i="1">
                            <a:latin typeface="Cambria Math"/>
                          </a:rPr>
                        </m:ctrlPr>
                      </m:fPr>
                      <m:num>
                        <m:r>
                          <a:rPr lang="es-MX" i="1">
                            <a:latin typeface="Cambria Math"/>
                          </a:rPr>
                          <m:t>182</m:t>
                        </m:r>
                      </m:num>
                      <m:den>
                        <m:r>
                          <a:rPr lang="es-MX" i="1">
                            <a:latin typeface="Cambria Math"/>
                          </a:rPr>
                          <m:t>776</m:t>
                        </m:r>
                      </m:den>
                    </m:f>
                    <m:r>
                      <a:rPr lang="es-MX" i="1">
                        <a:latin typeface="Cambria Math"/>
                      </a:rPr>
                      <m:t>=0.23 </m:t>
                    </m:r>
                    <m:r>
                      <a:rPr lang="es-MX" i="1">
                        <a:latin typeface="Cambria Math"/>
                      </a:rPr>
                      <m:t>𝑓𝑎𝑐𝑡𝑜𝑟</m:t>
                    </m:r>
                    <m:r>
                      <a:rPr lang="es-MX" i="1">
                        <a:latin typeface="Cambria Math"/>
                      </a:rPr>
                      <m:t> </m:t>
                    </m:r>
                    <m:r>
                      <a:rPr lang="es-MX" i="1">
                        <a:latin typeface="Cambria Math"/>
                      </a:rPr>
                      <m:t>𝑑𝑒</m:t>
                    </m:r>
                    <m:r>
                      <a:rPr lang="es-MX" i="1">
                        <a:latin typeface="Cambria Math"/>
                      </a:rPr>
                      <m:t> </m:t>
                    </m:r>
                    <m:r>
                      <a:rPr lang="es-MX" i="1">
                        <a:latin typeface="Cambria Math"/>
                      </a:rPr>
                      <m:t>𝑖𝑛𝑡𝑒𝑟𝑝𝑜𝑙𝑎𝑐𝑖𝑜𝑛</m:t>
                    </m:r>
                    <m:r>
                      <a:rPr lang="es-MX" i="1">
                        <a:latin typeface="Cambria Math"/>
                      </a:rPr>
                      <m:t> (</m:t>
                    </m:r>
                    <m:r>
                      <a:rPr lang="es-MX" i="1">
                        <a:latin typeface="Cambria Math"/>
                      </a:rPr>
                      <m:t>𝑓</m:t>
                    </m:r>
                    <m:r>
                      <a:rPr lang="es-MX" i="1">
                        <a:latin typeface="Cambria Math"/>
                      </a:rPr>
                      <m:t>.</m:t>
                    </m:r>
                    <m:r>
                      <a:rPr lang="es-MX" i="1">
                        <a:latin typeface="Cambria Math"/>
                      </a:rPr>
                      <m:t>𝑖</m:t>
                    </m:r>
                    <m:r>
                      <a:rPr lang="es-MX" i="1">
                        <a:latin typeface="Cambria Math"/>
                      </a:rPr>
                      <m:t>.)</m:t>
                    </m:r>
                  </m:oMath>
                </a14:m>
                <a:endParaRPr lang="es-MX" dirty="0"/>
              </a:p>
            </p:txBody>
          </p:sp>
        </mc:Choice>
        <mc:Fallback xmlns="">
          <p:sp>
            <p:nvSpPr>
              <p:cNvPr id="13" name="12 Rectángulo"/>
              <p:cNvSpPr>
                <a:spLocks noRot="1" noChangeAspect="1" noMove="1" noResize="1" noEditPoints="1" noAdjustHandles="1" noChangeArrowheads="1" noChangeShapeType="1" noTextEdit="1"/>
              </p:cNvSpPr>
              <p:nvPr/>
            </p:nvSpPr>
            <p:spPr>
              <a:xfrm>
                <a:off x="417955" y="4982457"/>
                <a:ext cx="8064896" cy="497700"/>
              </a:xfrm>
              <a:prstGeom prst="rect">
                <a:avLst/>
              </a:prstGeom>
              <a:blipFill rotWithShape="1">
                <a:blip r:embed="rId3"/>
                <a:stretch>
                  <a:fillRect l="-528" b="-2326"/>
                </a:stretch>
              </a:blipFill>
            </p:spPr>
            <p:txBody>
              <a:bodyPr/>
              <a:lstStyle/>
              <a:p>
                <a:r>
                  <a:rPr lang="es-MX">
                    <a:noFill/>
                  </a:rPr>
                  <a:t> </a:t>
                </a:r>
              </a:p>
            </p:txBody>
          </p:sp>
        </mc:Fallback>
      </mc:AlternateContent>
      <p:sp>
        <p:nvSpPr>
          <p:cNvPr id="14" name="13 Terminador"/>
          <p:cNvSpPr/>
          <p:nvPr/>
        </p:nvSpPr>
        <p:spPr>
          <a:xfrm>
            <a:off x="2164403" y="5661248"/>
            <a:ext cx="4572000" cy="908864"/>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es-MX" dirty="0"/>
              <a:t>i(T.I.R) = i + </a:t>
            </a:r>
            <a:r>
              <a:rPr lang="es-MX" dirty="0" err="1"/>
              <a:t>F.i</a:t>
            </a:r>
            <a:r>
              <a:rPr lang="es-MX" dirty="0"/>
              <a:t>. = 8% - 0.23 = 7.77%</a:t>
            </a:r>
          </a:p>
          <a:p>
            <a:r>
              <a:rPr lang="es-MX" dirty="0"/>
              <a:t>i(T.I.R) = 7.77% = 0.0777</a:t>
            </a:r>
          </a:p>
        </p:txBody>
      </p:sp>
      <p:sp>
        <p:nvSpPr>
          <p:cNvPr id="15" name="14 CuadroTexto"/>
          <p:cNvSpPr txBox="1"/>
          <p:nvPr/>
        </p:nvSpPr>
        <p:spPr>
          <a:xfrm>
            <a:off x="7380312" y="44624"/>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48130" name="Picture 2" descr="C:\Users\Sidhary\Pictures\LUIS\00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53" y="1418033"/>
            <a:ext cx="2152650" cy="1723702"/>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52</a:t>
            </a:fld>
            <a:endParaRPr lang="es-MX"/>
          </a:p>
        </p:txBody>
      </p:sp>
    </p:spTree>
    <p:extLst>
      <p:ext uri="{BB962C8B-B14F-4D97-AF65-F5344CB8AC3E}">
        <p14:creationId xmlns:p14="http://schemas.microsoft.com/office/powerpoint/2010/main" val="17417086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Rectángulo"/>
          <p:cNvSpPr/>
          <p:nvPr/>
        </p:nvSpPr>
        <p:spPr>
          <a:xfrm>
            <a:off x="251520" y="234693"/>
            <a:ext cx="194277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b="1" dirty="0"/>
              <a:t>COMPROBACIÓN</a:t>
            </a:r>
            <a:endParaRPr lang="es-MX" dirty="0"/>
          </a:p>
        </p:txBody>
      </p:sp>
      <p:sp>
        <p:nvSpPr>
          <p:cNvPr id="3" name="2 Rectángulo"/>
          <p:cNvSpPr/>
          <p:nvPr/>
        </p:nvSpPr>
        <p:spPr>
          <a:xfrm>
            <a:off x="251520" y="908720"/>
            <a:ext cx="7848872" cy="646331"/>
          </a:xfrm>
          <a:prstGeom prst="rect">
            <a:avLst/>
          </a:prstGeom>
        </p:spPr>
        <p:txBody>
          <a:bodyPr wrap="square">
            <a:spAutoFit/>
          </a:bodyPr>
          <a:lstStyle/>
          <a:p>
            <a:r>
              <a:rPr lang="es-MX" b="1" dirty="0">
                <a:solidFill>
                  <a:schemeClr val="tx2">
                    <a:lumMod val="50000"/>
                  </a:schemeClr>
                </a:solidFill>
              </a:rPr>
              <a:t>Utilizando la tasa de interés que se encontró por medio de la interpolación tenemos: Para n = 20; i=0.0777; </a:t>
            </a:r>
            <a:r>
              <a:rPr lang="es-MX" b="1" dirty="0" err="1">
                <a:solidFill>
                  <a:schemeClr val="tx2">
                    <a:lumMod val="50000"/>
                  </a:schemeClr>
                </a:solidFill>
              </a:rPr>
              <a:t>f.a</a:t>
            </a:r>
            <a:r>
              <a:rPr lang="es-MX" b="1" dirty="0">
                <a:solidFill>
                  <a:schemeClr val="tx2">
                    <a:lumMod val="50000"/>
                  </a:schemeClr>
                </a:solidFill>
              </a:rPr>
              <a:t>. =10*</a:t>
            </a:r>
          </a:p>
        </p:txBody>
      </p:sp>
      <mc:AlternateContent xmlns:mc="http://schemas.openxmlformats.org/markup-compatibility/2006" xmlns:a14="http://schemas.microsoft.com/office/drawing/2010/main">
        <mc:Choice Requires="a14">
          <p:sp>
            <p:nvSpPr>
              <p:cNvPr id="4" name="3 Rectángulo"/>
              <p:cNvSpPr/>
              <p:nvPr/>
            </p:nvSpPr>
            <p:spPr>
              <a:xfrm>
                <a:off x="624814" y="1916832"/>
                <a:ext cx="7488832" cy="77194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d>
                        <m:dPr>
                          <m:ctrlPr>
                            <a:rPr lang="es-MX" b="1" i="1" smtClean="0">
                              <a:effectLst>
                                <a:outerShdw blurRad="38100" dist="38100" dir="2700000" algn="tl">
                                  <a:srgbClr val="000000">
                                    <a:alpha val="43137"/>
                                  </a:srgbClr>
                                </a:outerShdw>
                              </a:effectLst>
                              <a:latin typeface="Cambria Math"/>
                            </a:rPr>
                          </m:ctrlPr>
                        </m:dPr>
                        <m:e>
                          <m:r>
                            <a:rPr lang="es-MX" b="1" i="1">
                              <a:effectLst>
                                <a:outerShdw blurRad="38100" dist="38100" dir="2700000" algn="tl">
                                  <a:srgbClr val="000000">
                                    <a:alpha val="43137"/>
                                  </a:srgbClr>
                                </a:outerShdw>
                              </a:effectLst>
                              <a:latin typeface="Cambria Math"/>
                            </a:rPr>
                            <m:t>∗</m:t>
                          </m:r>
                        </m:e>
                      </m:d>
                      <m:r>
                        <a:rPr lang="es-MX" b="1" i="1">
                          <a:effectLst>
                            <a:outerShdw blurRad="38100" dist="38100" dir="2700000" algn="tl">
                              <a:srgbClr val="000000">
                                <a:alpha val="43137"/>
                              </a:srgbClr>
                            </a:outerShdw>
                          </a:effectLst>
                          <a:latin typeface="Cambria Math"/>
                        </a:rPr>
                        <m:t>𝒇</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𝒂</m:t>
                      </m:r>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sSup>
                            <m:sSupPr>
                              <m:ctrlPr>
                                <a:rPr lang="es-MX" b="1" i="1">
                                  <a:effectLst>
                                    <a:outerShdw blurRad="38100" dist="38100" dir="2700000" algn="tl">
                                      <a:srgbClr val="000000">
                                        <a:alpha val="43137"/>
                                      </a:srgbClr>
                                    </a:outerShdw>
                                  </a:effectLst>
                                  <a:latin typeface="Cambria Math"/>
                                </a:rPr>
                              </m:ctrlPr>
                            </m:sSupPr>
                            <m:e>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𝒊</m:t>
                              </m:r>
                              <m:r>
                                <a:rPr lang="es-MX" b="1" i="1">
                                  <a:effectLst>
                                    <a:outerShdw blurRad="38100" dist="38100" dir="2700000" algn="tl">
                                      <a:srgbClr val="000000">
                                        <a:alpha val="43137"/>
                                      </a:srgbClr>
                                    </a:outerShdw>
                                  </a:effectLst>
                                  <a:latin typeface="Cambria Math"/>
                                </a:rPr>
                                <m:t>)</m:t>
                              </m:r>
                            </m:e>
                            <m:sup>
                              <m:r>
                                <a:rPr lang="es-MX" b="1" i="1">
                                  <a:effectLst>
                                    <a:outerShdw blurRad="38100" dist="38100" dir="2700000" algn="tl">
                                      <a:srgbClr val="000000">
                                        <a:alpha val="43137"/>
                                      </a:srgbClr>
                                    </a:outerShdw>
                                  </a:effectLst>
                                  <a:latin typeface="Cambria Math"/>
                                </a:rPr>
                                <m:t>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sup>
                          </m:sSup>
                        </m:num>
                        <m:den>
                          <m:sSup>
                            <m:sSupPr>
                              <m:ctrlPr>
                                <a:rPr lang="es-MX" b="1" i="1">
                                  <a:effectLst>
                                    <a:outerShdw blurRad="38100" dist="38100" dir="2700000" algn="tl">
                                      <a:srgbClr val="000000">
                                        <a:alpha val="43137"/>
                                      </a:srgbClr>
                                    </a:outerShdw>
                                  </a:effectLst>
                                  <a:latin typeface="Cambria Math"/>
                                </a:rPr>
                              </m:ctrlPr>
                            </m:sSupPr>
                            <m:e>
                              <m:r>
                                <a:rPr lang="es-MX" b="1" i="1">
                                  <a:effectLst>
                                    <a:outerShdw blurRad="38100" dist="38100" dir="2700000" algn="tl">
                                      <a:srgbClr val="000000">
                                        <a:alpha val="43137"/>
                                      </a:srgbClr>
                                    </a:outerShdw>
                                  </a:effectLst>
                                  <a:latin typeface="Cambria Math"/>
                                </a:rPr>
                                <m:t>𝒊</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𝒊</m:t>
                              </m:r>
                              <m:r>
                                <a:rPr lang="es-MX" b="1" i="1">
                                  <a:effectLst>
                                    <a:outerShdw blurRad="38100" dist="38100" dir="2700000" algn="tl">
                                      <a:srgbClr val="000000">
                                        <a:alpha val="43137"/>
                                      </a:srgbClr>
                                    </a:outerShdw>
                                  </a:effectLst>
                                  <a:latin typeface="Cambria Math"/>
                                </a:rPr>
                                <m:t>)</m:t>
                              </m:r>
                            </m:e>
                            <m:sup>
                              <m:r>
                                <a:rPr lang="es-MX" b="1" i="1">
                                  <a:effectLst>
                                    <a:outerShdw blurRad="38100" dist="38100" dir="2700000" algn="tl">
                                      <a:srgbClr val="000000">
                                        <a:alpha val="43137"/>
                                      </a:srgbClr>
                                    </a:outerShdw>
                                  </a:effectLst>
                                  <a:latin typeface="Cambria Math"/>
                                </a:rPr>
                                <m:t>𝒏</m:t>
                              </m:r>
                            </m:sup>
                          </m:sSup>
                        </m:den>
                      </m:f>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sSup>
                            <m:sSupPr>
                              <m:ctrlPr>
                                <a:rPr lang="es-MX" b="1" i="1">
                                  <a:effectLst>
                                    <a:outerShdw blurRad="38100" dist="38100" dir="2700000" algn="tl">
                                      <a:srgbClr val="000000">
                                        <a:alpha val="43137"/>
                                      </a:srgbClr>
                                    </a:outerShdw>
                                  </a:effectLst>
                                  <a:latin typeface="Cambria Math"/>
                                </a:rPr>
                              </m:ctrlPr>
                            </m:sSupPr>
                            <m:e>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𝟎𝟕𝟕𝟕</m:t>
                              </m:r>
                              <m:r>
                                <a:rPr lang="es-MX" b="1" i="1">
                                  <a:effectLst>
                                    <a:outerShdw blurRad="38100" dist="38100" dir="2700000" algn="tl">
                                      <a:srgbClr val="000000">
                                        <a:alpha val="43137"/>
                                      </a:srgbClr>
                                    </a:outerShdw>
                                  </a:effectLst>
                                  <a:latin typeface="Cambria Math"/>
                                </a:rPr>
                                <m:t>)</m:t>
                              </m:r>
                            </m:e>
                            <m:sup>
                              <m:r>
                                <a:rPr lang="es-MX" b="1" i="1">
                                  <a:effectLst>
                                    <a:outerShdw blurRad="38100" dist="38100" dir="2700000" algn="tl">
                                      <a:srgbClr val="000000">
                                        <a:alpha val="43137"/>
                                      </a:srgbClr>
                                    </a:outerShdw>
                                  </a:effectLst>
                                  <a:latin typeface="Cambria Math"/>
                                </a:rPr>
                                <m:t>𝟐𝟎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sup>
                          </m:sSup>
                        </m:num>
                        <m:den>
                          <m:sSup>
                            <m:sSupPr>
                              <m:ctrlPr>
                                <a:rPr lang="es-MX" b="1" i="1">
                                  <a:effectLst>
                                    <a:outerShdw blurRad="38100" dist="38100" dir="2700000" algn="tl">
                                      <a:srgbClr val="000000">
                                        <a:alpha val="43137"/>
                                      </a:srgbClr>
                                    </a:outerShdw>
                                  </a:effectLst>
                                  <a:latin typeface="Cambria Math"/>
                                </a:rPr>
                              </m:ctrlPr>
                            </m:sSupPr>
                            <m:e>
                              <m:r>
                                <a:rPr lang="es-MX" b="1" i="1">
                                  <a:effectLst>
                                    <a:outerShdw blurRad="38100" dist="38100" dir="2700000" algn="tl">
                                      <a:srgbClr val="000000">
                                        <a:alpha val="43137"/>
                                      </a:srgbClr>
                                    </a:outerShdw>
                                  </a:effectLst>
                                  <a:latin typeface="Cambria Math"/>
                                </a:rPr>
                                <m:t>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𝟎𝟕𝟕𝟕</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𝟎𝟕𝟕𝟕</m:t>
                              </m:r>
                              <m:r>
                                <a:rPr lang="es-MX" b="1" i="1">
                                  <a:effectLst>
                                    <a:outerShdw blurRad="38100" dist="38100" dir="2700000" algn="tl">
                                      <a:srgbClr val="000000">
                                        <a:alpha val="43137"/>
                                      </a:srgbClr>
                                    </a:outerShdw>
                                  </a:effectLst>
                                  <a:latin typeface="Cambria Math"/>
                                </a:rPr>
                                <m:t>)</m:t>
                              </m:r>
                            </m:e>
                            <m:sup>
                              <m:r>
                                <a:rPr lang="es-MX" b="1" i="1">
                                  <a:effectLst>
                                    <a:outerShdw blurRad="38100" dist="38100" dir="2700000" algn="tl">
                                      <a:srgbClr val="000000">
                                        <a:alpha val="43137"/>
                                      </a:srgbClr>
                                    </a:outerShdw>
                                  </a:effectLst>
                                  <a:latin typeface="Cambria Math"/>
                                </a:rPr>
                                <m:t>𝟐𝟎</m:t>
                              </m:r>
                            </m:sup>
                          </m:sSup>
                        </m:den>
                      </m:f>
                      <m:r>
                        <a:rPr lang="es-MX" b="1" i="1">
                          <a:effectLst>
                            <a:outerShdw blurRad="38100" dist="38100" dir="2700000" algn="tl">
                              <a:srgbClr val="000000">
                                <a:alpha val="43137"/>
                              </a:srgbClr>
                            </a:outerShdw>
                          </a:effectLst>
                          <a:latin typeface="Cambria Math"/>
                        </a:rPr>
                        <m:t>=</m:t>
                      </m:r>
                      <m:f>
                        <m:fPr>
                          <m:ctrlPr>
                            <a:rPr lang="es-MX" b="1" i="1">
                              <a:effectLst>
                                <a:outerShdw blurRad="38100" dist="38100" dir="2700000" algn="tl">
                                  <a:srgbClr val="000000">
                                    <a:alpha val="43137"/>
                                  </a:srgbClr>
                                </a:outerShdw>
                              </a:effectLst>
                              <a:latin typeface="Cambria Math"/>
                            </a:rPr>
                          </m:ctrlPr>
                        </m:fPr>
                        <m:num>
                          <m:r>
                            <a:rPr lang="es-MX" b="1" i="1">
                              <a:effectLst>
                                <a:outerShdw blurRad="38100" dist="38100" dir="2700000" algn="tl">
                                  <a:srgbClr val="000000">
                                    <a:alpha val="43137"/>
                                  </a:srgbClr>
                                </a:outerShdw>
                              </a:effectLst>
                              <a:latin typeface="Cambria Math"/>
                            </a:rPr>
                            <m:t>𝟒</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𝟓</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m:t>
                          </m:r>
                        </m:num>
                        <m:den>
                          <m:r>
                            <a:rPr lang="es-MX" b="1" i="1">
                              <a:effectLst>
                                <a:outerShdw blurRad="38100" dist="38100" dir="2700000" algn="tl">
                                  <a:srgbClr val="000000">
                                    <a:alpha val="43137"/>
                                  </a:srgbClr>
                                </a:outerShdw>
                              </a:effectLst>
                              <a:latin typeface="Cambria Math"/>
                            </a:rPr>
                            <m:t>𝟎</m:t>
                          </m:r>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𝟑𝟓</m:t>
                          </m:r>
                        </m:den>
                      </m:f>
                      <m:r>
                        <a:rPr lang="es-MX" b="1" i="1">
                          <a:effectLst>
                            <a:outerShdw blurRad="38100" dist="38100" dir="2700000" algn="tl">
                              <a:srgbClr val="000000">
                                <a:alpha val="43137"/>
                              </a:srgbClr>
                            </a:outerShdw>
                          </a:effectLst>
                          <a:latin typeface="Cambria Math"/>
                        </a:rPr>
                        <m:t>=</m:t>
                      </m:r>
                      <m:r>
                        <a:rPr lang="es-MX" b="1" i="1">
                          <a:effectLst>
                            <a:outerShdw blurRad="38100" dist="38100" dir="2700000" algn="tl">
                              <a:srgbClr val="000000">
                                <a:alpha val="43137"/>
                              </a:srgbClr>
                            </a:outerShdw>
                          </a:effectLst>
                          <a:latin typeface="Cambria Math"/>
                        </a:rPr>
                        <m:t>𝟏𝟎</m:t>
                      </m:r>
                    </m:oMath>
                  </m:oMathPara>
                </a14:m>
                <a:endParaRPr lang="es-MX" b="1" dirty="0">
                  <a:effectLst>
                    <a:outerShdw blurRad="38100" dist="38100" dir="2700000" algn="tl">
                      <a:srgbClr val="000000">
                        <a:alpha val="43137"/>
                      </a:srgbClr>
                    </a:outerShdw>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624814" y="1916832"/>
                <a:ext cx="7488832" cy="771943"/>
              </a:xfrm>
              <a:prstGeom prst="rect">
                <a:avLst/>
              </a:prstGeom>
              <a:blipFill rotWithShape="1">
                <a:blip r:embed="rId3"/>
                <a:stretch>
                  <a:fillRect/>
                </a:stretch>
              </a:blipFill>
            </p:spPr>
            <p:txBody>
              <a:bodyPr/>
              <a:lstStyle/>
              <a:p>
                <a:r>
                  <a:rPr lang="es-MX">
                    <a:noFill/>
                  </a:rPr>
                  <a:t> </a:t>
                </a:r>
              </a:p>
            </p:txBody>
          </p:sp>
        </mc:Fallback>
      </mc:AlternateContent>
      <p:sp>
        <p:nvSpPr>
          <p:cNvPr id="5" name="4 Rectángulo"/>
          <p:cNvSpPr/>
          <p:nvPr/>
        </p:nvSpPr>
        <p:spPr>
          <a:xfrm>
            <a:off x="251520" y="3140968"/>
            <a:ext cx="6233186" cy="923330"/>
          </a:xfrm>
          <a:prstGeom prst="rect">
            <a:avLst/>
          </a:prstGeom>
        </p:spPr>
        <p:txBody>
          <a:bodyPr wrap="square">
            <a:spAutoFit/>
          </a:bodyPr>
          <a:lstStyle/>
          <a:p>
            <a:r>
              <a:rPr lang="es-MX" b="1" dirty="0">
                <a:solidFill>
                  <a:schemeClr val="tx2">
                    <a:lumMod val="50000"/>
                  </a:schemeClr>
                </a:solidFill>
              </a:rPr>
              <a:t>Ahora: (</a:t>
            </a:r>
            <a:r>
              <a:rPr lang="es-MX" b="1" dirty="0" err="1">
                <a:solidFill>
                  <a:schemeClr val="tx2">
                    <a:lumMod val="50000"/>
                  </a:schemeClr>
                </a:solidFill>
              </a:rPr>
              <a:t>f.a</a:t>
            </a:r>
            <a:r>
              <a:rPr lang="es-MX" b="1" dirty="0">
                <a:solidFill>
                  <a:schemeClr val="tx2">
                    <a:lumMod val="50000"/>
                  </a:schemeClr>
                </a:solidFill>
              </a:rPr>
              <a:t>.) (R)=P; sustituyendo datos tenemos:</a:t>
            </a:r>
          </a:p>
          <a:p>
            <a:r>
              <a:rPr lang="es-MX" b="1" dirty="0">
                <a:solidFill>
                  <a:schemeClr val="tx2">
                    <a:lumMod val="50000"/>
                  </a:schemeClr>
                </a:solidFill>
              </a:rPr>
              <a:t>P=10(1000)=10000</a:t>
            </a:r>
          </a:p>
          <a:p>
            <a:r>
              <a:rPr lang="es-MX" b="1" dirty="0">
                <a:solidFill>
                  <a:schemeClr val="tx2">
                    <a:lumMod val="50000"/>
                  </a:schemeClr>
                </a:solidFill>
              </a:rPr>
              <a:t>P=10,000</a:t>
            </a:r>
          </a:p>
        </p:txBody>
      </p:sp>
      <p:sp>
        <p:nvSpPr>
          <p:cNvPr id="6" name="5 Lágrima"/>
          <p:cNvSpPr/>
          <p:nvPr/>
        </p:nvSpPr>
        <p:spPr>
          <a:xfrm>
            <a:off x="1689340" y="4437112"/>
            <a:ext cx="5472608" cy="2077403"/>
          </a:xfrm>
          <a:prstGeom prst="teardrop">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MX" b="1" dirty="0">
                <a:solidFill>
                  <a:schemeClr val="tx1"/>
                </a:solidFill>
              </a:rPr>
              <a:t>Conclusión:</a:t>
            </a:r>
          </a:p>
          <a:p>
            <a:r>
              <a:rPr lang="es-MX" b="1" dirty="0">
                <a:solidFill>
                  <a:schemeClr val="tx1"/>
                </a:solidFill>
              </a:rPr>
              <a:t>La tasa de interés exacta (i) que iguala a “P” calculando con la inversión inicial, en 20 salarios es 7.77%=0.0777.</a:t>
            </a:r>
          </a:p>
        </p:txBody>
      </p:sp>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49154" name="Picture 2" descr="C:\Users\Sidhary\Pictures\LUIS\0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599" y="4437112"/>
            <a:ext cx="598563" cy="1437720"/>
          </a:xfrm>
          <a:prstGeom prst="rect">
            <a:avLst/>
          </a:prstGeom>
          <a:noFill/>
          <a:extLst>
            <a:ext uri="{909E8E84-426E-40DD-AFC4-6F175D3DCCD1}">
              <a14:hiddenFill xmlns:a14="http://schemas.microsoft.com/office/drawing/2010/main">
                <a:solidFill>
                  <a:srgbClr val="FFFFFF"/>
                </a:solidFill>
              </a14:hiddenFill>
            </a:ext>
          </a:extLst>
        </p:spPr>
      </p:pic>
      <p:sp>
        <p:nvSpPr>
          <p:cNvPr id="8" name="7 Marcador de número de diapositiva"/>
          <p:cNvSpPr>
            <a:spLocks noGrp="1"/>
          </p:cNvSpPr>
          <p:nvPr>
            <p:ph type="sldNum" sz="quarter" idx="12"/>
          </p:nvPr>
        </p:nvSpPr>
        <p:spPr/>
        <p:txBody>
          <a:bodyPr/>
          <a:lstStyle/>
          <a:p>
            <a:fld id="{A4119D5D-C868-4150-8857-B9A7E64B4824}" type="slidenum">
              <a:rPr lang="es-MX" smtClean="0"/>
              <a:t>53</a:t>
            </a:fld>
            <a:endParaRPr lang="es-MX"/>
          </a:p>
        </p:txBody>
      </p:sp>
    </p:spTree>
    <p:extLst>
      <p:ext uri="{BB962C8B-B14F-4D97-AF65-F5344CB8AC3E}">
        <p14:creationId xmlns:p14="http://schemas.microsoft.com/office/powerpoint/2010/main" val="31119797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900000">
            <a:off x="558701" y="3602046"/>
            <a:ext cx="5985159" cy="1492364"/>
          </a:xfrm>
        </p:spPr>
        <p:txBody>
          <a:bodyPr>
            <a:noAutofit/>
          </a:bodyPr>
          <a:lstStyle/>
          <a:p>
            <a:r>
              <a:rPr lang="es-MX" sz="4400" b="1" dirty="0">
                <a:effectLst/>
              </a:rPr>
              <a:t>PROBLEMA 6 </a:t>
            </a:r>
            <a:r>
              <a:rPr lang="es-MX" sz="4400" dirty="0">
                <a:effectLst/>
              </a:rPr>
              <a:t/>
            </a:r>
            <a:br>
              <a:rPr lang="es-MX" sz="4400" dirty="0">
                <a:effectLst/>
              </a:rPr>
            </a:br>
            <a:endParaRPr lang="es-MX" sz="4400" dirty="0"/>
          </a:p>
        </p:txBody>
      </p:sp>
      <p:sp>
        <p:nvSpPr>
          <p:cNvPr id="3" name="2 Subtítulo"/>
          <p:cNvSpPr>
            <a:spLocks noGrp="1"/>
          </p:cNvSpPr>
          <p:nvPr>
            <p:ph type="subTitle" idx="1"/>
          </p:nvPr>
        </p:nvSpPr>
        <p:spPr>
          <a:xfrm rot="-900000">
            <a:off x="1310930" y="4633455"/>
            <a:ext cx="5560833" cy="1128495"/>
          </a:xfrm>
        </p:spPr>
        <p:txBody>
          <a:bodyPr>
            <a:normAutofit fontScale="92500" lnSpcReduction="10000"/>
          </a:bodyPr>
          <a:lstStyle/>
          <a:p>
            <a:pPr algn="just"/>
            <a:r>
              <a:rPr lang="es-MX" b="1" dirty="0">
                <a:effectLst/>
              </a:rPr>
              <a:t>CÁLCULO DE LA RENTABILIDAD POR EQUIVALENCIA CUANDO LAS SERIES NO SON UNIFORMES</a:t>
            </a:r>
            <a:endParaRPr lang="es-MX" dirty="0">
              <a:effectLst/>
            </a:endParaRPr>
          </a:p>
          <a:p>
            <a:pPr algn="just"/>
            <a:endParaRPr lang="es-MX" dirty="0"/>
          </a:p>
        </p:txBody>
      </p:sp>
      <p:sp>
        <p:nvSpPr>
          <p:cNvPr id="4" name="3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2056" name="Picture 8" descr="C:\Users\Sidhary\Pictures\LUIS\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70845"/>
            <a:ext cx="811430" cy="11932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Sidhary\Pictures\LUIS\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2552" y="836712"/>
            <a:ext cx="811430" cy="1193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Sidhary\Pictures\LUIS\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5077" y="2267484"/>
            <a:ext cx="811430" cy="1193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Sidhary\Pictures\LUIS\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0293" y="454501"/>
            <a:ext cx="811430" cy="1193279"/>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54</a:t>
            </a:fld>
            <a:endParaRPr lang="es-MX"/>
          </a:p>
        </p:txBody>
      </p:sp>
    </p:spTree>
    <p:extLst>
      <p:ext uri="{BB962C8B-B14F-4D97-AF65-F5344CB8AC3E}">
        <p14:creationId xmlns:p14="http://schemas.microsoft.com/office/powerpoint/2010/main" val="277140861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formulación y evaluación de proyectos II\Trabajo final\Imágenes\gota-agu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07300" y="1412776"/>
            <a:ext cx="1352550" cy="544522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908720"/>
            <a:ext cx="7848872" cy="707886"/>
          </a:xfrm>
          <a:prstGeom prst="rect">
            <a:avLst/>
          </a:prstGeom>
        </p:spPr>
        <p:txBody>
          <a:bodyPr wrap="square">
            <a:spAutoFit/>
          </a:bodyPr>
          <a:lstStyle/>
          <a:p>
            <a:r>
              <a:rPr lang="es-MX" sz="2000" b="1" dirty="0"/>
              <a:t>Ejemplo: Cálculo de la rentabilidad por equivalencia cuando las series no son uniformes</a:t>
            </a:r>
          </a:p>
        </p:txBody>
      </p:sp>
      <p:sp>
        <p:nvSpPr>
          <p:cNvPr id="5" name="4 Redondear rectángulo de esquina diagonal"/>
          <p:cNvSpPr/>
          <p:nvPr/>
        </p:nvSpPr>
        <p:spPr>
          <a:xfrm>
            <a:off x="1511660" y="1916832"/>
            <a:ext cx="5616624" cy="1618238"/>
          </a:xfrm>
          <a:prstGeom prst="round2DiagRect">
            <a:avLst>
              <a:gd name="adj1" fmla="val 45057"/>
              <a:gd name="adj2" fmla="val 0"/>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lvl="0" indent="-342900">
              <a:buAutoNum type="alphaLcParenR"/>
            </a:pPr>
            <a:r>
              <a:rPr lang="es-MX" dirty="0" smtClean="0"/>
              <a:t>Supuestos</a:t>
            </a:r>
          </a:p>
          <a:p>
            <a:pPr marL="342900" lvl="0" indent="-342900">
              <a:buAutoNum type="alphaLcParenR"/>
            </a:pPr>
            <a:endParaRPr lang="es-MX" dirty="0"/>
          </a:p>
          <a:p>
            <a:pPr lvl="0"/>
            <a:r>
              <a:rPr lang="es-MX" dirty="0" smtClean="0"/>
              <a:t>	1) Las </a:t>
            </a:r>
            <a:r>
              <a:rPr lang="es-MX" dirty="0"/>
              <a:t>utilidades anuales son desiguales.</a:t>
            </a:r>
          </a:p>
          <a:p>
            <a:pPr lvl="0"/>
            <a:r>
              <a:rPr lang="es-MX" dirty="0" smtClean="0"/>
              <a:t>	2) Se </a:t>
            </a:r>
            <a:r>
              <a:rPr lang="es-MX" dirty="0"/>
              <a:t>considera el capital circulante </a:t>
            </a:r>
          </a:p>
        </p:txBody>
      </p:sp>
      <p:sp>
        <p:nvSpPr>
          <p:cNvPr id="6" name="5 Terminador"/>
          <p:cNvSpPr/>
          <p:nvPr/>
        </p:nvSpPr>
        <p:spPr>
          <a:xfrm>
            <a:off x="1313892" y="4077071"/>
            <a:ext cx="6012160" cy="2077403"/>
          </a:xfrm>
          <a:prstGeom prst="flowChartTerminator">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es-MX" dirty="0" smtClean="0">
                <a:solidFill>
                  <a:srgbClr val="002060"/>
                </a:solidFill>
              </a:rPr>
              <a:t>b) El </a:t>
            </a:r>
            <a:r>
              <a:rPr lang="es-MX" dirty="0">
                <a:solidFill>
                  <a:srgbClr val="002060"/>
                </a:solidFill>
              </a:rPr>
              <a:t>método a emplear es: Igualación al capital fijo mediante la actualización a distintas tasas de interés de cada uno de los valores anuales obtenidos de la diferencia entre los ingresos netos y los intereses correspondientes al capital circulante. </a:t>
            </a:r>
          </a:p>
        </p:txBody>
      </p:sp>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3075" name="Picture 3" descr="C:\Users\Sidhary\Pictures\LUIS\1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785" y="5949280"/>
            <a:ext cx="1285875" cy="74295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solidFill>
                  <a:schemeClr val="bg1"/>
                </a:solidFill>
              </a:rPr>
              <a:t>55</a:t>
            </a:fld>
            <a:endParaRPr lang="es-MX" dirty="0">
              <a:solidFill>
                <a:schemeClr val="bg1"/>
              </a:solidFill>
            </a:endParaRPr>
          </a:p>
        </p:txBody>
      </p:sp>
    </p:spTree>
    <p:extLst>
      <p:ext uri="{BB962C8B-B14F-4D97-AF65-F5344CB8AC3E}">
        <p14:creationId xmlns:p14="http://schemas.microsoft.com/office/powerpoint/2010/main" val="324321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611560" y="908720"/>
            <a:ext cx="1548309" cy="40011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s-MX" sz="2000" b="1" dirty="0"/>
              <a:t>c) Fórmula </a:t>
            </a:r>
          </a:p>
        </p:txBody>
      </p:sp>
      <mc:AlternateContent xmlns:mc="http://schemas.openxmlformats.org/markup-compatibility/2006" xmlns:a14="http://schemas.microsoft.com/office/drawing/2010/main">
        <mc:Choice Requires="a14">
          <p:sp>
            <p:nvSpPr>
              <p:cNvPr id="3" name="2 Bisel"/>
              <p:cNvSpPr/>
              <p:nvPr/>
            </p:nvSpPr>
            <p:spPr>
              <a:xfrm>
                <a:off x="2159869" y="2138162"/>
                <a:ext cx="3657950" cy="695265"/>
              </a:xfrm>
              <a:prstGeom prst="bevel">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800" b="1" i="1" smtClean="0">
                          <a:solidFill>
                            <a:srgbClr val="002060"/>
                          </a:solidFill>
                          <a:effectLst>
                            <a:outerShdw blurRad="38100" dist="38100" dir="2700000" algn="tl">
                              <a:srgbClr val="000000">
                                <a:alpha val="43137"/>
                              </a:srgbClr>
                            </a:outerShdw>
                          </a:effectLst>
                          <a:latin typeface="Cambria Math"/>
                        </a:rPr>
                        <m:t>𝑷</m:t>
                      </m:r>
                      <m:r>
                        <a:rPr lang="es-MX" sz="2800" b="1" i="1" smtClean="0">
                          <a:solidFill>
                            <a:srgbClr val="002060"/>
                          </a:solidFill>
                          <a:effectLst>
                            <a:outerShdw blurRad="38100" dist="38100" dir="2700000" algn="tl">
                              <a:srgbClr val="000000">
                                <a:alpha val="43137"/>
                              </a:srgbClr>
                            </a:outerShdw>
                          </a:effectLst>
                          <a:latin typeface="Cambria Math"/>
                        </a:rPr>
                        <m:t>=</m:t>
                      </m:r>
                      <m:d>
                        <m:dPr>
                          <m:ctrlPr>
                            <a:rPr lang="es-MX" sz="2800" b="1" i="1">
                              <a:solidFill>
                                <a:srgbClr val="002060"/>
                              </a:solidFill>
                              <a:effectLst>
                                <a:outerShdw blurRad="38100" dist="38100" dir="2700000" algn="tl">
                                  <a:srgbClr val="000000">
                                    <a:alpha val="43137"/>
                                  </a:srgbClr>
                                </a:outerShdw>
                              </a:effectLst>
                              <a:latin typeface="Cambria Math"/>
                            </a:rPr>
                          </m:ctrlPr>
                        </m:dPr>
                        <m:e>
                          <m:r>
                            <a:rPr lang="es-MX" sz="2800" b="1" i="1">
                              <a:solidFill>
                                <a:srgbClr val="002060"/>
                              </a:solidFill>
                              <a:effectLst>
                                <a:outerShdw blurRad="38100" dist="38100" dir="2700000" algn="tl">
                                  <a:srgbClr val="000000">
                                    <a:alpha val="43137"/>
                                  </a:srgbClr>
                                </a:outerShdw>
                              </a:effectLst>
                              <a:latin typeface="Cambria Math"/>
                            </a:rPr>
                            <m:t>𝑹</m:t>
                          </m:r>
                          <m:r>
                            <a:rPr lang="es-MX" sz="2800" b="1" i="1">
                              <a:solidFill>
                                <a:srgbClr val="002060"/>
                              </a:solidFill>
                              <a:effectLst>
                                <a:outerShdw blurRad="38100" dist="38100" dir="2700000" algn="tl">
                                  <a:srgbClr val="000000">
                                    <a:alpha val="43137"/>
                                  </a:srgbClr>
                                </a:outerShdw>
                              </a:effectLst>
                              <a:latin typeface="Cambria Math"/>
                            </a:rPr>
                            <m:t>−</m:t>
                          </m:r>
                          <m:r>
                            <a:rPr lang="es-MX" sz="2800" b="1" i="1">
                              <a:solidFill>
                                <a:srgbClr val="002060"/>
                              </a:solidFill>
                              <a:effectLst>
                                <a:outerShdw blurRad="38100" dist="38100" dir="2700000" algn="tl">
                                  <a:srgbClr val="000000">
                                    <a:alpha val="43137"/>
                                  </a:srgbClr>
                                </a:outerShdw>
                              </a:effectLst>
                              <a:latin typeface="Cambria Math"/>
                            </a:rPr>
                            <m:t>𝑪𝒊</m:t>
                          </m:r>
                        </m:e>
                      </m:d>
                      <m:d>
                        <m:dPr>
                          <m:ctrlPr>
                            <a:rPr lang="es-MX" sz="2800" b="1" i="1">
                              <a:solidFill>
                                <a:srgbClr val="002060"/>
                              </a:solidFill>
                              <a:effectLst>
                                <a:outerShdw blurRad="38100" dist="38100" dir="2700000" algn="tl">
                                  <a:srgbClr val="000000">
                                    <a:alpha val="43137"/>
                                  </a:srgbClr>
                                </a:outerShdw>
                              </a:effectLst>
                              <a:latin typeface="Cambria Math"/>
                            </a:rPr>
                          </m:ctrlPr>
                        </m:dPr>
                        <m:e>
                          <m:r>
                            <a:rPr lang="es-MX" sz="2800" b="1" i="1">
                              <a:solidFill>
                                <a:srgbClr val="002060"/>
                              </a:solidFill>
                              <a:effectLst>
                                <a:outerShdw blurRad="38100" dist="38100" dir="2700000" algn="tl">
                                  <a:srgbClr val="000000">
                                    <a:alpha val="43137"/>
                                  </a:srgbClr>
                                </a:outerShdw>
                              </a:effectLst>
                              <a:latin typeface="Cambria Math"/>
                            </a:rPr>
                            <m:t>𝒇</m:t>
                          </m:r>
                          <m:r>
                            <a:rPr lang="es-MX" sz="2800" b="1" i="1">
                              <a:solidFill>
                                <a:srgbClr val="002060"/>
                              </a:solidFill>
                              <a:effectLst>
                                <a:outerShdw blurRad="38100" dist="38100" dir="2700000" algn="tl">
                                  <a:srgbClr val="000000">
                                    <a:alpha val="43137"/>
                                  </a:srgbClr>
                                </a:outerShdw>
                              </a:effectLst>
                              <a:latin typeface="Cambria Math"/>
                            </a:rPr>
                            <m:t>.</m:t>
                          </m:r>
                          <m:r>
                            <a:rPr lang="es-MX" sz="2800" b="1" i="1">
                              <a:solidFill>
                                <a:srgbClr val="002060"/>
                              </a:solidFill>
                              <a:effectLst>
                                <a:outerShdw blurRad="38100" dist="38100" dir="2700000" algn="tl">
                                  <a:srgbClr val="000000">
                                    <a:alpha val="43137"/>
                                  </a:srgbClr>
                                </a:outerShdw>
                              </a:effectLst>
                              <a:latin typeface="Cambria Math"/>
                            </a:rPr>
                            <m:t>𝒔</m:t>
                          </m:r>
                          <m:r>
                            <a:rPr lang="es-MX" sz="2800" b="1" i="1">
                              <a:solidFill>
                                <a:srgbClr val="002060"/>
                              </a:solidFill>
                              <a:effectLst>
                                <a:outerShdw blurRad="38100" dist="38100" dir="2700000" algn="tl">
                                  <a:srgbClr val="000000">
                                    <a:alpha val="43137"/>
                                  </a:srgbClr>
                                </a:outerShdw>
                              </a:effectLst>
                              <a:latin typeface="Cambria Math"/>
                            </a:rPr>
                            <m:t>.</m:t>
                          </m:r>
                          <m:r>
                            <a:rPr lang="es-MX" sz="2800" b="1" i="1">
                              <a:solidFill>
                                <a:srgbClr val="002060"/>
                              </a:solidFill>
                              <a:effectLst>
                                <a:outerShdw blurRad="38100" dist="38100" dir="2700000" algn="tl">
                                  <a:srgbClr val="000000">
                                    <a:alpha val="43137"/>
                                  </a:srgbClr>
                                </a:outerShdw>
                              </a:effectLst>
                              <a:latin typeface="Cambria Math"/>
                            </a:rPr>
                            <m:t>𝒂</m:t>
                          </m:r>
                        </m:e>
                      </m:d>
                    </m:oMath>
                  </m:oMathPara>
                </a14:m>
                <a:endParaRPr lang="es-MX" sz="2800" b="1" dirty="0">
                  <a:solidFill>
                    <a:srgbClr val="002060"/>
                  </a:solidFill>
                  <a:effectLst>
                    <a:outerShdw blurRad="38100" dist="38100" dir="2700000" algn="tl">
                      <a:srgbClr val="000000">
                        <a:alpha val="43137"/>
                      </a:srgbClr>
                    </a:outerShdw>
                  </a:effectLst>
                </a:endParaRPr>
              </a:p>
            </p:txBody>
          </p:sp>
        </mc:Choice>
        <mc:Fallback xmlns="">
          <p:sp>
            <p:nvSpPr>
              <p:cNvPr id="3" name="2 Bisel"/>
              <p:cNvSpPr>
                <a:spLocks noRot="1" noChangeAspect="1" noMove="1" noResize="1" noEditPoints="1" noAdjustHandles="1" noChangeArrowheads="1" noChangeShapeType="1" noTextEdit="1"/>
              </p:cNvSpPr>
              <p:nvPr/>
            </p:nvSpPr>
            <p:spPr>
              <a:xfrm>
                <a:off x="2159869" y="2138162"/>
                <a:ext cx="3657950" cy="695265"/>
              </a:xfrm>
              <a:prstGeom prst="bevel">
                <a:avLst/>
              </a:prstGeom>
              <a:blipFill rotWithShape="1">
                <a:blip r:embed="rId2"/>
                <a:stretch>
                  <a:fillRect/>
                </a:stretch>
              </a:blipFill>
            </p:spPr>
            <p:txBody>
              <a:bodyPr/>
              <a:lstStyle/>
              <a:p>
                <a:r>
                  <a:rPr lang="es-MX">
                    <a:noFill/>
                  </a:rPr>
                  <a:t> </a:t>
                </a:r>
              </a:p>
            </p:txBody>
          </p:sp>
        </mc:Fallback>
      </mc:AlternateContent>
      <p:sp>
        <p:nvSpPr>
          <p:cNvPr id="4" name="3 Rectángulo"/>
          <p:cNvSpPr/>
          <p:nvPr/>
        </p:nvSpPr>
        <p:spPr>
          <a:xfrm>
            <a:off x="611560" y="3645024"/>
            <a:ext cx="4572000" cy="1754326"/>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r>
              <a:rPr lang="es-MX" b="1" dirty="0">
                <a:solidFill>
                  <a:schemeClr val="tx1"/>
                </a:solidFill>
              </a:rPr>
              <a:t>Dónde:</a:t>
            </a:r>
          </a:p>
          <a:p>
            <a:r>
              <a:rPr lang="es-MX" b="1" dirty="0">
                <a:solidFill>
                  <a:schemeClr val="tx1"/>
                </a:solidFill>
              </a:rPr>
              <a:t>P=Inversión fija inicial                                               i= Tasa de interés </a:t>
            </a:r>
          </a:p>
          <a:p>
            <a:r>
              <a:rPr lang="es-MX" b="1" dirty="0">
                <a:solidFill>
                  <a:schemeClr val="tx1"/>
                </a:solidFill>
              </a:rPr>
              <a:t>R=Ingresos anuales                                                    </a:t>
            </a:r>
            <a:r>
              <a:rPr lang="es-MX" b="1" dirty="0" err="1">
                <a:solidFill>
                  <a:schemeClr val="tx1"/>
                </a:solidFill>
              </a:rPr>
              <a:t>f.s.a</a:t>
            </a:r>
            <a:r>
              <a:rPr lang="es-MX" b="1" dirty="0">
                <a:solidFill>
                  <a:schemeClr val="tx1"/>
                </a:solidFill>
              </a:rPr>
              <a:t> = Factor singular de actualización </a:t>
            </a:r>
          </a:p>
          <a:p>
            <a:r>
              <a:rPr lang="es-MX" b="1" dirty="0">
                <a:solidFill>
                  <a:schemeClr val="tx1"/>
                </a:solidFill>
              </a:rPr>
              <a:t>C=Capital circulante </a:t>
            </a:r>
          </a:p>
        </p:txBody>
      </p:sp>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50178" name="Picture 2" descr="C:\Users\Sidhary\Pictures\LUIS\ant-walk-right-md-wh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0563" y="1873250"/>
            <a:ext cx="8763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56</a:t>
            </a:fld>
            <a:endParaRPr lang="es-MX"/>
          </a:p>
        </p:txBody>
      </p:sp>
    </p:spTree>
    <p:extLst>
      <p:ext uri="{BB962C8B-B14F-4D97-AF65-F5344CB8AC3E}">
        <p14:creationId xmlns:p14="http://schemas.microsoft.com/office/powerpoint/2010/main" val="6783708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908720"/>
            <a:ext cx="1268168"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s-MX" dirty="0"/>
              <a:t>d) DATOS:</a:t>
            </a:r>
          </a:p>
        </p:txBody>
      </p:sp>
      <p:graphicFrame>
        <p:nvGraphicFramePr>
          <p:cNvPr id="3" name="2 Tabla"/>
          <p:cNvGraphicFramePr>
            <a:graphicFrameLocks noGrp="1"/>
          </p:cNvGraphicFramePr>
          <p:nvPr>
            <p:extLst>
              <p:ext uri="{D42A27DB-BD31-4B8C-83A1-F6EECF244321}">
                <p14:modId xmlns:p14="http://schemas.microsoft.com/office/powerpoint/2010/main" val="9489169"/>
              </p:ext>
            </p:extLst>
          </p:nvPr>
        </p:nvGraphicFramePr>
        <p:xfrm>
          <a:off x="2195736" y="1556792"/>
          <a:ext cx="4824536" cy="1512168"/>
        </p:xfrm>
        <a:graphic>
          <a:graphicData uri="http://schemas.openxmlformats.org/drawingml/2006/table">
            <a:tbl>
              <a:tblPr firstRow="1" firstCol="1" bandRow="1">
                <a:tableStyleId>{B301B821-A1FF-4177-AEE7-76D212191A09}</a:tableStyleId>
              </a:tblPr>
              <a:tblGrid>
                <a:gridCol w="3551748"/>
                <a:gridCol w="1272788"/>
              </a:tblGrid>
              <a:tr h="378042">
                <a:tc>
                  <a:txBody>
                    <a:bodyPr/>
                    <a:lstStyle/>
                    <a:p>
                      <a:pPr marL="457200">
                        <a:lnSpc>
                          <a:spcPct val="115000"/>
                        </a:lnSpc>
                        <a:spcAft>
                          <a:spcPts val="0"/>
                        </a:spcAft>
                      </a:pPr>
                      <a:r>
                        <a:rPr lang="es-MX" sz="1600" dirty="0">
                          <a:effectLst/>
                        </a:rPr>
                        <a:t>CONCEPTO</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15000"/>
                        </a:lnSpc>
                        <a:spcAft>
                          <a:spcPts val="0"/>
                        </a:spcAft>
                      </a:pPr>
                      <a:r>
                        <a:rPr lang="es-MX" sz="1600">
                          <a:effectLst/>
                        </a:rPr>
                        <a:t>(U.M)</a:t>
                      </a:r>
                      <a:endParaRPr lang="es-MX" sz="16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042">
                <a:tc>
                  <a:txBody>
                    <a:bodyPr/>
                    <a:lstStyle/>
                    <a:p>
                      <a:pPr marL="457200">
                        <a:lnSpc>
                          <a:spcPct val="115000"/>
                        </a:lnSpc>
                        <a:spcAft>
                          <a:spcPts val="0"/>
                        </a:spcAft>
                      </a:pPr>
                      <a:r>
                        <a:rPr lang="es-MX" sz="1600" dirty="0">
                          <a:effectLst/>
                        </a:rPr>
                        <a:t>I)Inversión fija renovable (P)</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r">
                        <a:lnSpc>
                          <a:spcPct val="115000"/>
                        </a:lnSpc>
                        <a:spcAft>
                          <a:spcPts val="0"/>
                        </a:spcAft>
                      </a:pPr>
                      <a:r>
                        <a:rPr lang="es-MX" sz="1600" dirty="0">
                          <a:effectLst/>
                        </a:rPr>
                        <a:t>3,400</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042">
                <a:tc>
                  <a:txBody>
                    <a:bodyPr/>
                    <a:lstStyle/>
                    <a:p>
                      <a:pPr marL="457200">
                        <a:lnSpc>
                          <a:spcPct val="115000"/>
                        </a:lnSpc>
                        <a:spcAft>
                          <a:spcPts val="0"/>
                        </a:spcAft>
                      </a:pPr>
                      <a:r>
                        <a:rPr lang="es-MX" sz="1600" dirty="0">
                          <a:effectLst/>
                        </a:rPr>
                        <a:t>II) Capital  Circulante (C)</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r">
                        <a:lnSpc>
                          <a:spcPct val="115000"/>
                        </a:lnSpc>
                        <a:spcAft>
                          <a:spcPts val="0"/>
                        </a:spcAft>
                      </a:pPr>
                      <a:r>
                        <a:rPr lang="es-MX" sz="1600" dirty="0">
                          <a:effectLst/>
                        </a:rPr>
                        <a:t>2,000</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042">
                <a:tc>
                  <a:txBody>
                    <a:bodyPr/>
                    <a:lstStyle/>
                    <a:p>
                      <a:pPr marL="457200">
                        <a:lnSpc>
                          <a:spcPct val="115000"/>
                        </a:lnSpc>
                        <a:spcAft>
                          <a:spcPts val="0"/>
                        </a:spcAft>
                      </a:pPr>
                      <a:r>
                        <a:rPr lang="es-MX" sz="1600" dirty="0">
                          <a:effectLst/>
                        </a:rPr>
                        <a:t>III)Vid útil en años (n)</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r">
                        <a:lnSpc>
                          <a:spcPct val="115000"/>
                        </a:lnSpc>
                        <a:spcAft>
                          <a:spcPts val="0"/>
                        </a:spcAft>
                      </a:pPr>
                      <a:r>
                        <a:rPr lang="es-MX" sz="1600" dirty="0">
                          <a:effectLst/>
                        </a:rPr>
                        <a:t>5</a:t>
                      </a:r>
                      <a:endParaRPr lang="es-MX" sz="16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776464"/>
            <a:ext cx="4309812"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51202" name="Picture 2" descr="C:\Users\Sidhary\Pictures\LUIS\bullsey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8612" y="469160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A4119D5D-C868-4150-8857-B9A7E64B4824}" type="slidenum">
              <a:rPr lang="es-MX" smtClean="0"/>
              <a:t>57</a:t>
            </a:fld>
            <a:endParaRPr lang="es-MX"/>
          </a:p>
        </p:txBody>
      </p:sp>
      <p:pic>
        <p:nvPicPr>
          <p:cNvPr id="6146" name="Picture 2" descr="F:\formulación y evaluación de proyectos II\Trabajo final\Imágenes\hormi-1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3988" y="3971925"/>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formulación y evaluación de proyectos II\Trabajo final\Imágenes\hormi-1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30891">
            <a:off x="650875" y="1884363"/>
            <a:ext cx="6096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423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4857299" y="856109"/>
            <a:ext cx="281897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MX" dirty="0"/>
              <a:t>Tasas de interés: 6, 8 y 10%</a:t>
            </a:r>
          </a:p>
        </p:txBody>
      </p:sp>
      <p:sp>
        <p:nvSpPr>
          <p:cNvPr id="3" name="2 Rectángulo"/>
          <p:cNvSpPr/>
          <p:nvPr/>
        </p:nvSpPr>
        <p:spPr>
          <a:xfrm>
            <a:off x="467544" y="855920"/>
            <a:ext cx="1189493"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s-MX" b="1" dirty="0"/>
              <a:t>Solución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95" y="1628800"/>
            <a:ext cx="7930744"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52226" name="Picture 2" descr="C:\Users\Sidhary\Pictures\LUIS\button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34213" y="2184400"/>
            <a:ext cx="319087" cy="95250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A4119D5D-C868-4150-8857-B9A7E64B4824}" type="slidenum">
              <a:rPr lang="es-MX" smtClean="0"/>
              <a:t>58</a:t>
            </a:fld>
            <a:endParaRPr lang="es-MX"/>
          </a:p>
        </p:txBody>
      </p:sp>
    </p:spTree>
    <p:extLst>
      <p:ext uri="{BB962C8B-B14F-4D97-AF65-F5344CB8AC3E}">
        <p14:creationId xmlns:p14="http://schemas.microsoft.com/office/powerpoint/2010/main" val="447574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C:\Users\Sidhary\Pictures\LUIS\gota-agu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17032"/>
            <a:ext cx="1352550" cy="269557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1268760"/>
            <a:ext cx="777686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MX" b="1" dirty="0"/>
              <a:t>Tabla 9.11</a:t>
            </a:r>
            <a:endParaRPr lang="es-MX" dirty="0"/>
          </a:p>
          <a:p>
            <a:pPr algn="ctr"/>
            <a:r>
              <a:rPr lang="es-MX" b="1" dirty="0"/>
              <a:t>CALCULO DE RENTABILIDAD POR EQUIVALENCIA PARA EL 6 %</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1838443076"/>
              </p:ext>
            </p:extLst>
          </p:nvPr>
        </p:nvGraphicFramePr>
        <p:xfrm>
          <a:off x="323528" y="2348880"/>
          <a:ext cx="8496945" cy="2612889"/>
        </p:xfrm>
        <a:graphic>
          <a:graphicData uri="http://schemas.openxmlformats.org/drawingml/2006/table">
            <a:tbl>
              <a:tblPr firstRow="1" firstCol="1" bandRow="1">
                <a:tableStyleId>{F5AB1C69-6EDB-4FF4-983F-18BD219EF322}</a:tableStyleId>
              </a:tblPr>
              <a:tblGrid>
                <a:gridCol w="832008"/>
                <a:gridCol w="817185"/>
                <a:gridCol w="817185"/>
                <a:gridCol w="707502"/>
                <a:gridCol w="1122517"/>
                <a:gridCol w="985169"/>
                <a:gridCol w="927855"/>
                <a:gridCol w="1301369"/>
                <a:gridCol w="986155"/>
              </a:tblGrid>
              <a:tr h="360041">
                <a:tc>
                  <a:txBody>
                    <a:bodyPr/>
                    <a:lstStyle/>
                    <a:p>
                      <a:pPr algn="ctr">
                        <a:lnSpc>
                          <a:spcPct val="115000"/>
                        </a:lnSpc>
                        <a:spcAft>
                          <a:spcPts val="0"/>
                        </a:spcAft>
                      </a:pPr>
                      <a:r>
                        <a:rPr lang="es-MX" sz="1600">
                          <a:effectLst/>
                        </a:rPr>
                        <a:t>AÑOS</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IV=(II*III)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V=(I-IV)</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VII=V*VI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VIII</a:t>
                      </a:r>
                      <a:endParaRPr lang="es-MX" sz="1600">
                        <a:effectLst/>
                        <a:latin typeface="Calibri"/>
                        <a:ea typeface="Calibri"/>
                        <a:cs typeface="Times New Roman"/>
                      </a:endParaRPr>
                    </a:p>
                  </a:txBody>
                  <a:tcPr marL="68580" marR="68580" marT="0" marB="0"/>
                </a:tc>
              </a:tr>
              <a:tr h="360040">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P</a:t>
                      </a:r>
                      <a:endParaRPr lang="es-MX" sz="1600">
                        <a:effectLst/>
                        <a:latin typeface="Calibri"/>
                        <a:ea typeface="Calibri"/>
                        <a:cs typeface="Times New Roman"/>
                      </a:endParaRPr>
                    </a:p>
                  </a:txBody>
                  <a:tcPr marL="68580" marR="68580" marT="0" marB="0"/>
                </a:tc>
              </a:tr>
              <a:tr h="312937">
                <a:tc>
                  <a:txBody>
                    <a:bodyPr/>
                    <a:lstStyle/>
                    <a:p>
                      <a:pPr algn="ctr">
                        <a:lnSpc>
                          <a:spcPct val="115000"/>
                        </a:lnSpc>
                        <a:spcAft>
                          <a:spcPts val="0"/>
                        </a:spcAft>
                      </a:pPr>
                      <a:r>
                        <a:rPr lang="es-MX" sz="1800" dirty="0">
                          <a:effectLst/>
                        </a:rPr>
                        <a:t>1</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120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880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0.9434</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830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830</a:t>
                      </a:r>
                      <a:endParaRPr lang="es-MX" sz="1800">
                        <a:effectLst/>
                        <a:latin typeface="Calibri"/>
                        <a:ea typeface="Calibri"/>
                        <a:cs typeface="Times New Roman"/>
                      </a:endParaRPr>
                    </a:p>
                  </a:txBody>
                  <a:tcPr marL="68580" marR="68580" marT="0" marB="0"/>
                </a:tc>
              </a:tr>
              <a:tr h="312937">
                <a:tc>
                  <a:txBody>
                    <a:bodyPr/>
                    <a:lstStyle/>
                    <a:p>
                      <a:pPr algn="ctr">
                        <a:lnSpc>
                          <a:spcPct val="115000"/>
                        </a:lnSpc>
                        <a:spcAft>
                          <a:spcPts val="0"/>
                        </a:spcAft>
                      </a:pPr>
                      <a:r>
                        <a:rPr lang="es-MX" sz="1800" dirty="0">
                          <a:effectLst/>
                        </a:rPr>
                        <a:t>2</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800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120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680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0.8900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605</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605</a:t>
                      </a:r>
                      <a:endParaRPr lang="es-MX" sz="1800">
                        <a:effectLst/>
                        <a:latin typeface="Calibri"/>
                        <a:ea typeface="Calibri"/>
                        <a:cs typeface="Times New Roman"/>
                      </a:endParaRPr>
                    </a:p>
                  </a:txBody>
                  <a:tcPr marL="68580" marR="68580" marT="0" marB="0"/>
                </a:tc>
              </a:tr>
              <a:tr h="312937">
                <a:tc>
                  <a:txBody>
                    <a:bodyPr/>
                    <a:lstStyle/>
                    <a:p>
                      <a:pPr algn="ctr">
                        <a:lnSpc>
                          <a:spcPct val="115000"/>
                        </a:lnSpc>
                        <a:spcAft>
                          <a:spcPts val="0"/>
                        </a:spcAft>
                      </a:pPr>
                      <a:r>
                        <a:rPr lang="es-MX" sz="1800">
                          <a:effectLst/>
                        </a:rPr>
                        <a:t>3</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900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2,000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120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780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0.8396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655</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655</a:t>
                      </a:r>
                      <a:endParaRPr lang="es-MX" sz="1800">
                        <a:effectLst/>
                        <a:latin typeface="Calibri"/>
                        <a:ea typeface="Calibri"/>
                        <a:cs typeface="Times New Roman"/>
                      </a:endParaRPr>
                    </a:p>
                  </a:txBody>
                  <a:tcPr marL="68580" marR="68580" marT="0" marB="0"/>
                </a:tc>
              </a:tr>
              <a:tr h="312937">
                <a:tc>
                  <a:txBody>
                    <a:bodyPr/>
                    <a:lstStyle/>
                    <a:p>
                      <a:pPr algn="ctr">
                        <a:lnSpc>
                          <a:spcPct val="115000"/>
                        </a:lnSpc>
                        <a:spcAft>
                          <a:spcPts val="0"/>
                        </a:spcAft>
                      </a:pPr>
                      <a:r>
                        <a:rPr lang="es-MX" sz="1800">
                          <a:effectLst/>
                        </a:rPr>
                        <a:t>4</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0.06</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120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880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0.7921</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697</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697</a:t>
                      </a:r>
                      <a:endParaRPr lang="es-MX" sz="1800">
                        <a:effectLst/>
                        <a:latin typeface="Calibri"/>
                        <a:ea typeface="Calibri"/>
                        <a:cs typeface="Times New Roman"/>
                      </a:endParaRPr>
                    </a:p>
                  </a:txBody>
                  <a:tcPr marL="68580" marR="68580" marT="0" marB="0"/>
                </a:tc>
              </a:tr>
              <a:tr h="312937">
                <a:tc>
                  <a:txBody>
                    <a:bodyPr/>
                    <a:lstStyle/>
                    <a:p>
                      <a:pPr algn="ctr">
                        <a:lnSpc>
                          <a:spcPct val="115000"/>
                        </a:lnSpc>
                        <a:spcAft>
                          <a:spcPts val="0"/>
                        </a:spcAft>
                      </a:pPr>
                      <a:r>
                        <a:rPr lang="es-MX" sz="1800">
                          <a:effectLst/>
                        </a:rPr>
                        <a:t>5</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1,100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0.06</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120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980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0.7473</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732</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732</a:t>
                      </a:r>
                      <a:endParaRPr lang="es-MX" sz="1800" dirty="0">
                        <a:effectLst/>
                        <a:latin typeface="Calibri"/>
                        <a:ea typeface="Calibri"/>
                        <a:cs typeface="Times New Roman"/>
                      </a:endParaRPr>
                    </a:p>
                  </a:txBody>
                  <a:tcPr marL="68580" marR="68580" marT="0" marB="0"/>
                </a:tc>
              </a:tr>
              <a:tr h="312937">
                <a:tc gridSpan="8">
                  <a:txBody>
                    <a:bodyPr/>
                    <a:lstStyle/>
                    <a:p>
                      <a:pPr algn="r">
                        <a:lnSpc>
                          <a:spcPct val="115000"/>
                        </a:lnSpc>
                        <a:spcAft>
                          <a:spcPts val="0"/>
                        </a:spcAft>
                      </a:pPr>
                      <a:r>
                        <a:rPr lang="es-MX" sz="1800" dirty="0">
                          <a:effectLst/>
                        </a:rPr>
                        <a:t>TOTAL (P) CALCULADO</a:t>
                      </a:r>
                      <a:endParaRPr lang="es-MX" sz="18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800" dirty="0">
                          <a:effectLst/>
                        </a:rPr>
                        <a:t>3519</a:t>
                      </a:r>
                      <a:endParaRPr lang="es-MX" sz="1800" dirty="0">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5" name="4 Marcador de número de diapositiva"/>
          <p:cNvSpPr>
            <a:spLocks noGrp="1"/>
          </p:cNvSpPr>
          <p:nvPr>
            <p:ph type="sldNum" sz="quarter" idx="12"/>
          </p:nvPr>
        </p:nvSpPr>
        <p:spPr/>
        <p:txBody>
          <a:bodyPr/>
          <a:lstStyle/>
          <a:p>
            <a:fld id="{A4119D5D-C868-4150-8857-B9A7E64B4824}" type="slidenum">
              <a:rPr lang="es-MX" smtClean="0"/>
              <a:t>59</a:t>
            </a:fld>
            <a:endParaRPr lang="es-MX"/>
          </a:p>
        </p:txBody>
      </p:sp>
      <p:pic>
        <p:nvPicPr>
          <p:cNvPr id="7170" name="Picture 2" descr="F:\formulación y evaluación de proyectos II\Trabajo final\Imágenes\libr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5719762"/>
            <a:ext cx="1621640" cy="949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72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260648"/>
            <a:ext cx="8229600" cy="822920"/>
          </a:xfrm>
        </p:spPr>
        <p:txBody>
          <a:bodyPr>
            <a:noAutofit/>
          </a:bodyPr>
          <a:lstStyle/>
          <a:p>
            <a:r>
              <a:rPr lang="es-MX" sz="2000" b="1" dirty="0">
                <a:effectLst/>
                <a:latin typeface="Verdana" panose="020B0604030504040204" pitchFamily="34" charset="0"/>
                <a:ea typeface="Verdana" panose="020B0604030504040204" pitchFamily="34" charset="0"/>
                <a:cs typeface="Verdana" panose="020B0604030504040204" pitchFamily="34" charset="0"/>
              </a:rPr>
              <a:t>PROBLEMA: Medición de la rentabilidad de un proyecto para el empresario privado. Diferentes opciones</a:t>
            </a:r>
            <a:r>
              <a:rPr lang="es-MX" sz="2000" b="1" dirty="0" smtClean="0">
                <a:effectLst/>
                <a:latin typeface="Verdana" panose="020B0604030504040204" pitchFamily="34" charset="0"/>
                <a:ea typeface="Verdana" panose="020B0604030504040204" pitchFamily="34" charset="0"/>
                <a:cs typeface="Verdana" panose="020B0604030504040204" pitchFamily="34" charset="0"/>
              </a:rPr>
              <a:t>.</a:t>
            </a:r>
            <a:endParaRPr lang="es-MX" sz="2000" b="1" dirty="0">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6" name="5 CuadroTexto"/>
              <p:cNvSpPr txBox="1"/>
              <p:nvPr/>
            </p:nvSpPr>
            <p:spPr>
              <a:xfrm>
                <a:off x="1403648" y="2276872"/>
                <a:ext cx="6408712" cy="14302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14:m>
                  <m:oMathPara xmlns:m="http://schemas.openxmlformats.org/officeDocument/2006/math">
                    <m:oMathParaPr>
                      <m:jc m:val="left"/>
                    </m:oMathParaPr>
                    <m:oMath xmlns:m="http://schemas.openxmlformats.org/officeDocument/2006/math">
                      <m:r>
                        <a:rPr lang="es-MX" i="1" smtClean="0">
                          <a:latin typeface="Cambria Math"/>
                        </a:rPr>
                        <m:t>𝑅𝑒𝑛𝑡𝑎𝑏𝑖𝑙𝑖𝑑𝑎𝑑</m:t>
                      </m:r>
                      <m:r>
                        <a:rPr lang="es-MX" i="1" smtClean="0">
                          <a:latin typeface="Cambria Math"/>
                        </a:rPr>
                        <m:t>=</m:t>
                      </m:r>
                      <m:f>
                        <m:fPr>
                          <m:ctrlPr>
                            <a:rPr lang="es-MX" i="1">
                              <a:latin typeface="Cambria Math"/>
                            </a:rPr>
                          </m:ctrlPr>
                        </m:fPr>
                        <m:num>
                          <m:r>
                            <a:rPr lang="es-MX" i="1">
                              <a:latin typeface="Cambria Math"/>
                            </a:rPr>
                            <m:t>𝑢𝑡𝑖𝑙𝑖𝑑𝑎𝑑𝑒𝑠</m:t>
                          </m:r>
                          <m:r>
                            <a:rPr lang="es-MX" i="1">
                              <a:latin typeface="Cambria Math"/>
                            </a:rPr>
                            <m:t> </m:t>
                          </m:r>
                          <m:r>
                            <a:rPr lang="es-MX" i="1">
                              <a:latin typeface="Cambria Math"/>
                            </a:rPr>
                            <m:t>𝑛𝑒𝑡𝑎𝑠</m:t>
                          </m:r>
                          <m:r>
                            <a:rPr lang="es-MX" i="1">
                              <a:latin typeface="Cambria Math"/>
                            </a:rPr>
                            <m:t> </m:t>
                          </m:r>
                          <m:r>
                            <a:rPr lang="es-MX" i="1">
                              <a:latin typeface="Cambria Math"/>
                            </a:rPr>
                            <m:t>𝑎𝑛𝑢𝑎𝑙𝑒𝑠</m:t>
                          </m:r>
                        </m:num>
                        <m:den>
                          <m:r>
                            <a:rPr lang="es-MX" i="1">
                              <a:latin typeface="Cambria Math"/>
                            </a:rPr>
                            <m:t>𝐶𝑎𝑝𝑖𝑡𝑎𝑙</m:t>
                          </m:r>
                          <m:r>
                            <a:rPr lang="es-MX" i="1">
                              <a:latin typeface="Cambria Math"/>
                            </a:rPr>
                            <m:t> </m:t>
                          </m:r>
                          <m:r>
                            <a:rPr lang="es-MX" i="1">
                              <a:latin typeface="Cambria Math"/>
                            </a:rPr>
                            <m:t>𝑒𝑚𝑝𝑙𝑒𝑎𝑑𝑜</m:t>
                          </m:r>
                        </m:den>
                      </m:f>
                    </m:oMath>
                  </m:oMathPara>
                </a14:m>
                <a:endParaRPr lang="es-MX" i="1" dirty="0" smtClean="0"/>
              </a:p>
              <a:p>
                <a:endParaRPr lang="es-MX" i="1" dirty="0" smtClean="0"/>
              </a:p>
              <a:p>
                <a:r>
                  <a:rPr lang="es-MX" dirty="0" smtClean="0"/>
                  <a:t>                         </a:t>
                </a:r>
                <a14:m>
                  <m:oMath xmlns:m="http://schemas.openxmlformats.org/officeDocument/2006/math">
                    <m:r>
                      <a:rPr lang="es-MX" sz="2000" i="1">
                        <a:latin typeface="Cambria Math"/>
                      </a:rPr>
                      <m:t>=</m:t>
                    </m:r>
                    <m:f>
                      <m:fPr>
                        <m:ctrlPr>
                          <a:rPr lang="es-MX" sz="2000" i="1">
                            <a:latin typeface="Cambria Math"/>
                          </a:rPr>
                        </m:ctrlPr>
                      </m:fPr>
                      <m:num>
                        <m:r>
                          <a:rPr lang="es-MX" sz="2000" i="1">
                            <a:latin typeface="Cambria Math"/>
                          </a:rPr>
                          <m:t>𝐼𝑛𝑔𝑟𝑒𝑠𝑜𝑠</m:t>
                        </m:r>
                        <m:r>
                          <a:rPr lang="es-MX" sz="2000" i="1">
                            <a:latin typeface="Cambria Math"/>
                          </a:rPr>
                          <m:t>−(</m:t>
                        </m:r>
                        <m:r>
                          <a:rPr lang="es-MX" sz="2000" i="1">
                            <a:latin typeface="Cambria Math"/>
                          </a:rPr>
                          <m:t>𝑐𝑜𝑠𝑡𝑜𝑠</m:t>
                        </m:r>
                        <m:r>
                          <a:rPr lang="es-MX" sz="2000" i="1">
                            <a:latin typeface="Cambria Math"/>
                          </a:rPr>
                          <m:t> </m:t>
                        </m:r>
                        <m:r>
                          <a:rPr lang="es-MX" sz="2000" i="1">
                            <a:latin typeface="Cambria Math"/>
                          </a:rPr>
                          <m:t>𝑎𝑛𝑢𝑎𝑙𝑒𝑠</m:t>
                        </m:r>
                        <m:r>
                          <a:rPr lang="es-MX" sz="2000" i="1">
                            <a:latin typeface="Cambria Math"/>
                          </a:rPr>
                          <m:t>+</m:t>
                        </m:r>
                        <m:r>
                          <a:rPr lang="es-MX" sz="2000" i="1">
                            <a:latin typeface="Cambria Math"/>
                          </a:rPr>
                          <m:t>𝐷𝑒𝑝𝑟𝑒𝑐𝑖𝑎𝑐𝑖</m:t>
                        </m:r>
                        <m:r>
                          <a:rPr lang="es-MX" sz="2000" i="1">
                            <a:latin typeface="Cambria Math"/>
                          </a:rPr>
                          <m:t>ó</m:t>
                        </m:r>
                        <m:r>
                          <a:rPr lang="es-MX" sz="2000" i="1">
                            <a:latin typeface="Cambria Math"/>
                          </a:rPr>
                          <m:t>𝑛</m:t>
                        </m:r>
                        <m:r>
                          <a:rPr lang="es-MX" sz="2000" i="1">
                            <a:latin typeface="Cambria Math"/>
                          </a:rPr>
                          <m:t>)</m:t>
                        </m:r>
                      </m:num>
                      <m:den>
                        <m:r>
                          <a:rPr lang="es-MX" sz="2000" i="1">
                            <a:latin typeface="Cambria Math"/>
                          </a:rPr>
                          <m:t>𝑐𝑎𝑝𝑖𝑡𝑎𝑙</m:t>
                        </m:r>
                        <m:r>
                          <a:rPr lang="es-MX" sz="2000" i="1">
                            <a:latin typeface="Cambria Math"/>
                          </a:rPr>
                          <m:t> </m:t>
                        </m:r>
                        <m:r>
                          <a:rPr lang="es-MX" sz="2000" i="1">
                            <a:latin typeface="Cambria Math"/>
                          </a:rPr>
                          <m:t>𝑒𝑚𝑝𝑙𝑒𝑎𝑑𝑜</m:t>
                        </m:r>
                      </m:den>
                    </m:f>
                  </m:oMath>
                </a14:m>
                <a:endParaRPr lang="es-MX" dirty="0"/>
              </a:p>
            </p:txBody>
          </p:sp>
        </mc:Choice>
        <mc:Fallback xmlns="">
          <p:sp>
            <p:nvSpPr>
              <p:cNvPr id="6" name="5 CuadroTexto"/>
              <p:cNvSpPr txBox="1">
                <a:spLocks noRot="1" noChangeAspect="1" noMove="1" noResize="1" noEditPoints="1" noAdjustHandles="1" noChangeArrowheads="1" noChangeShapeType="1" noTextEdit="1"/>
              </p:cNvSpPr>
              <p:nvPr/>
            </p:nvSpPr>
            <p:spPr>
              <a:xfrm>
                <a:off x="1403648" y="2276872"/>
                <a:ext cx="6408712" cy="1430200"/>
              </a:xfrm>
              <a:prstGeom prst="rect">
                <a:avLst/>
              </a:prstGeom>
              <a:blipFill rotWithShape="1">
                <a:blip r:embed="rId2"/>
                <a:stretch>
                  <a:fillRect/>
                </a:stretch>
              </a:blipFill>
            </p:spPr>
            <p:txBody>
              <a:bodyPr/>
              <a:lstStyle/>
              <a:p>
                <a:r>
                  <a:rPr lang="es-MX">
                    <a:noFill/>
                  </a:rPr>
                  <a:t> </a:t>
                </a:r>
              </a:p>
            </p:txBody>
          </p:sp>
        </mc:Fallback>
      </mc:AlternateContent>
      <p:grpSp>
        <p:nvGrpSpPr>
          <p:cNvPr id="8" name="7 Grupo"/>
          <p:cNvGrpSpPr/>
          <p:nvPr/>
        </p:nvGrpSpPr>
        <p:grpSpPr>
          <a:xfrm>
            <a:off x="395536" y="1340768"/>
            <a:ext cx="4670185" cy="455583"/>
            <a:chOff x="360047" y="288034"/>
            <a:chExt cx="4670185" cy="455583"/>
          </a:xfrm>
        </p:grpSpPr>
        <p:sp>
          <p:nvSpPr>
            <p:cNvPr id="9" name="8 Rectángulo redondeado"/>
            <p:cNvSpPr/>
            <p:nvPr/>
          </p:nvSpPr>
          <p:spPr>
            <a:xfrm>
              <a:off x="360047" y="288034"/>
              <a:ext cx="4670185" cy="4555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373391" y="301378"/>
              <a:ext cx="4643497" cy="428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0" kern="1200" dirty="0" smtClean="0">
                  <a:latin typeface="Verdana" panose="020B0604030504040204" pitchFamily="34" charset="0"/>
                  <a:ea typeface="Verdana" panose="020B0604030504040204" pitchFamily="34" charset="0"/>
                  <a:cs typeface="Verdana" panose="020B0604030504040204" pitchFamily="34" charset="0"/>
                </a:rPr>
                <a:t>a) FORMULAS Y DEFINICION</a:t>
              </a:r>
              <a:endParaRPr lang="es-MX" sz="2000" b="0" kern="12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6" name="15 Grupo"/>
          <p:cNvGrpSpPr/>
          <p:nvPr/>
        </p:nvGrpSpPr>
        <p:grpSpPr>
          <a:xfrm>
            <a:off x="395535" y="4473990"/>
            <a:ext cx="4670185" cy="455583"/>
            <a:chOff x="360047" y="288034"/>
            <a:chExt cx="4670185" cy="455583"/>
          </a:xfrm>
        </p:grpSpPr>
        <p:sp>
          <p:nvSpPr>
            <p:cNvPr id="17" name="16 Rectángulo redondeado"/>
            <p:cNvSpPr/>
            <p:nvPr/>
          </p:nvSpPr>
          <p:spPr>
            <a:xfrm>
              <a:off x="360047" y="288034"/>
              <a:ext cx="4670185" cy="4555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17 Rectángulo"/>
            <p:cNvSpPr/>
            <p:nvPr/>
          </p:nvSpPr>
          <p:spPr>
            <a:xfrm>
              <a:off x="373391" y="301378"/>
              <a:ext cx="4643497" cy="428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0" kern="1200" dirty="0" smtClean="0">
                  <a:latin typeface="Verdana" panose="020B0604030504040204" pitchFamily="34" charset="0"/>
                  <a:ea typeface="Verdana" panose="020B0604030504040204" pitchFamily="34" charset="0"/>
                  <a:cs typeface="Verdana" panose="020B0604030504040204" pitchFamily="34" charset="0"/>
                </a:rPr>
                <a:t>Depreciación</a:t>
              </a:r>
              <a:endParaRPr lang="es-MX" sz="2000" b="0" kern="1200" dirty="0">
                <a:latin typeface="Verdana" panose="020B0604030504040204" pitchFamily="34" charset="0"/>
                <a:ea typeface="Verdana" panose="020B0604030504040204" pitchFamily="34" charset="0"/>
                <a:cs typeface="Verdana" panose="020B0604030504040204" pitchFamily="34" charset="0"/>
              </a:endParaRPr>
            </a:p>
          </p:txBody>
        </p:sp>
      </p:grpSp>
      <mc:AlternateContent xmlns:mc="http://schemas.openxmlformats.org/markup-compatibility/2006" xmlns:a14="http://schemas.microsoft.com/office/drawing/2010/main">
        <mc:Choice Requires="a14">
          <p:sp>
            <p:nvSpPr>
              <p:cNvPr id="20" name="19 CuadroTexto"/>
              <p:cNvSpPr txBox="1"/>
              <p:nvPr/>
            </p:nvSpPr>
            <p:spPr>
              <a:xfrm>
                <a:off x="1407542" y="5301208"/>
                <a:ext cx="6192688" cy="66909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s-MX" i="1">
                          <a:latin typeface="Cambria Math"/>
                        </a:rPr>
                        <m:t>𝐿𝑖𝑛𝑒𝑎𝑙</m:t>
                      </m:r>
                      <m:r>
                        <a:rPr lang="es-MX" i="1">
                          <a:latin typeface="Cambria Math"/>
                        </a:rPr>
                        <m:t>=</m:t>
                      </m:r>
                      <m:f>
                        <m:fPr>
                          <m:ctrlPr>
                            <a:rPr lang="es-MX" i="1">
                              <a:latin typeface="Cambria Math"/>
                            </a:rPr>
                          </m:ctrlPr>
                        </m:fPr>
                        <m:num>
                          <m:r>
                            <a:rPr lang="es-MX" i="1">
                              <a:latin typeface="Cambria Math"/>
                            </a:rPr>
                            <m:t>𝑉𝑎𝑙𝑜𝑟</m:t>
                          </m:r>
                          <m:r>
                            <a:rPr lang="es-MX" i="1">
                              <a:latin typeface="Cambria Math"/>
                            </a:rPr>
                            <m:t> </m:t>
                          </m:r>
                          <m:r>
                            <a:rPr lang="es-MX" i="1">
                              <a:latin typeface="Cambria Math"/>
                            </a:rPr>
                            <m:t>𝑑𝑒</m:t>
                          </m:r>
                          <m:r>
                            <a:rPr lang="es-MX" i="1">
                              <a:latin typeface="Cambria Math"/>
                            </a:rPr>
                            <m:t> </m:t>
                          </m:r>
                          <m:r>
                            <a:rPr lang="es-MX" i="1">
                              <a:latin typeface="Cambria Math"/>
                            </a:rPr>
                            <m:t>𝑙𝑎</m:t>
                          </m:r>
                          <m:r>
                            <a:rPr lang="es-MX" i="1">
                              <a:latin typeface="Cambria Math"/>
                            </a:rPr>
                            <m:t> </m:t>
                          </m:r>
                          <m:r>
                            <a:rPr lang="es-MX" i="1">
                              <a:latin typeface="Cambria Math"/>
                            </a:rPr>
                            <m:t>𝑖𝑛𝑣𝑒𝑟𝑠𝑖</m:t>
                          </m:r>
                          <m:r>
                            <a:rPr lang="es-MX" i="1">
                              <a:latin typeface="Cambria Math"/>
                            </a:rPr>
                            <m:t>ó</m:t>
                          </m:r>
                          <m:r>
                            <a:rPr lang="es-MX" i="1">
                              <a:latin typeface="Cambria Math"/>
                            </a:rPr>
                            <m:t>𝑛</m:t>
                          </m:r>
                          <m:r>
                            <a:rPr lang="es-MX" i="1">
                              <a:latin typeface="Cambria Math"/>
                            </a:rPr>
                            <m:t> </m:t>
                          </m:r>
                          <m:r>
                            <a:rPr lang="es-MX" i="1">
                              <a:latin typeface="Cambria Math"/>
                            </a:rPr>
                            <m:t>𝑓𝑖𝑗𝑎</m:t>
                          </m:r>
                          <m:r>
                            <a:rPr lang="es-MX" i="1">
                              <a:latin typeface="Cambria Math"/>
                            </a:rPr>
                            <m:t> </m:t>
                          </m:r>
                          <m:r>
                            <a:rPr lang="es-MX" i="1">
                              <a:latin typeface="Cambria Math"/>
                            </a:rPr>
                            <m:t>𝑖𝑛𝑖𝑐𝑖𝑎𝑙</m:t>
                          </m:r>
                          <m:r>
                            <a:rPr lang="es-MX" i="1">
                              <a:latin typeface="Cambria Math"/>
                            </a:rPr>
                            <m:t> (</m:t>
                          </m:r>
                          <m:r>
                            <a:rPr lang="es-MX" i="1">
                              <a:latin typeface="Cambria Math"/>
                            </a:rPr>
                            <m:t>𝑢</m:t>
                          </m:r>
                          <m:r>
                            <a:rPr lang="es-MX" i="1">
                              <a:latin typeface="Cambria Math"/>
                            </a:rPr>
                            <m:t>.</m:t>
                          </m:r>
                          <m:r>
                            <a:rPr lang="es-MX" i="1">
                              <a:latin typeface="Cambria Math"/>
                            </a:rPr>
                            <m:t>𝑚</m:t>
                          </m:r>
                          <m:r>
                            <a:rPr lang="es-MX" i="1">
                              <a:latin typeface="Cambria Math"/>
                            </a:rPr>
                            <m:t>.)</m:t>
                          </m:r>
                        </m:num>
                        <m:den>
                          <m:r>
                            <a:rPr lang="es-MX" i="1">
                              <a:latin typeface="Cambria Math"/>
                            </a:rPr>
                            <m:t>𝑉𝑖𝑑𝑎</m:t>
                          </m:r>
                          <m:r>
                            <a:rPr lang="es-MX" i="1">
                              <a:latin typeface="Cambria Math"/>
                            </a:rPr>
                            <m:t> ú</m:t>
                          </m:r>
                          <m:r>
                            <a:rPr lang="es-MX" i="1">
                              <a:latin typeface="Cambria Math"/>
                            </a:rPr>
                            <m:t>𝑡𝑖𝑙</m:t>
                          </m:r>
                          <m:r>
                            <a:rPr lang="es-MX" i="1">
                              <a:latin typeface="Cambria Math"/>
                            </a:rPr>
                            <m:t> (</m:t>
                          </m:r>
                          <m:r>
                            <a:rPr lang="es-MX" i="1">
                              <a:latin typeface="Cambria Math"/>
                            </a:rPr>
                            <m:t>𝑎</m:t>
                          </m:r>
                          <m:r>
                            <a:rPr lang="es-MX" i="1">
                              <a:latin typeface="Cambria Math"/>
                            </a:rPr>
                            <m:t>ñ</m:t>
                          </m:r>
                          <m:r>
                            <a:rPr lang="es-MX" i="1">
                              <a:latin typeface="Cambria Math"/>
                            </a:rPr>
                            <m:t>𝑜𝑠</m:t>
                          </m:r>
                          <m:r>
                            <a:rPr lang="es-MX" i="1">
                              <a:latin typeface="Cambria Math"/>
                            </a:rPr>
                            <m:t>)</m:t>
                          </m:r>
                        </m:den>
                      </m:f>
                    </m:oMath>
                  </m:oMathPara>
                </a14:m>
                <a:endParaRPr lang="es-MX" dirty="0"/>
              </a:p>
            </p:txBody>
          </p:sp>
        </mc:Choice>
        <mc:Fallback xmlns="">
          <p:sp>
            <p:nvSpPr>
              <p:cNvPr id="20" name="19 CuadroTexto"/>
              <p:cNvSpPr txBox="1">
                <a:spLocks noRot="1" noChangeAspect="1" noMove="1" noResize="1" noEditPoints="1" noAdjustHandles="1" noChangeArrowheads="1" noChangeShapeType="1" noTextEdit="1"/>
              </p:cNvSpPr>
              <p:nvPr/>
            </p:nvSpPr>
            <p:spPr>
              <a:xfrm>
                <a:off x="1407542" y="5301208"/>
                <a:ext cx="6192688" cy="669094"/>
              </a:xfrm>
              <a:prstGeom prst="rect">
                <a:avLst/>
              </a:prstGeom>
              <a:blipFill rotWithShape="1">
                <a:blip r:embed="rId3"/>
                <a:stretch>
                  <a:fillRect/>
                </a:stretch>
              </a:blipFill>
            </p:spPr>
            <p:txBody>
              <a:bodyPr/>
              <a:lstStyle/>
              <a:p>
                <a:r>
                  <a:rPr lang="es-MX">
                    <a:noFill/>
                  </a:rPr>
                  <a:t> </a:t>
                </a:r>
              </a:p>
            </p:txBody>
          </p:sp>
        </mc:Fallback>
      </mc:AlternateContent>
      <p:sp>
        <p:nvSpPr>
          <p:cNvPr id="12" name="11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5122" name="Picture 2" descr="C:\Users\Sidhary\Pictures\LUIS\dinero-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747988"/>
            <a:ext cx="2034718" cy="155322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6</a:t>
            </a:fld>
            <a:endParaRPr lang="es-MX"/>
          </a:p>
        </p:txBody>
      </p:sp>
    </p:spTree>
    <p:extLst>
      <p:ext uri="{BB962C8B-B14F-4D97-AF65-F5344CB8AC3E}">
        <p14:creationId xmlns:p14="http://schemas.microsoft.com/office/powerpoint/2010/main" val="825600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803664" y="836712"/>
            <a:ext cx="7416824"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s-MX" b="1" dirty="0"/>
              <a:t>Tabla 9.12</a:t>
            </a:r>
            <a:endParaRPr lang="es-MX" dirty="0"/>
          </a:p>
          <a:p>
            <a:pPr algn="ctr"/>
            <a:r>
              <a:rPr lang="es-MX" b="1" dirty="0"/>
              <a:t>CALCULO DE RENTABILIDAD POR QUIVALENCIA PARA EL 8%</a:t>
            </a: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555378298"/>
              </p:ext>
            </p:extLst>
          </p:nvPr>
        </p:nvGraphicFramePr>
        <p:xfrm>
          <a:off x="251517" y="2132855"/>
          <a:ext cx="8496946" cy="2468873"/>
        </p:xfrm>
        <a:graphic>
          <a:graphicData uri="http://schemas.openxmlformats.org/drawingml/2006/table">
            <a:tbl>
              <a:tblPr firstRow="1" firstCol="1" bandRow="1">
                <a:tableStyleId>{7DF18680-E054-41AD-8BC1-D1AEF772440D}</a:tableStyleId>
              </a:tblPr>
              <a:tblGrid>
                <a:gridCol w="832007"/>
                <a:gridCol w="817185"/>
                <a:gridCol w="817185"/>
                <a:gridCol w="707503"/>
                <a:gridCol w="1122518"/>
                <a:gridCol w="985167"/>
                <a:gridCol w="927855"/>
                <a:gridCol w="1301370"/>
                <a:gridCol w="986156"/>
              </a:tblGrid>
              <a:tr h="288033">
                <a:tc>
                  <a:txBody>
                    <a:bodyPr/>
                    <a:lstStyle/>
                    <a:p>
                      <a:pPr algn="ctr">
                        <a:lnSpc>
                          <a:spcPct val="115000"/>
                        </a:lnSpc>
                        <a:spcAft>
                          <a:spcPts val="0"/>
                        </a:spcAft>
                      </a:pPr>
                      <a:r>
                        <a:rPr lang="es-MX" sz="1600">
                          <a:effectLst/>
                        </a:rPr>
                        <a:t>AÑOS</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IV=(II*III)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V=(I-IV)</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VII=V*VI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VIII</a:t>
                      </a:r>
                      <a:endParaRPr lang="es-MX" sz="1600">
                        <a:effectLst/>
                        <a:latin typeface="Calibri"/>
                        <a:ea typeface="Calibri"/>
                        <a:cs typeface="Times New Roman"/>
                      </a:endParaRPr>
                    </a:p>
                  </a:txBody>
                  <a:tcPr marL="68580" marR="68580" marT="0" marB="0"/>
                </a:tc>
              </a:tr>
              <a:tr h="288032">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P</a:t>
                      </a:r>
                      <a:endParaRPr lang="es-MX" sz="1600">
                        <a:effectLst/>
                        <a:latin typeface="Calibri"/>
                        <a:ea typeface="Calibri"/>
                        <a:cs typeface="Times New Roman"/>
                      </a:endParaRPr>
                    </a:p>
                  </a:txBody>
                  <a:tcPr marL="68580" marR="68580" marT="0" marB="0"/>
                </a:tc>
              </a:tr>
              <a:tr h="302563">
                <a:tc>
                  <a:txBody>
                    <a:bodyPr/>
                    <a:lstStyle/>
                    <a:p>
                      <a:pPr algn="ctr">
                        <a:lnSpc>
                          <a:spcPct val="115000"/>
                        </a:lnSpc>
                        <a:spcAft>
                          <a:spcPts val="0"/>
                        </a:spcAft>
                      </a:pPr>
                      <a:r>
                        <a:rPr lang="es-MX" sz="1800" dirty="0">
                          <a:effectLst/>
                        </a:rPr>
                        <a:t>1</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1,000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840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0.9259</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778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778</a:t>
                      </a:r>
                      <a:endParaRPr lang="es-MX" sz="1800">
                        <a:effectLst/>
                        <a:latin typeface="Calibri"/>
                        <a:ea typeface="Calibri"/>
                        <a:cs typeface="Times New Roman"/>
                      </a:endParaRPr>
                    </a:p>
                  </a:txBody>
                  <a:tcPr marL="68580" marR="68580" marT="0" marB="0"/>
                </a:tc>
              </a:tr>
              <a:tr h="302563">
                <a:tc>
                  <a:txBody>
                    <a:bodyPr/>
                    <a:lstStyle/>
                    <a:p>
                      <a:pPr algn="ctr">
                        <a:lnSpc>
                          <a:spcPct val="115000"/>
                        </a:lnSpc>
                        <a:spcAft>
                          <a:spcPts val="0"/>
                        </a:spcAft>
                      </a:pPr>
                      <a:r>
                        <a:rPr lang="es-MX" sz="1800">
                          <a:effectLst/>
                        </a:rPr>
                        <a:t>2</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800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2,000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640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0.8573</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549</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549</a:t>
                      </a:r>
                      <a:endParaRPr lang="es-MX" sz="1800">
                        <a:effectLst/>
                        <a:latin typeface="Calibri"/>
                        <a:ea typeface="Calibri"/>
                        <a:cs typeface="Times New Roman"/>
                      </a:endParaRPr>
                    </a:p>
                  </a:txBody>
                  <a:tcPr marL="68580" marR="68580" marT="0" marB="0"/>
                </a:tc>
              </a:tr>
              <a:tr h="302563">
                <a:tc>
                  <a:txBody>
                    <a:bodyPr/>
                    <a:lstStyle/>
                    <a:p>
                      <a:pPr algn="ctr">
                        <a:lnSpc>
                          <a:spcPct val="115000"/>
                        </a:lnSpc>
                        <a:spcAft>
                          <a:spcPts val="0"/>
                        </a:spcAft>
                      </a:pPr>
                      <a:r>
                        <a:rPr lang="es-MX" sz="1800">
                          <a:effectLst/>
                        </a:rPr>
                        <a:t>3</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900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2,000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0.08</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160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740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0.7938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687</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687</a:t>
                      </a:r>
                      <a:endParaRPr lang="es-MX" sz="1800">
                        <a:effectLst/>
                        <a:latin typeface="Calibri"/>
                        <a:ea typeface="Calibri"/>
                        <a:cs typeface="Times New Roman"/>
                      </a:endParaRPr>
                    </a:p>
                  </a:txBody>
                  <a:tcPr marL="68580" marR="68580" marT="0" marB="0"/>
                </a:tc>
              </a:tr>
              <a:tr h="302563">
                <a:tc>
                  <a:txBody>
                    <a:bodyPr/>
                    <a:lstStyle/>
                    <a:p>
                      <a:pPr algn="ctr">
                        <a:lnSpc>
                          <a:spcPct val="115000"/>
                        </a:lnSpc>
                        <a:spcAft>
                          <a:spcPts val="0"/>
                        </a:spcAft>
                      </a:pPr>
                      <a:r>
                        <a:rPr lang="es-MX" sz="1800">
                          <a:effectLst/>
                        </a:rPr>
                        <a:t>4</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840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0.735</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617</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617</a:t>
                      </a:r>
                      <a:endParaRPr lang="es-MX" sz="1800">
                        <a:effectLst/>
                        <a:latin typeface="Calibri"/>
                        <a:ea typeface="Calibri"/>
                        <a:cs typeface="Times New Roman"/>
                      </a:endParaRPr>
                    </a:p>
                  </a:txBody>
                  <a:tcPr marL="68580" marR="68580" marT="0" marB="0"/>
                </a:tc>
              </a:tr>
              <a:tr h="302563">
                <a:tc>
                  <a:txBody>
                    <a:bodyPr/>
                    <a:lstStyle/>
                    <a:p>
                      <a:pPr algn="ctr">
                        <a:lnSpc>
                          <a:spcPct val="115000"/>
                        </a:lnSpc>
                        <a:spcAft>
                          <a:spcPts val="0"/>
                        </a:spcAft>
                      </a:pPr>
                      <a:r>
                        <a:rPr lang="es-MX" sz="1800">
                          <a:effectLst/>
                        </a:rPr>
                        <a:t>5</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1,100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2,000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0.08</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160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940</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0.6806</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640</a:t>
                      </a:r>
                      <a:endParaRPr lang="es-MX"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dirty="0">
                          <a:effectLst/>
                        </a:rPr>
                        <a:t>640</a:t>
                      </a:r>
                      <a:endParaRPr lang="es-MX" sz="1800" dirty="0">
                        <a:effectLst/>
                        <a:latin typeface="Calibri"/>
                        <a:ea typeface="Calibri"/>
                        <a:cs typeface="Times New Roman"/>
                      </a:endParaRPr>
                    </a:p>
                  </a:txBody>
                  <a:tcPr marL="68580" marR="68580" marT="0" marB="0"/>
                </a:tc>
              </a:tr>
              <a:tr h="302563">
                <a:tc gridSpan="8">
                  <a:txBody>
                    <a:bodyPr/>
                    <a:lstStyle/>
                    <a:p>
                      <a:pPr algn="r">
                        <a:lnSpc>
                          <a:spcPct val="115000"/>
                        </a:lnSpc>
                        <a:spcAft>
                          <a:spcPts val="0"/>
                        </a:spcAft>
                      </a:pPr>
                      <a:r>
                        <a:rPr lang="es-MX" sz="1800">
                          <a:effectLst/>
                        </a:rPr>
                        <a:t>TOTAL (P) CALCULADO</a:t>
                      </a:r>
                      <a:endParaRPr lang="es-MX" sz="180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800" dirty="0">
                          <a:effectLst/>
                        </a:rPr>
                        <a:t>3271</a:t>
                      </a:r>
                      <a:endParaRPr lang="es-MX" sz="1800" dirty="0">
                        <a:effectLst/>
                        <a:latin typeface="Calibri"/>
                        <a:ea typeface="Calibri"/>
                        <a:cs typeface="Times New Roman"/>
                      </a:endParaRPr>
                    </a:p>
                  </a:txBody>
                  <a:tcPr marL="68580" marR="68580" marT="0" marB="0"/>
                </a:tc>
              </a:tr>
            </a:tbl>
          </a:graphicData>
        </a:graphic>
      </p:graphicFrame>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54274" name="Picture 2" descr="C:\Users\Sidhary\Pictures\LUIS\flechas-2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869160"/>
            <a:ext cx="4728765" cy="1576255"/>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número de diapositiva"/>
          <p:cNvSpPr>
            <a:spLocks noGrp="1"/>
          </p:cNvSpPr>
          <p:nvPr>
            <p:ph type="sldNum" sz="quarter" idx="12"/>
          </p:nvPr>
        </p:nvSpPr>
        <p:spPr/>
        <p:txBody>
          <a:bodyPr/>
          <a:lstStyle/>
          <a:p>
            <a:fld id="{A4119D5D-C868-4150-8857-B9A7E64B4824}" type="slidenum">
              <a:rPr lang="es-MX" smtClean="0"/>
              <a:t>60</a:t>
            </a:fld>
            <a:endParaRPr lang="es-MX"/>
          </a:p>
        </p:txBody>
      </p:sp>
    </p:spTree>
    <p:extLst>
      <p:ext uri="{BB962C8B-B14F-4D97-AF65-F5344CB8AC3E}">
        <p14:creationId xmlns:p14="http://schemas.microsoft.com/office/powerpoint/2010/main" val="1416922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764704"/>
            <a:ext cx="72008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MX" b="1" dirty="0">
                <a:solidFill>
                  <a:schemeClr val="accent3">
                    <a:lumMod val="50000"/>
                  </a:schemeClr>
                </a:solidFill>
              </a:rPr>
              <a:t>Tabla 9.13</a:t>
            </a:r>
            <a:endParaRPr lang="es-MX" dirty="0">
              <a:solidFill>
                <a:schemeClr val="accent3">
                  <a:lumMod val="50000"/>
                </a:schemeClr>
              </a:solidFill>
            </a:endParaRPr>
          </a:p>
          <a:p>
            <a:pPr algn="ctr"/>
            <a:r>
              <a:rPr lang="es-MX" b="1" dirty="0">
                <a:solidFill>
                  <a:schemeClr val="accent3">
                    <a:lumMod val="50000"/>
                  </a:schemeClr>
                </a:solidFill>
              </a:rPr>
              <a:t>CALCULO DE RENTABILIDAD POR QUIVALENCIA PARA EL 10%</a:t>
            </a:r>
            <a:endParaRPr lang="es-MX" dirty="0">
              <a:solidFill>
                <a:schemeClr val="accent3">
                  <a:lumMod val="50000"/>
                </a:schemeClr>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802916224"/>
              </p:ext>
            </p:extLst>
          </p:nvPr>
        </p:nvGraphicFramePr>
        <p:xfrm>
          <a:off x="251520" y="1772816"/>
          <a:ext cx="8496946" cy="2480136"/>
        </p:xfrm>
        <a:graphic>
          <a:graphicData uri="http://schemas.openxmlformats.org/drawingml/2006/table">
            <a:tbl>
              <a:tblPr firstRow="1" firstCol="1" bandRow="1">
                <a:tableStyleId>{21E4AEA4-8DFA-4A89-87EB-49C32662AFE0}</a:tableStyleId>
              </a:tblPr>
              <a:tblGrid>
                <a:gridCol w="832007"/>
                <a:gridCol w="817185"/>
                <a:gridCol w="817185"/>
                <a:gridCol w="707502"/>
                <a:gridCol w="1122518"/>
                <a:gridCol w="985168"/>
                <a:gridCol w="927855"/>
                <a:gridCol w="1301370"/>
                <a:gridCol w="986156"/>
              </a:tblGrid>
              <a:tr h="310017">
                <a:tc>
                  <a:txBody>
                    <a:bodyPr/>
                    <a:lstStyle/>
                    <a:p>
                      <a:pPr algn="ctr">
                        <a:lnSpc>
                          <a:spcPct val="115000"/>
                        </a:lnSpc>
                        <a:spcAft>
                          <a:spcPts val="0"/>
                        </a:spcAft>
                      </a:pPr>
                      <a:r>
                        <a:rPr lang="es-MX" sz="1600">
                          <a:solidFill>
                            <a:schemeClr val="accent3">
                              <a:lumMod val="50000"/>
                            </a:schemeClr>
                          </a:solidFill>
                          <a:effectLst/>
                        </a:rPr>
                        <a:t>AÑOS</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II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III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IV=(II*III)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V=(I-IV)</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VI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VII=V*VI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VIII</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 </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R</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C</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(C*i)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(R-Ci)</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f.s.a.</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(R-Ci)(f.s.a)</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P</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1</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1,000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0.10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800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0.9881</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727</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727</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2</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800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0.10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600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0.8264</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496</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496</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3</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900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0.10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700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0.7315</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526</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526</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4</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1,000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0.10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800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0.683</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546</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546</a:t>
                      </a:r>
                      <a:endParaRPr lang="es-MX" sz="1600">
                        <a:solidFill>
                          <a:schemeClr val="accent3">
                            <a:lumMod val="50000"/>
                          </a:schemeClr>
                        </a:solidFill>
                        <a:effectLst/>
                        <a:latin typeface="Calibri"/>
                        <a:ea typeface="Calibri"/>
                        <a:cs typeface="Times New Roman"/>
                      </a:endParaRPr>
                    </a:p>
                  </a:txBody>
                  <a:tcPr marL="68580" marR="68580" marT="0" marB="0"/>
                </a:tc>
              </a:tr>
              <a:tr h="310017">
                <a:tc>
                  <a:txBody>
                    <a:bodyPr/>
                    <a:lstStyle/>
                    <a:p>
                      <a:pPr algn="ctr">
                        <a:lnSpc>
                          <a:spcPct val="115000"/>
                        </a:lnSpc>
                        <a:spcAft>
                          <a:spcPts val="0"/>
                        </a:spcAft>
                      </a:pPr>
                      <a:r>
                        <a:rPr lang="es-MX" sz="1600">
                          <a:solidFill>
                            <a:schemeClr val="accent3">
                              <a:lumMod val="50000"/>
                            </a:schemeClr>
                          </a:solidFill>
                          <a:effectLst/>
                        </a:rPr>
                        <a:t>5</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1,100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0.10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200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900</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0.6209</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559</a:t>
                      </a:r>
                      <a:endParaRPr lang="es-MX" sz="1600">
                        <a:solidFill>
                          <a:schemeClr val="accent3">
                            <a:lumMod val="50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solidFill>
                            <a:schemeClr val="accent3">
                              <a:lumMod val="50000"/>
                            </a:schemeClr>
                          </a:solidFill>
                          <a:effectLst/>
                        </a:rPr>
                        <a:t>559</a:t>
                      </a:r>
                      <a:endParaRPr lang="es-MX" sz="1600">
                        <a:solidFill>
                          <a:schemeClr val="accent3">
                            <a:lumMod val="50000"/>
                          </a:schemeClr>
                        </a:solidFill>
                        <a:effectLst/>
                        <a:latin typeface="Calibri"/>
                        <a:ea typeface="Calibri"/>
                        <a:cs typeface="Times New Roman"/>
                      </a:endParaRPr>
                    </a:p>
                  </a:txBody>
                  <a:tcPr marL="68580" marR="68580" marT="0" marB="0"/>
                </a:tc>
              </a:tr>
              <a:tr h="310017">
                <a:tc gridSpan="8">
                  <a:txBody>
                    <a:bodyPr/>
                    <a:lstStyle/>
                    <a:p>
                      <a:pPr algn="r">
                        <a:lnSpc>
                          <a:spcPct val="115000"/>
                        </a:lnSpc>
                        <a:spcAft>
                          <a:spcPts val="0"/>
                        </a:spcAft>
                      </a:pPr>
                      <a:r>
                        <a:rPr lang="es-MX" sz="1600">
                          <a:solidFill>
                            <a:schemeClr val="accent3">
                              <a:lumMod val="50000"/>
                            </a:schemeClr>
                          </a:solidFill>
                          <a:effectLst/>
                        </a:rPr>
                        <a:t>TOTAL (P) CALCULADO</a:t>
                      </a:r>
                      <a:endParaRPr lang="es-MX" sz="1600">
                        <a:solidFill>
                          <a:schemeClr val="accent3">
                            <a:lumMod val="50000"/>
                          </a:schemeClr>
                        </a:solidFill>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600" dirty="0">
                          <a:solidFill>
                            <a:schemeClr val="accent3">
                              <a:lumMod val="50000"/>
                            </a:schemeClr>
                          </a:solidFill>
                          <a:effectLst/>
                        </a:rPr>
                        <a:t>2854</a:t>
                      </a:r>
                      <a:endParaRPr lang="es-MX" sz="1600" dirty="0">
                        <a:solidFill>
                          <a:schemeClr val="accent3">
                            <a:lumMod val="50000"/>
                          </a:schemeClr>
                        </a:solidFill>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55298" name="Picture 2" descr="C:\Users\Sidhary\Pictures\LUIS\flechas-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869160"/>
            <a:ext cx="1567458" cy="1306215"/>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61</a:t>
            </a:fld>
            <a:endParaRPr lang="es-MX"/>
          </a:p>
        </p:txBody>
      </p:sp>
    </p:spTree>
    <p:extLst>
      <p:ext uri="{BB962C8B-B14F-4D97-AF65-F5344CB8AC3E}">
        <p14:creationId xmlns:p14="http://schemas.microsoft.com/office/powerpoint/2010/main" val="40849127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323528" y="476672"/>
            <a:ext cx="8496944"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dirty="0"/>
              <a:t>Una vez sumados estos valores actualizados se comparan con la inversión inicial.  </a:t>
            </a:r>
          </a:p>
          <a:p>
            <a:r>
              <a:rPr lang="es-MX" dirty="0"/>
              <a:t>Así teniendo los valores extremos de “P” calculando, los cuales contienen el valor de 3400; que son: 3519 y 3171, se produce a interpolar para encontrar la tasa de interés exacta. </a:t>
            </a:r>
          </a:p>
        </p:txBody>
      </p:sp>
      <p:graphicFrame>
        <p:nvGraphicFramePr>
          <p:cNvPr id="3" name="2 Tabla"/>
          <p:cNvGraphicFramePr>
            <a:graphicFrameLocks noGrp="1"/>
          </p:cNvGraphicFramePr>
          <p:nvPr>
            <p:extLst>
              <p:ext uri="{D42A27DB-BD31-4B8C-83A1-F6EECF244321}">
                <p14:modId xmlns:p14="http://schemas.microsoft.com/office/powerpoint/2010/main" val="1865477290"/>
              </p:ext>
            </p:extLst>
          </p:nvPr>
        </p:nvGraphicFramePr>
        <p:xfrm>
          <a:off x="2435375" y="2420888"/>
          <a:ext cx="1384815" cy="884142"/>
        </p:xfrm>
        <a:graphic>
          <a:graphicData uri="http://schemas.openxmlformats.org/drawingml/2006/table">
            <a:tbl>
              <a:tblPr firstRow="1" firstCol="1" bandRow="1">
                <a:tableStyleId>{5940675A-B579-460E-94D1-54222C63F5DA}</a:tableStyleId>
              </a:tblPr>
              <a:tblGrid>
                <a:gridCol w="602754"/>
                <a:gridCol w="782061"/>
              </a:tblGrid>
              <a:tr h="294714">
                <a:tc>
                  <a:txBody>
                    <a:bodyPr/>
                    <a:lstStyle/>
                    <a:p>
                      <a:pPr algn="ctr">
                        <a:lnSpc>
                          <a:spcPct val="115000"/>
                        </a:lnSpc>
                        <a:spcAft>
                          <a:spcPts val="0"/>
                        </a:spcAft>
                      </a:pPr>
                      <a:r>
                        <a:rPr lang="es-MX" sz="1400" dirty="0">
                          <a:effectLst/>
                        </a:rPr>
                        <a:t>6%</a:t>
                      </a:r>
                      <a:endParaRPr lang="es-MX" sz="1400" dirty="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3519</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94714">
                <a:tc>
                  <a:txBody>
                    <a:bodyPr/>
                    <a:lstStyle/>
                    <a:p>
                      <a:pPr algn="ctr">
                        <a:lnSpc>
                          <a:spcPct val="115000"/>
                        </a:lnSpc>
                        <a:spcAft>
                          <a:spcPts val="0"/>
                        </a:spcAft>
                      </a:pPr>
                      <a:r>
                        <a:rPr lang="es-MX" sz="1400" dirty="0">
                          <a:effectLst/>
                        </a:rPr>
                        <a:t>8%</a:t>
                      </a:r>
                      <a:endParaRPr lang="es-MX" sz="1400" dirty="0">
                        <a:effectLst/>
                        <a:latin typeface="Calibri"/>
                        <a:ea typeface="Calibri"/>
                        <a:cs typeface="Times New Roman"/>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3171</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4714">
                <a:tc>
                  <a:txBody>
                    <a:bodyPr/>
                    <a:lstStyle/>
                    <a:p>
                      <a:pPr algn="ctr">
                        <a:lnSpc>
                          <a:spcPct val="115000"/>
                        </a:lnSpc>
                        <a:spcAft>
                          <a:spcPts val="0"/>
                        </a:spcAft>
                      </a:pPr>
                      <a:r>
                        <a:rPr lang="es-MX" sz="1400">
                          <a:effectLst/>
                        </a:rPr>
                        <a:t>2%</a:t>
                      </a:r>
                      <a:endParaRPr lang="es-MX" sz="1400">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348</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1"/>
          <p:cNvSpPr>
            <a:spLocks noChangeArrowheads="1"/>
          </p:cNvSpPr>
          <p:nvPr/>
        </p:nvSpPr>
        <p:spPr bwMode="auto">
          <a:xfrm>
            <a:off x="2439662" y="1697792"/>
            <a:ext cx="4264674" cy="449878"/>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6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Interpolando tenemos: </a:t>
            </a:r>
            <a:endParaRPr kumimoji="0" lang="es-MX" altLang="es-MX" sz="2800" b="0" i="0" u="none" strike="noStrike" cap="none" normalizeH="0" baseline="0" dirty="0" smtClean="0">
              <a:ln>
                <a:noFill/>
              </a:ln>
              <a:solidFill>
                <a:schemeClr val="bg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853313912"/>
              </p:ext>
            </p:extLst>
          </p:nvPr>
        </p:nvGraphicFramePr>
        <p:xfrm>
          <a:off x="5004046" y="2348880"/>
          <a:ext cx="1700290" cy="936102"/>
        </p:xfrm>
        <a:graphic>
          <a:graphicData uri="http://schemas.openxmlformats.org/drawingml/2006/table">
            <a:tbl>
              <a:tblPr firstRow="1" firstCol="1" bandRow="1">
                <a:tableStyleId>{5940675A-B579-460E-94D1-54222C63F5DA}</a:tableStyleId>
              </a:tblPr>
              <a:tblGrid>
                <a:gridCol w="780394"/>
                <a:gridCol w="919896"/>
              </a:tblGrid>
              <a:tr h="312034">
                <a:tc>
                  <a:txBody>
                    <a:bodyPr/>
                    <a:lstStyle/>
                    <a:p>
                      <a:pPr algn="ctr">
                        <a:lnSpc>
                          <a:spcPct val="115000"/>
                        </a:lnSpc>
                        <a:spcAft>
                          <a:spcPts val="0"/>
                        </a:spcAft>
                      </a:pPr>
                      <a:r>
                        <a:rPr lang="es-MX" sz="1400" dirty="0">
                          <a:effectLst/>
                        </a:rPr>
                        <a:t>3400</a:t>
                      </a:r>
                      <a:endParaRPr lang="es-MX" sz="1400" dirty="0">
                        <a:effectLst/>
                        <a:latin typeface="Calibri"/>
                        <a:ea typeface="Calibri"/>
                        <a:cs typeface="Times New Roman"/>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X</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12034">
                <a:tc>
                  <a:txBody>
                    <a:bodyPr/>
                    <a:lstStyle/>
                    <a:p>
                      <a:pPr algn="ctr">
                        <a:lnSpc>
                          <a:spcPct val="115000"/>
                        </a:lnSpc>
                        <a:spcAft>
                          <a:spcPts val="0"/>
                        </a:spcAft>
                      </a:pPr>
                      <a:r>
                        <a:rPr lang="es-MX" sz="1400" dirty="0">
                          <a:effectLst/>
                        </a:rPr>
                        <a:t>3171</a:t>
                      </a:r>
                      <a:endParaRPr lang="es-MX" sz="1400" dirty="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8%</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2034">
                <a:tc>
                  <a:txBody>
                    <a:bodyPr/>
                    <a:lstStyle/>
                    <a:p>
                      <a:pPr algn="ctr">
                        <a:lnSpc>
                          <a:spcPct val="115000"/>
                        </a:lnSpc>
                        <a:spcAft>
                          <a:spcPts val="0"/>
                        </a:spcAft>
                      </a:pPr>
                      <a:r>
                        <a:rPr lang="es-MX" sz="1400" dirty="0">
                          <a:effectLst/>
                        </a:rPr>
                        <a:t>229</a:t>
                      </a:r>
                      <a:endParaRPr lang="es-MX" sz="1400" dirty="0">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400" dirty="0">
                          <a:effectLst/>
                        </a:rPr>
                        <a:t>(8%-X)</a:t>
                      </a:r>
                      <a:endParaRPr lang="es-MX" sz="14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5 Rectángulo"/>
          <p:cNvSpPr/>
          <p:nvPr/>
        </p:nvSpPr>
        <p:spPr>
          <a:xfrm>
            <a:off x="2787601" y="3580716"/>
            <a:ext cx="3568797"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1600" dirty="0"/>
              <a:t> Aplicando una regla de tres nos queda</a:t>
            </a:r>
          </a:p>
        </p:txBody>
      </p:sp>
      <p:graphicFrame>
        <p:nvGraphicFramePr>
          <p:cNvPr id="7" name="6 Tabla"/>
          <p:cNvGraphicFramePr>
            <a:graphicFrameLocks noGrp="1"/>
          </p:cNvGraphicFramePr>
          <p:nvPr>
            <p:extLst>
              <p:ext uri="{D42A27DB-BD31-4B8C-83A1-F6EECF244321}">
                <p14:modId xmlns:p14="http://schemas.microsoft.com/office/powerpoint/2010/main" val="2815367826"/>
              </p:ext>
            </p:extLst>
          </p:nvPr>
        </p:nvGraphicFramePr>
        <p:xfrm>
          <a:off x="4098376" y="4221088"/>
          <a:ext cx="947246" cy="792088"/>
        </p:xfrm>
        <a:graphic>
          <a:graphicData uri="http://schemas.openxmlformats.org/drawingml/2006/table">
            <a:tbl>
              <a:tblPr firstRow="1" firstCol="1" bandRow="1">
                <a:tableStyleId>{5940675A-B579-460E-94D1-54222C63F5DA}</a:tableStyleId>
              </a:tblPr>
              <a:tblGrid>
                <a:gridCol w="448735"/>
                <a:gridCol w="498511"/>
              </a:tblGrid>
              <a:tr h="396044">
                <a:tc>
                  <a:txBody>
                    <a:bodyPr/>
                    <a:lstStyle/>
                    <a:p>
                      <a:pPr algn="ctr">
                        <a:lnSpc>
                          <a:spcPct val="115000"/>
                        </a:lnSpc>
                        <a:spcAft>
                          <a:spcPts val="0"/>
                        </a:spcAft>
                      </a:pPr>
                      <a:r>
                        <a:rPr lang="es-MX" sz="1600">
                          <a:effectLst/>
                        </a:rPr>
                        <a:t>2%</a:t>
                      </a:r>
                      <a:endParaRPr lang="es-MX" sz="1600">
                        <a:effectLst/>
                        <a:latin typeface="Calibri"/>
                        <a:ea typeface="Calibri"/>
                        <a:cs typeface="Times New Roman"/>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0"/>
                        </a:spcAft>
                      </a:pPr>
                      <a:r>
                        <a:rPr lang="es-MX" sz="1600" dirty="0">
                          <a:effectLst/>
                        </a:rPr>
                        <a:t>348</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96044">
                <a:tc>
                  <a:txBody>
                    <a:bodyPr/>
                    <a:lstStyle/>
                    <a:p>
                      <a:pPr algn="ctr">
                        <a:lnSpc>
                          <a:spcPct val="115000"/>
                        </a:lnSpc>
                        <a:spcAft>
                          <a:spcPts val="0"/>
                        </a:spcAft>
                      </a:pPr>
                      <a:r>
                        <a:rPr lang="es-MX" sz="1600">
                          <a:effectLst/>
                        </a:rPr>
                        <a:t>X</a:t>
                      </a:r>
                      <a:endParaRPr lang="es-MX" sz="1600">
                        <a:effectLst/>
                        <a:latin typeface="Calibri"/>
                        <a:ea typeface="Calibri"/>
                        <a:cs typeface="Times New Roman"/>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1600" dirty="0">
                          <a:effectLst/>
                        </a:rPr>
                        <a:t>229</a:t>
                      </a:r>
                      <a:endParaRPr lang="es-MX" sz="1600" dirty="0">
                        <a:effectLst/>
                        <a:latin typeface="Calibri"/>
                        <a:ea typeface="Calibri"/>
                        <a:cs typeface="Times New Roman"/>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AlternateContent xmlns:mc="http://schemas.openxmlformats.org/markup-compatibility/2006" xmlns:a14="http://schemas.microsoft.com/office/drawing/2010/main">
        <mc:Choice Requires="a14">
          <p:sp>
            <p:nvSpPr>
              <p:cNvPr id="8" name="7 Rectángulo"/>
              <p:cNvSpPr/>
              <p:nvPr/>
            </p:nvSpPr>
            <p:spPr>
              <a:xfrm>
                <a:off x="431540" y="5309303"/>
                <a:ext cx="8280920" cy="504818"/>
              </a:xfrm>
              <a:prstGeom prst="rect">
                <a:avLst/>
              </a:prstGeom>
            </p:spPr>
            <p:txBody>
              <a:bodyPr wrap="square">
                <a:spAutoFit/>
              </a:bodyPr>
              <a:lstStyle/>
              <a:p>
                <a:pPr algn="ctr"/>
                <a:r>
                  <a:rPr lang="es-MX" i="1" dirty="0" smtClean="0"/>
                  <a:t>Despejando </a:t>
                </a:r>
                <a:r>
                  <a:rPr lang="es-MX" i="1" dirty="0"/>
                  <a:t>a X nos da</a:t>
                </a:r>
                <a:r>
                  <a:rPr lang="es-MX" dirty="0"/>
                  <a:t> </a:t>
                </a:r>
                <a14:m>
                  <m:oMath xmlns:m="http://schemas.openxmlformats.org/officeDocument/2006/math">
                    <m:r>
                      <a:rPr lang="es-MX" i="1">
                        <a:latin typeface="Cambria Math"/>
                      </a:rPr>
                      <m:t>𝑋</m:t>
                    </m:r>
                    <m:r>
                      <a:rPr lang="es-MX" i="1">
                        <a:latin typeface="Cambria Math"/>
                      </a:rPr>
                      <m:t>=</m:t>
                    </m:r>
                    <m:f>
                      <m:fPr>
                        <m:ctrlPr>
                          <a:rPr lang="es-MX" i="1">
                            <a:latin typeface="Cambria Math"/>
                          </a:rPr>
                        </m:ctrlPr>
                      </m:fPr>
                      <m:num>
                        <m:r>
                          <a:rPr lang="es-MX" i="1">
                            <a:latin typeface="Cambria Math"/>
                          </a:rPr>
                          <m:t>2</m:t>
                        </m:r>
                        <m:d>
                          <m:dPr>
                            <m:ctrlPr>
                              <a:rPr lang="es-MX" i="1">
                                <a:latin typeface="Cambria Math"/>
                              </a:rPr>
                            </m:ctrlPr>
                          </m:dPr>
                          <m:e>
                            <m:r>
                              <a:rPr lang="es-MX" i="1">
                                <a:latin typeface="Cambria Math"/>
                              </a:rPr>
                              <m:t>229</m:t>
                            </m:r>
                          </m:e>
                        </m:d>
                      </m:num>
                      <m:den>
                        <m:r>
                          <a:rPr lang="es-MX" i="1">
                            <a:latin typeface="Cambria Math"/>
                          </a:rPr>
                          <m:t>348</m:t>
                        </m:r>
                      </m:den>
                    </m:f>
                    <m:r>
                      <a:rPr lang="es-MX" i="1">
                        <a:latin typeface="Cambria Math"/>
                      </a:rPr>
                      <m:t>=</m:t>
                    </m:r>
                    <m:f>
                      <m:fPr>
                        <m:ctrlPr>
                          <a:rPr lang="es-MX" i="1">
                            <a:latin typeface="Cambria Math"/>
                          </a:rPr>
                        </m:ctrlPr>
                      </m:fPr>
                      <m:num>
                        <m:r>
                          <a:rPr lang="es-MX" i="1">
                            <a:latin typeface="Cambria Math"/>
                          </a:rPr>
                          <m:t>458</m:t>
                        </m:r>
                      </m:num>
                      <m:den>
                        <m:r>
                          <a:rPr lang="es-MX" i="1">
                            <a:latin typeface="Cambria Math"/>
                          </a:rPr>
                          <m:t>348</m:t>
                        </m:r>
                      </m:den>
                    </m:f>
                    <m:r>
                      <a:rPr lang="es-MX" i="1">
                        <a:latin typeface="Cambria Math"/>
                      </a:rPr>
                      <m:t>=1.3 (</m:t>
                    </m:r>
                    <m:r>
                      <a:rPr lang="es-MX" i="1">
                        <a:latin typeface="Cambria Math"/>
                      </a:rPr>
                      <m:t>𝑓𝑎𝑐𝑡𝑜𝑟</m:t>
                    </m:r>
                    <m:r>
                      <a:rPr lang="es-MX" i="1">
                        <a:latin typeface="Cambria Math"/>
                      </a:rPr>
                      <m:t> </m:t>
                    </m:r>
                    <m:r>
                      <a:rPr lang="es-MX" i="1">
                        <a:latin typeface="Cambria Math"/>
                      </a:rPr>
                      <m:t>𝑑𝑒</m:t>
                    </m:r>
                    <m:r>
                      <a:rPr lang="es-MX" i="1">
                        <a:latin typeface="Cambria Math"/>
                      </a:rPr>
                      <m:t> </m:t>
                    </m:r>
                    <m:r>
                      <a:rPr lang="es-MX" i="1">
                        <a:latin typeface="Cambria Math"/>
                      </a:rPr>
                      <m:t>𝑖𝑛𝑡𝑒𝑟𝑝𝑜𝑙𝑎𝑐𝑖</m:t>
                    </m:r>
                    <m:r>
                      <a:rPr lang="es-MX" i="1">
                        <a:latin typeface="Cambria Math"/>
                      </a:rPr>
                      <m:t>ó</m:t>
                    </m:r>
                    <m:r>
                      <a:rPr lang="es-MX" i="1">
                        <a:latin typeface="Cambria Math"/>
                      </a:rPr>
                      <m:t>𝑛</m:t>
                    </m:r>
                    <m:r>
                      <a:rPr lang="es-MX" i="1">
                        <a:latin typeface="Cambria Math"/>
                      </a:rPr>
                      <m:t>(</m:t>
                    </m:r>
                    <m:r>
                      <a:rPr lang="es-MX" i="1">
                        <a:latin typeface="Cambria Math"/>
                      </a:rPr>
                      <m:t>𝑓</m:t>
                    </m:r>
                    <m:r>
                      <a:rPr lang="es-MX" i="1">
                        <a:latin typeface="Cambria Math"/>
                      </a:rPr>
                      <m:t>.</m:t>
                    </m:r>
                    <m:r>
                      <a:rPr lang="es-MX" i="1">
                        <a:latin typeface="Cambria Math"/>
                      </a:rPr>
                      <m:t>𝑖</m:t>
                    </m:r>
                    <m:r>
                      <a:rPr lang="es-MX" i="1">
                        <a:latin typeface="Cambria Math"/>
                      </a:rPr>
                      <m:t>)</m:t>
                    </m:r>
                  </m:oMath>
                </a14:m>
                <a:endParaRPr lang="es-MX" dirty="0"/>
              </a:p>
            </p:txBody>
          </p:sp>
        </mc:Choice>
        <mc:Fallback xmlns="">
          <p:sp>
            <p:nvSpPr>
              <p:cNvPr id="8" name="7 Rectángulo"/>
              <p:cNvSpPr>
                <a:spLocks noRot="1" noChangeAspect="1" noMove="1" noResize="1" noEditPoints="1" noAdjustHandles="1" noChangeArrowheads="1" noChangeShapeType="1" noTextEdit="1"/>
              </p:cNvSpPr>
              <p:nvPr/>
            </p:nvSpPr>
            <p:spPr>
              <a:xfrm>
                <a:off x="431540" y="5309303"/>
                <a:ext cx="8280920" cy="504818"/>
              </a:xfrm>
              <a:prstGeom prst="rect">
                <a:avLst/>
              </a:prstGeom>
              <a:blipFill rotWithShape="1">
                <a:blip r:embed="rId2"/>
                <a:stretch>
                  <a:fillRect b="-7229"/>
                </a:stretch>
              </a:blipFill>
            </p:spPr>
            <p:txBody>
              <a:bodyPr/>
              <a:lstStyle/>
              <a:p>
                <a:r>
                  <a:rPr lang="es-MX">
                    <a:noFill/>
                  </a:rPr>
                  <a:t> </a:t>
                </a:r>
              </a:p>
            </p:txBody>
          </p:sp>
        </mc:Fallback>
      </mc:AlternateContent>
      <p:sp>
        <p:nvSpPr>
          <p:cNvPr id="9" name="8 Rectángulo"/>
          <p:cNvSpPr/>
          <p:nvPr/>
        </p:nvSpPr>
        <p:spPr>
          <a:xfrm>
            <a:off x="2612707" y="6021288"/>
            <a:ext cx="45720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es-MX" dirty="0"/>
              <a:t>i(T.I.R.) = i + Fi = 8% - 1.3 =6.7%</a:t>
            </a:r>
          </a:p>
          <a:p>
            <a:r>
              <a:rPr lang="es-MX" dirty="0"/>
              <a:t>i(T.1.R.) = 6.7% = 0.067</a:t>
            </a:r>
          </a:p>
        </p:txBody>
      </p:sp>
      <p:sp>
        <p:nvSpPr>
          <p:cNvPr id="10" name="9 CuadroTexto"/>
          <p:cNvSpPr txBox="1"/>
          <p:nvPr/>
        </p:nvSpPr>
        <p:spPr>
          <a:xfrm>
            <a:off x="7308304" y="44624"/>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56322" name="Picture 2" descr="C:\Users\Sidhary\Pictures\LUIS\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5088" y="174783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Users\Sidhary\Pictures\LUIS\hip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25" y="5715119"/>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1" name="10 Marcador de número de diapositiva"/>
          <p:cNvSpPr>
            <a:spLocks noGrp="1"/>
          </p:cNvSpPr>
          <p:nvPr>
            <p:ph type="sldNum" sz="quarter" idx="12"/>
          </p:nvPr>
        </p:nvSpPr>
        <p:spPr/>
        <p:txBody>
          <a:bodyPr/>
          <a:lstStyle/>
          <a:p>
            <a:fld id="{A4119D5D-C868-4150-8857-B9A7E64B4824}" type="slidenum">
              <a:rPr lang="es-MX" smtClean="0"/>
              <a:t>62</a:t>
            </a:fld>
            <a:endParaRPr lang="es-MX"/>
          </a:p>
        </p:txBody>
      </p:sp>
    </p:spTree>
    <p:extLst>
      <p:ext uri="{BB962C8B-B14F-4D97-AF65-F5344CB8AC3E}">
        <p14:creationId xmlns:p14="http://schemas.microsoft.com/office/powerpoint/2010/main" val="7997814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435961" y="908720"/>
            <a:ext cx="828092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MX" b="1" dirty="0"/>
              <a:t>Tabla 9.14</a:t>
            </a:r>
            <a:endParaRPr lang="es-MX" dirty="0"/>
          </a:p>
          <a:p>
            <a:pPr algn="ctr"/>
            <a:r>
              <a:rPr lang="es-MX" b="1" dirty="0"/>
              <a:t>COMPARACION CON LA TASA DE INTERES (1) QUE NOS IGUALARA EL “P” CALCULADO CON LA INVERSION FIJA INICIAL</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3773929866"/>
              </p:ext>
            </p:extLst>
          </p:nvPr>
        </p:nvGraphicFramePr>
        <p:xfrm>
          <a:off x="435961" y="2348880"/>
          <a:ext cx="8393351" cy="2243328"/>
        </p:xfrm>
        <a:graphic>
          <a:graphicData uri="http://schemas.openxmlformats.org/drawingml/2006/table">
            <a:tbl>
              <a:tblPr firstRow="1" firstCol="1" bandRow="1">
                <a:tableStyleId>{00A15C55-8517-42AA-B614-E9B94910E393}</a:tableStyleId>
              </a:tblPr>
              <a:tblGrid>
                <a:gridCol w="821863"/>
                <a:gridCol w="807221"/>
                <a:gridCol w="807221"/>
                <a:gridCol w="698878"/>
                <a:gridCol w="1108831"/>
                <a:gridCol w="973157"/>
                <a:gridCol w="916544"/>
                <a:gridCol w="1285504"/>
                <a:gridCol w="974132"/>
              </a:tblGrid>
              <a:tr h="0">
                <a:tc>
                  <a:txBody>
                    <a:bodyPr/>
                    <a:lstStyle/>
                    <a:p>
                      <a:pPr algn="ctr">
                        <a:lnSpc>
                          <a:spcPct val="115000"/>
                        </a:lnSpc>
                        <a:spcAft>
                          <a:spcPts val="0"/>
                        </a:spcAft>
                      </a:pPr>
                      <a:r>
                        <a:rPr lang="es-MX" sz="1600" dirty="0">
                          <a:effectLst/>
                        </a:rPr>
                        <a:t>AÑOS</a:t>
                      </a:r>
                      <a:endParaRPr lang="es-MX"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IV=(II*III)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V=(I-IV)</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VII=V*VI</a:t>
                      </a:r>
                      <a:endParaRPr lang="es-MX"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VIII</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(R-Ci)(f.s.a)</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P</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0.067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134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866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0.948</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814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814</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2</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0.067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134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666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0.8840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588</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588</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3</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900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0.067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134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766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0.8236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630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630</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0.067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134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866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0.7728</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669</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669</a:t>
                      </a:r>
                      <a:endParaRPr lang="es-MX" sz="16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1600">
                          <a:effectLst/>
                        </a:rPr>
                        <a:t>5</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1,100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2,000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0.067</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134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966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0.7231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699</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699</a:t>
                      </a:r>
                      <a:endParaRPr lang="es-MX" sz="1600">
                        <a:effectLst/>
                        <a:latin typeface="Calibri"/>
                        <a:ea typeface="Calibri"/>
                        <a:cs typeface="Times New Roman"/>
                      </a:endParaRPr>
                    </a:p>
                  </a:txBody>
                  <a:tcPr marL="68580" marR="68580" marT="0" marB="0"/>
                </a:tc>
              </a:tr>
              <a:tr h="0">
                <a:tc gridSpan="8">
                  <a:txBody>
                    <a:bodyPr/>
                    <a:lstStyle/>
                    <a:p>
                      <a:pPr algn="r">
                        <a:lnSpc>
                          <a:spcPct val="115000"/>
                        </a:lnSpc>
                        <a:spcAft>
                          <a:spcPts val="0"/>
                        </a:spcAft>
                      </a:pPr>
                      <a:r>
                        <a:rPr lang="es-MX" sz="1600" dirty="0">
                          <a:effectLst/>
                        </a:rPr>
                        <a:t>TOTAL (P) CALCULADO</a:t>
                      </a:r>
                      <a:endParaRPr lang="es-MX" sz="16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600" dirty="0">
                          <a:effectLst/>
                        </a:rPr>
                        <a:t>3400</a:t>
                      </a:r>
                      <a:endParaRPr lang="es-MX" sz="1600" dirty="0">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57347" name="Picture 3" descr="C:\Users\Sidhary\Pictures\LUIS\justicia-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5445224"/>
            <a:ext cx="1008112" cy="777686"/>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63</a:t>
            </a:fld>
            <a:endParaRPr lang="es-MX"/>
          </a:p>
        </p:txBody>
      </p:sp>
    </p:spTree>
    <p:extLst>
      <p:ext uri="{BB962C8B-B14F-4D97-AF65-F5344CB8AC3E}">
        <p14:creationId xmlns:p14="http://schemas.microsoft.com/office/powerpoint/2010/main" val="39473063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Sidhary\Pictures\LUIS\trispet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51" y="935941"/>
            <a:ext cx="917227" cy="881949"/>
          </a:xfrm>
          <a:prstGeom prst="rect">
            <a:avLst/>
          </a:prstGeom>
          <a:noFill/>
          <a:extLst>
            <a:ext uri="{909E8E84-426E-40DD-AFC4-6F175D3DCCD1}">
              <a14:hiddenFill xmlns:a14="http://schemas.microsoft.com/office/drawing/2010/main">
                <a:solidFill>
                  <a:srgbClr val="FFFFFF"/>
                </a:solidFill>
              </a14:hiddenFill>
            </a:ext>
          </a:extLst>
        </p:spPr>
      </p:pic>
      <p:sp>
        <p:nvSpPr>
          <p:cNvPr id="3" name="2 Llamada de flecha hacia abajo"/>
          <p:cNvSpPr/>
          <p:nvPr/>
        </p:nvSpPr>
        <p:spPr>
          <a:xfrm>
            <a:off x="1187624" y="881854"/>
            <a:ext cx="6768752" cy="990124"/>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r>
              <a:rPr lang="es-MX" b="1" dirty="0" smtClean="0"/>
              <a:t>(1) Se </a:t>
            </a:r>
            <a:r>
              <a:rPr lang="es-MX" b="1" dirty="0"/>
              <a:t>refiere a la tasa de interés que se encontró a través de la interpolación (6.7%) y en base a la cual se hacen los cálculos.</a:t>
            </a:r>
          </a:p>
        </p:txBody>
      </p:sp>
      <mc:AlternateContent xmlns:mc="http://schemas.openxmlformats.org/markup-compatibility/2006" xmlns:a14="http://schemas.microsoft.com/office/drawing/2010/main">
        <mc:Choice Requires="a14">
          <p:sp>
            <p:nvSpPr>
              <p:cNvPr id="4" name="3 Operación manual"/>
              <p:cNvSpPr/>
              <p:nvPr/>
            </p:nvSpPr>
            <p:spPr>
              <a:xfrm>
                <a:off x="935596" y="2123013"/>
                <a:ext cx="7272808" cy="1636282"/>
              </a:xfrm>
              <a:prstGeom prst="flowChartManualOperation">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es-MX" b="1" dirty="0" smtClean="0">
                    <a:solidFill>
                      <a:schemeClr val="accent3"/>
                    </a:solidFill>
                  </a:rPr>
                  <a:t>El </a:t>
                </a:r>
                <a:r>
                  <a:rPr lang="es-MX" b="1" dirty="0" err="1" smtClean="0">
                    <a:solidFill>
                      <a:schemeClr val="accent3"/>
                    </a:solidFill>
                  </a:rPr>
                  <a:t>f.s.a</a:t>
                </a:r>
                <a:r>
                  <a:rPr lang="es-MX" b="1" dirty="0" smtClean="0">
                    <a:solidFill>
                      <a:schemeClr val="accent3"/>
                    </a:solidFill>
                  </a:rPr>
                  <a:t> se calculó </a:t>
                </a:r>
                <a:r>
                  <a:rPr lang="es-MX" b="1" dirty="0">
                    <a:solidFill>
                      <a:schemeClr val="accent3"/>
                    </a:solidFill>
                  </a:rPr>
                  <a:t>en base a la fórmula</a:t>
                </a:r>
                <a:r>
                  <a:rPr lang="es-MX" b="1" dirty="0" smtClean="0">
                    <a:solidFill>
                      <a:schemeClr val="accent3"/>
                    </a:solidFill>
                  </a:rPr>
                  <a:t>:</a:t>
                </a:r>
              </a:p>
              <a:p>
                <a:pPr lvl="0"/>
                <a:endParaRPr lang="es-MX" b="1" dirty="0" smtClean="0">
                  <a:solidFill>
                    <a:schemeClr val="accent3"/>
                  </a:solidFill>
                </a:endParaRPr>
              </a:p>
              <a:p>
                <a:pPr lvl="0"/>
                <a:r>
                  <a:rPr lang="es-MX" b="1" dirty="0" smtClean="0">
                    <a:solidFill>
                      <a:schemeClr val="accent3"/>
                    </a:solidFill>
                  </a:rPr>
                  <a:t> 	       </a:t>
                </a:r>
                <a:r>
                  <a:rPr lang="es-MX" b="1" dirty="0" err="1" smtClean="0">
                    <a:solidFill>
                      <a:schemeClr val="accent3"/>
                    </a:solidFill>
                  </a:rPr>
                  <a:t>f.s.a</a:t>
                </a:r>
                <a:r>
                  <a:rPr lang="es-MX" b="1" dirty="0">
                    <a:solidFill>
                      <a:schemeClr val="accent3"/>
                    </a:solidFill>
                  </a:rPr>
                  <a:t>. =</a:t>
                </a:r>
                <a14:m>
                  <m:oMath xmlns:m="http://schemas.openxmlformats.org/officeDocument/2006/math">
                    <m:f>
                      <m:fPr>
                        <m:ctrlPr>
                          <a:rPr lang="es-MX" b="1" i="1">
                            <a:solidFill>
                              <a:schemeClr val="accent3"/>
                            </a:solidFill>
                            <a:latin typeface="Cambria Math"/>
                          </a:rPr>
                        </m:ctrlPr>
                      </m:fPr>
                      <m:num>
                        <m:r>
                          <a:rPr lang="es-MX" b="1" i="1">
                            <a:solidFill>
                              <a:schemeClr val="accent3"/>
                            </a:solidFill>
                            <a:latin typeface="Cambria Math"/>
                          </a:rPr>
                          <m:t>𝟏</m:t>
                        </m:r>
                      </m:num>
                      <m:den>
                        <m:sSup>
                          <m:sSupPr>
                            <m:ctrlPr>
                              <a:rPr lang="es-MX" b="1" i="1">
                                <a:solidFill>
                                  <a:schemeClr val="accent3"/>
                                </a:solidFill>
                                <a:latin typeface="Cambria Math"/>
                              </a:rPr>
                            </m:ctrlPr>
                          </m:sSupPr>
                          <m:e>
                            <m:r>
                              <a:rPr lang="es-MX" b="1" i="1">
                                <a:solidFill>
                                  <a:schemeClr val="accent3"/>
                                </a:solidFill>
                                <a:latin typeface="Cambria Math"/>
                              </a:rPr>
                              <m:t>(</m:t>
                            </m:r>
                            <m:r>
                              <a:rPr lang="es-MX" b="1" i="1">
                                <a:solidFill>
                                  <a:schemeClr val="accent3"/>
                                </a:solidFill>
                                <a:latin typeface="Cambria Math"/>
                              </a:rPr>
                              <m:t>𝟏</m:t>
                            </m:r>
                            <m:r>
                              <a:rPr lang="es-MX" b="1" i="1">
                                <a:solidFill>
                                  <a:schemeClr val="accent3"/>
                                </a:solidFill>
                                <a:latin typeface="Cambria Math"/>
                              </a:rPr>
                              <m:t>+</m:t>
                            </m:r>
                            <m:r>
                              <a:rPr lang="es-MX" b="1" i="1">
                                <a:solidFill>
                                  <a:schemeClr val="accent3"/>
                                </a:solidFill>
                                <a:latin typeface="Cambria Math"/>
                              </a:rPr>
                              <m:t>𝒊</m:t>
                            </m:r>
                            <m:r>
                              <a:rPr lang="es-MX" b="1" i="1">
                                <a:solidFill>
                                  <a:schemeClr val="accent3"/>
                                </a:solidFill>
                                <a:latin typeface="Cambria Math"/>
                              </a:rPr>
                              <m:t>)</m:t>
                            </m:r>
                          </m:e>
                          <m:sup>
                            <m:r>
                              <a:rPr lang="es-MX" b="1" i="1">
                                <a:solidFill>
                                  <a:schemeClr val="accent3"/>
                                </a:solidFill>
                                <a:latin typeface="Cambria Math"/>
                              </a:rPr>
                              <m:t>𝒏</m:t>
                            </m:r>
                          </m:sup>
                        </m:sSup>
                      </m:den>
                    </m:f>
                  </m:oMath>
                </a14:m>
                <a:r>
                  <a:rPr lang="es-MX" b="1" dirty="0">
                    <a:solidFill>
                      <a:schemeClr val="accent3"/>
                    </a:solidFill>
                  </a:rPr>
                  <a:t>  </a:t>
                </a:r>
                <a:endParaRPr lang="es-MX" b="1" dirty="0" smtClean="0">
                  <a:solidFill>
                    <a:schemeClr val="accent3"/>
                  </a:solidFill>
                </a:endParaRPr>
              </a:p>
              <a:p>
                <a:pPr lvl="0"/>
                <a:endParaRPr lang="es-MX" b="1" dirty="0" smtClean="0">
                  <a:solidFill>
                    <a:schemeClr val="accent3"/>
                  </a:solidFill>
                </a:endParaRPr>
              </a:p>
              <a:p>
                <a:pPr lvl="0" algn="ctr"/>
                <a:r>
                  <a:rPr lang="es-MX" b="1" dirty="0" smtClean="0">
                    <a:solidFill>
                      <a:schemeClr val="accent3"/>
                    </a:solidFill>
                  </a:rPr>
                  <a:t>además </a:t>
                </a:r>
                <a:r>
                  <a:rPr lang="es-MX" b="1" dirty="0">
                    <a:solidFill>
                      <a:schemeClr val="accent3"/>
                    </a:solidFill>
                  </a:rPr>
                  <a:t>se </a:t>
                </a:r>
                <a:r>
                  <a:rPr lang="es-MX" b="1" dirty="0" smtClean="0">
                    <a:solidFill>
                      <a:schemeClr val="accent3"/>
                    </a:solidFill>
                  </a:rPr>
                  <a:t>redondearon los cálculos.</a:t>
                </a:r>
                <a:endParaRPr lang="es-MX" b="1" dirty="0">
                  <a:solidFill>
                    <a:schemeClr val="accent3"/>
                  </a:solidFill>
                </a:endParaRPr>
              </a:p>
            </p:txBody>
          </p:sp>
        </mc:Choice>
        <mc:Fallback xmlns="">
          <p:sp>
            <p:nvSpPr>
              <p:cNvPr id="4" name="3 Operación manual"/>
              <p:cNvSpPr>
                <a:spLocks noRot="1" noChangeAspect="1" noMove="1" noResize="1" noEditPoints="1" noAdjustHandles="1" noChangeArrowheads="1" noChangeShapeType="1" noTextEdit="1"/>
              </p:cNvSpPr>
              <p:nvPr/>
            </p:nvSpPr>
            <p:spPr>
              <a:xfrm>
                <a:off x="935596" y="2123013"/>
                <a:ext cx="7272808" cy="1636282"/>
              </a:xfrm>
              <a:prstGeom prst="flowChartManualOperation">
                <a:avLst/>
              </a:prstGeom>
              <a:blipFill rotWithShape="1">
                <a:blip r:embed="rId3"/>
                <a:stretch>
                  <a:fillRect/>
                </a:stretch>
              </a:blipFill>
            </p:spPr>
            <p:txBody>
              <a:bodyPr/>
              <a:lstStyle/>
              <a:p>
                <a:r>
                  <a:rPr lang="es-MX">
                    <a:noFill/>
                  </a:rPr>
                  <a:t> </a:t>
                </a:r>
              </a:p>
            </p:txBody>
          </p:sp>
        </mc:Fallback>
      </mc:AlternateContent>
      <p:sp>
        <p:nvSpPr>
          <p:cNvPr id="5" name="4 Rectángulo"/>
          <p:cNvSpPr/>
          <p:nvPr/>
        </p:nvSpPr>
        <p:spPr>
          <a:xfrm>
            <a:off x="3401519" y="4293096"/>
            <a:ext cx="2340962" cy="369332"/>
          </a:xfrm>
          <a:prstGeom prst="rect">
            <a:avLst/>
          </a:prstGeom>
        </p:spPr>
        <p:style>
          <a:lnRef idx="1">
            <a:schemeClr val="accent5"/>
          </a:lnRef>
          <a:fillRef idx="3">
            <a:schemeClr val="accent5"/>
          </a:fillRef>
          <a:effectRef idx="2">
            <a:schemeClr val="accent5"/>
          </a:effectRef>
          <a:fontRef idx="minor">
            <a:schemeClr val="lt1"/>
          </a:fontRef>
        </p:style>
        <p:txBody>
          <a:bodyPr wrap="none">
            <a:spAutoFit/>
          </a:bodyPr>
          <a:lstStyle/>
          <a:p>
            <a:pPr lvl="0"/>
            <a:r>
              <a:rPr lang="es-MX" b="1" dirty="0">
                <a:solidFill>
                  <a:srgbClr val="002060"/>
                </a:solidFill>
              </a:rPr>
              <a:t>Cifras redondeadas.</a:t>
            </a:r>
          </a:p>
        </p:txBody>
      </p:sp>
      <p:sp>
        <p:nvSpPr>
          <p:cNvPr id="6" name="5 Terminador"/>
          <p:cNvSpPr/>
          <p:nvPr/>
        </p:nvSpPr>
        <p:spPr>
          <a:xfrm>
            <a:off x="2015716" y="5169178"/>
            <a:ext cx="5112568" cy="1298377"/>
          </a:xfrm>
          <a:prstGeom prst="flowChartTerminator">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s-MX" dirty="0"/>
              <a:t>CONCLUSIÓN: </a:t>
            </a:r>
          </a:p>
          <a:p>
            <a:pPr algn="ctr"/>
            <a:r>
              <a:rPr lang="es-MX" dirty="0"/>
              <a:t>La tasa de interés que iguala al “P” calculado con la inversión fija inicial.</a:t>
            </a:r>
          </a:p>
        </p:txBody>
      </p:sp>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8" name="Picture 2" descr="C:\Users\Sidhary\Pictures\LUIS\trispet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280" y="879842"/>
            <a:ext cx="917227" cy="881949"/>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A4119D5D-C868-4150-8857-B9A7E64B4824}" type="slidenum">
              <a:rPr lang="es-MX" smtClean="0"/>
              <a:t>64</a:t>
            </a:fld>
            <a:endParaRPr lang="es-MX"/>
          </a:p>
        </p:txBody>
      </p:sp>
      <p:pic>
        <p:nvPicPr>
          <p:cNvPr id="8194" name="Picture 2" descr="F:\formulación y evaluación de proyectos II\Trabajo final\Imágenes\twi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413132"/>
            <a:ext cx="1617638" cy="175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816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59394" name="Picture 2" descr="C:\Users\Sidhary\Pictures\LUIS\rings-purple-wt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2827" y="688003"/>
            <a:ext cx="666750" cy="6667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3370" y="836712"/>
            <a:ext cx="409336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MX" b="1" dirty="0">
                <a:solidFill>
                  <a:srgbClr val="002060"/>
                </a:solidFill>
              </a:rPr>
              <a:t>EL CONCEPTO DE ACTUALIZACIÓN</a:t>
            </a:r>
            <a:endParaRPr lang="es-MX" dirty="0">
              <a:solidFill>
                <a:srgbClr val="002060"/>
              </a:solidFill>
            </a:endParaRPr>
          </a:p>
        </p:txBody>
      </p:sp>
      <p:sp>
        <p:nvSpPr>
          <p:cNvPr id="3" name="2 Rectángulo"/>
          <p:cNvSpPr/>
          <p:nvPr/>
        </p:nvSpPr>
        <p:spPr>
          <a:xfrm>
            <a:off x="395536" y="1628800"/>
            <a:ext cx="18213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s-MX" b="1" dirty="0"/>
              <a:t>b) FORMULAS:</a:t>
            </a:r>
          </a:p>
        </p:txBody>
      </p:sp>
      <mc:AlternateContent xmlns:mc="http://schemas.openxmlformats.org/markup-compatibility/2006" xmlns:a14="http://schemas.microsoft.com/office/drawing/2010/main">
        <mc:Choice Requires="a14">
          <p:sp>
            <p:nvSpPr>
              <p:cNvPr id="4" name="3 Rectángulo"/>
              <p:cNvSpPr/>
              <p:nvPr/>
            </p:nvSpPr>
            <p:spPr>
              <a:xfrm>
                <a:off x="2070649" y="2398827"/>
                <a:ext cx="5028171" cy="78386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000" b="1" i="1" smtClean="0">
                          <a:effectLst/>
                          <a:latin typeface="Cambria Math"/>
                        </a:rPr>
                        <m:t>𝑪</m:t>
                      </m:r>
                      <m:r>
                        <a:rPr lang="es-MX" sz="2000" b="1" i="1" smtClean="0">
                          <a:effectLst/>
                          <a:latin typeface="Cambria Math"/>
                        </a:rPr>
                        <m:t>.</m:t>
                      </m:r>
                      <m:r>
                        <a:rPr lang="es-MX" sz="2000" b="1" i="1" smtClean="0">
                          <a:effectLst/>
                          <a:latin typeface="Cambria Math"/>
                        </a:rPr>
                        <m:t>𝑬</m:t>
                      </m:r>
                      <m:r>
                        <a:rPr lang="es-MX" sz="2000" b="1" i="1" smtClean="0">
                          <a:effectLst/>
                          <a:latin typeface="Cambria Math"/>
                        </a:rPr>
                        <m:t>.</m:t>
                      </m:r>
                      <m:r>
                        <a:rPr lang="es-MX" sz="2000" b="1" i="1" smtClean="0">
                          <a:effectLst/>
                          <a:latin typeface="Cambria Math"/>
                        </a:rPr>
                        <m:t>𝑨</m:t>
                      </m:r>
                      <m:r>
                        <a:rPr lang="es-MX" sz="2000" b="1" i="1" smtClean="0">
                          <a:effectLst/>
                          <a:latin typeface="Cambria Math"/>
                        </a:rPr>
                        <m:t>.;=</m:t>
                      </m:r>
                      <m:r>
                        <a:rPr lang="es-MX" sz="2000" b="1" i="1" smtClean="0">
                          <a:effectLst/>
                          <a:latin typeface="Cambria Math"/>
                        </a:rPr>
                        <m:t>𝑷</m:t>
                      </m:r>
                      <m:r>
                        <a:rPr lang="es-MX" sz="2000" b="1" i="1" smtClean="0">
                          <a:effectLst/>
                          <a:latin typeface="Cambria Math"/>
                        </a:rPr>
                        <m:t> </m:t>
                      </m:r>
                      <m:d>
                        <m:dPr>
                          <m:ctrlPr>
                            <a:rPr lang="es-MX" sz="2000" b="1" i="1">
                              <a:effectLst/>
                              <a:latin typeface="Cambria Math"/>
                            </a:rPr>
                          </m:ctrlPr>
                        </m:dPr>
                        <m:e>
                          <m:f>
                            <m:fPr>
                              <m:ctrlPr>
                                <a:rPr lang="es-MX" sz="2000" b="1" i="1">
                                  <a:effectLst/>
                                  <a:latin typeface="Cambria Math"/>
                                </a:rPr>
                              </m:ctrlPr>
                            </m:fPr>
                            <m:num>
                              <m:r>
                                <a:rPr lang="es-MX" sz="2000" b="1" i="1">
                                  <a:effectLst/>
                                  <a:latin typeface="Cambria Math"/>
                                </a:rPr>
                                <m:t>𝒊</m:t>
                              </m:r>
                              <m:d>
                                <m:dPr>
                                  <m:ctrlPr>
                                    <a:rPr lang="es-MX" sz="2000" b="1" i="1">
                                      <a:effectLst/>
                                      <a:latin typeface="Cambria Math"/>
                                    </a:rPr>
                                  </m:ctrlPr>
                                </m:dPr>
                                <m:e>
                                  <m:r>
                                    <a:rPr lang="es-MX" sz="2000" b="1" i="1">
                                      <a:effectLst/>
                                      <a:latin typeface="Cambria Math"/>
                                    </a:rPr>
                                    <m:t>𝟏</m:t>
                                  </m:r>
                                  <m:r>
                                    <a:rPr lang="es-MX" sz="2000" b="1" i="1">
                                      <a:effectLst/>
                                      <a:latin typeface="Cambria Math"/>
                                    </a:rPr>
                                    <m:t>+</m:t>
                                  </m:r>
                                  <m:r>
                                    <a:rPr lang="es-MX" sz="2000" b="1" i="1">
                                      <a:effectLst/>
                                      <a:latin typeface="Cambria Math"/>
                                    </a:rPr>
                                    <m:t>𝒊</m:t>
                                  </m:r>
                                </m:e>
                              </m:d>
                              <m:r>
                                <a:rPr lang="es-MX" sz="2000" b="1" i="1">
                                  <a:effectLst/>
                                  <a:latin typeface="Cambria Math"/>
                                </a:rPr>
                                <m:t>∆</m:t>
                              </m:r>
                              <m:r>
                                <a:rPr lang="es-MX" sz="2000" b="1" i="1">
                                  <a:effectLst/>
                                  <a:latin typeface="Cambria Math"/>
                                </a:rPr>
                                <m:t>𝒏</m:t>
                              </m:r>
                            </m:num>
                            <m:den>
                              <m:d>
                                <m:dPr>
                                  <m:begChr m:val="["/>
                                  <m:endChr m:val="]"/>
                                  <m:ctrlPr>
                                    <a:rPr lang="es-MX" sz="2000" b="1" i="1">
                                      <a:effectLst/>
                                      <a:latin typeface="Cambria Math"/>
                                    </a:rPr>
                                  </m:ctrlPr>
                                </m:dPr>
                                <m:e>
                                  <m:d>
                                    <m:dPr>
                                      <m:ctrlPr>
                                        <a:rPr lang="es-MX" sz="2000" b="1" i="1">
                                          <a:effectLst/>
                                          <a:latin typeface="Cambria Math"/>
                                        </a:rPr>
                                      </m:ctrlPr>
                                    </m:dPr>
                                    <m:e>
                                      <m:r>
                                        <a:rPr lang="es-MX" sz="2000" b="1" i="1">
                                          <a:effectLst/>
                                          <a:latin typeface="Cambria Math"/>
                                        </a:rPr>
                                        <m:t>𝟏</m:t>
                                      </m:r>
                                      <m:r>
                                        <a:rPr lang="es-MX" sz="2000" b="1" i="1">
                                          <a:effectLst/>
                                          <a:latin typeface="Cambria Math"/>
                                        </a:rPr>
                                        <m:t>+</m:t>
                                      </m:r>
                                      <m:r>
                                        <a:rPr lang="es-MX" sz="2000" b="1" i="1">
                                          <a:effectLst/>
                                          <a:latin typeface="Cambria Math"/>
                                        </a:rPr>
                                        <m:t>𝒊</m:t>
                                      </m:r>
                                    </m:e>
                                  </m:d>
                                  <m:r>
                                    <a:rPr lang="es-MX" sz="2000" b="1" i="1">
                                      <a:effectLst/>
                                      <a:latin typeface="Cambria Math"/>
                                    </a:rPr>
                                    <m:t>∆</m:t>
                                  </m:r>
                                  <m:r>
                                    <a:rPr lang="es-MX" sz="2000" b="1" i="1">
                                      <a:effectLst/>
                                      <a:latin typeface="Cambria Math"/>
                                    </a:rPr>
                                    <m:t>𝒏</m:t>
                                  </m:r>
                                </m:e>
                              </m:d>
                              <m:r>
                                <a:rPr lang="es-MX" sz="2000" b="1" i="1">
                                  <a:effectLst/>
                                  <a:latin typeface="Cambria Math"/>
                                </a:rPr>
                                <m:t>−</m:t>
                              </m:r>
                              <m:r>
                                <a:rPr lang="es-MX" sz="2000" b="1" i="1">
                                  <a:effectLst/>
                                  <a:latin typeface="Cambria Math"/>
                                </a:rPr>
                                <m:t>𝟏</m:t>
                              </m:r>
                            </m:den>
                          </m:f>
                        </m:e>
                      </m:d>
                      <m:r>
                        <a:rPr lang="es-MX" sz="2000" b="1" i="1">
                          <a:effectLst/>
                          <a:latin typeface="Cambria Math"/>
                        </a:rPr>
                        <m:t>=</m:t>
                      </m:r>
                      <m:r>
                        <a:rPr lang="es-MX" sz="2000" b="1" i="1">
                          <a:effectLst/>
                          <a:latin typeface="Cambria Math"/>
                        </a:rPr>
                        <m:t>𝑷</m:t>
                      </m:r>
                      <m:d>
                        <m:dPr>
                          <m:ctrlPr>
                            <a:rPr lang="es-MX" sz="2000" b="1" i="1">
                              <a:effectLst/>
                              <a:latin typeface="Cambria Math"/>
                            </a:rPr>
                          </m:ctrlPr>
                        </m:dPr>
                        <m:e>
                          <m:r>
                            <a:rPr lang="es-MX" sz="2000" b="1" i="1">
                              <a:effectLst/>
                              <a:latin typeface="Cambria Math"/>
                            </a:rPr>
                            <m:t>𝒇</m:t>
                          </m:r>
                          <m:r>
                            <a:rPr lang="es-MX" sz="2000" b="1" i="1">
                              <a:effectLst/>
                              <a:latin typeface="Cambria Math"/>
                            </a:rPr>
                            <m:t>.</m:t>
                          </m:r>
                          <m:r>
                            <a:rPr lang="es-MX" sz="2000" b="1" i="1">
                              <a:effectLst/>
                              <a:latin typeface="Cambria Math"/>
                            </a:rPr>
                            <m:t>𝒓</m:t>
                          </m:r>
                          <m:r>
                            <a:rPr lang="es-MX" sz="2000" b="1" i="1">
                              <a:effectLst/>
                              <a:latin typeface="Cambria Math"/>
                            </a:rPr>
                            <m:t>.</m:t>
                          </m:r>
                          <m:r>
                            <a:rPr lang="es-MX" sz="2000" b="1" i="1">
                              <a:effectLst/>
                              <a:latin typeface="Cambria Math"/>
                            </a:rPr>
                            <m:t>𝒄</m:t>
                          </m:r>
                        </m:e>
                      </m:d>
                    </m:oMath>
                  </m:oMathPara>
                </a14:m>
                <a:endParaRPr lang="es-MX" sz="2000" b="1" dirty="0">
                  <a:effectLst/>
                </a:endParaRPr>
              </a:p>
            </p:txBody>
          </p:sp>
        </mc:Choice>
        <mc:Fallback xmlns="">
          <p:sp>
            <p:nvSpPr>
              <p:cNvPr id="4" name="3 Rectángulo"/>
              <p:cNvSpPr>
                <a:spLocks noRot="1" noChangeAspect="1" noMove="1" noResize="1" noEditPoints="1" noAdjustHandles="1" noChangeArrowheads="1" noChangeShapeType="1" noTextEdit="1"/>
              </p:cNvSpPr>
              <p:nvPr/>
            </p:nvSpPr>
            <p:spPr>
              <a:xfrm>
                <a:off x="2070649" y="2398827"/>
                <a:ext cx="5028171" cy="783869"/>
              </a:xfrm>
              <a:prstGeom prst="rect">
                <a:avLst/>
              </a:prstGeom>
              <a:blipFill rotWithShape="1">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2503220" y="3751310"/>
                <a:ext cx="4216282" cy="714683"/>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b="1" i="1">
                          <a:latin typeface="Cambria Math"/>
                        </a:rPr>
                        <m:t>𝑽</m:t>
                      </m:r>
                      <m:r>
                        <a:rPr lang="es-MX" b="1" i="1">
                          <a:latin typeface="Cambria Math"/>
                        </a:rPr>
                        <m:t>.</m:t>
                      </m:r>
                      <m:r>
                        <a:rPr lang="es-MX" b="1" i="1">
                          <a:latin typeface="Cambria Math"/>
                        </a:rPr>
                        <m:t>𝑨</m:t>
                      </m:r>
                      <m:r>
                        <a:rPr lang="es-MX" b="1" i="1">
                          <a:latin typeface="Cambria Math"/>
                        </a:rPr>
                        <m:t>.;=</m:t>
                      </m:r>
                      <m:r>
                        <a:rPr lang="es-MX" b="1" i="1">
                          <a:latin typeface="Cambria Math"/>
                        </a:rPr>
                        <m:t>𝑹</m:t>
                      </m:r>
                      <m:r>
                        <a:rPr lang="es-MX" b="1" i="1">
                          <a:latin typeface="Cambria Math"/>
                        </a:rPr>
                        <m:t> </m:t>
                      </m:r>
                      <m:d>
                        <m:dPr>
                          <m:ctrlPr>
                            <a:rPr lang="es-MX" b="1" i="1">
                              <a:latin typeface="Cambria Math"/>
                            </a:rPr>
                          </m:ctrlPr>
                        </m:dPr>
                        <m:e>
                          <m:f>
                            <m:fPr>
                              <m:ctrlPr>
                                <a:rPr lang="es-MX" b="1" i="1">
                                  <a:latin typeface="Cambria Math"/>
                                </a:rPr>
                              </m:ctrlPr>
                            </m:fPr>
                            <m:num>
                              <m:d>
                                <m:dPr>
                                  <m:begChr m:val="["/>
                                  <m:endChr m:val="]"/>
                                  <m:ctrlPr>
                                    <a:rPr lang="es-MX" b="1" i="1">
                                      <a:latin typeface="Cambria Math"/>
                                    </a:rPr>
                                  </m:ctrlPr>
                                </m:dPr>
                                <m:e>
                                  <m:d>
                                    <m:dPr>
                                      <m:ctrlPr>
                                        <a:rPr lang="es-MX" b="1" i="1">
                                          <a:latin typeface="Cambria Math"/>
                                        </a:rPr>
                                      </m:ctrlPr>
                                    </m:dPr>
                                    <m:e>
                                      <m:r>
                                        <a:rPr lang="es-MX" b="1" i="1">
                                          <a:latin typeface="Cambria Math"/>
                                        </a:rPr>
                                        <m:t>𝟏</m:t>
                                      </m:r>
                                      <m:r>
                                        <a:rPr lang="es-MX" b="1" i="1">
                                          <a:latin typeface="Cambria Math"/>
                                        </a:rPr>
                                        <m:t>+</m:t>
                                      </m:r>
                                      <m:r>
                                        <a:rPr lang="es-MX" b="1" i="1">
                                          <a:latin typeface="Cambria Math"/>
                                        </a:rPr>
                                        <m:t>𝒊</m:t>
                                      </m:r>
                                    </m:e>
                                  </m:d>
                                  <m:r>
                                    <a:rPr lang="es-MX" b="1" i="1">
                                      <a:latin typeface="Cambria Math"/>
                                    </a:rPr>
                                    <m:t>∆</m:t>
                                  </m:r>
                                  <m:r>
                                    <a:rPr lang="es-MX" b="1" i="1">
                                      <a:latin typeface="Cambria Math"/>
                                    </a:rPr>
                                    <m:t>𝒏</m:t>
                                  </m:r>
                                </m:e>
                              </m:d>
                              <m:r>
                                <a:rPr lang="es-MX" b="1" i="1">
                                  <a:latin typeface="Cambria Math"/>
                                </a:rPr>
                                <m:t>−</m:t>
                              </m:r>
                              <m:r>
                                <a:rPr lang="es-MX" b="1" i="1">
                                  <a:latin typeface="Cambria Math"/>
                                </a:rPr>
                                <m:t>𝟏</m:t>
                              </m:r>
                            </m:num>
                            <m:den>
                              <m:r>
                                <a:rPr lang="es-MX" b="1" i="1">
                                  <a:latin typeface="Cambria Math"/>
                                </a:rPr>
                                <m:t>𝒊</m:t>
                              </m:r>
                              <m:d>
                                <m:dPr>
                                  <m:ctrlPr>
                                    <a:rPr lang="es-MX" b="1" i="1">
                                      <a:latin typeface="Cambria Math"/>
                                    </a:rPr>
                                  </m:ctrlPr>
                                </m:dPr>
                                <m:e>
                                  <m:r>
                                    <a:rPr lang="es-MX" b="1" i="1">
                                      <a:latin typeface="Cambria Math"/>
                                    </a:rPr>
                                    <m:t>𝟏</m:t>
                                  </m:r>
                                  <m:r>
                                    <a:rPr lang="es-MX" b="1" i="1">
                                      <a:latin typeface="Cambria Math"/>
                                    </a:rPr>
                                    <m:t>+</m:t>
                                  </m:r>
                                  <m:r>
                                    <a:rPr lang="es-MX" b="1" i="1">
                                      <a:latin typeface="Cambria Math"/>
                                    </a:rPr>
                                    <m:t>𝒊</m:t>
                                  </m:r>
                                </m:e>
                              </m:d>
                              <m:r>
                                <a:rPr lang="es-MX" b="1" i="1">
                                  <a:latin typeface="Cambria Math"/>
                                </a:rPr>
                                <m:t>∆</m:t>
                              </m:r>
                              <m:r>
                                <a:rPr lang="es-MX" b="1" i="1">
                                  <a:latin typeface="Cambria Math"/>
                                </a:rPr>
                                <m:t>𝒏</m:t>
                              </m:r>
                            </m:den>
                          </m:f>
                        </m:e>
                      </m:d>
                      <m:r>
                        <a:rPr lang="es-MX" b="1" i="1">
                          <a:latin typeface="Cambria Math"/>
                        </a:rPr>
                        <m:t>=</m:t>
                      </m:r>
                      <m:r>
                        <a:rPr lang="es-MX" b="1" i="1">
                          <a:latin typeface="Cambria Math"/>
                        </a:rPr>
                        <m:t>𝑹</m:t>
                      </m:r>
                      <m:d>
                        <m:dPr>
                          <m:ctrlPr>
                            <a:rPr lang="es-MX" b="1" i="1">
                              <a:latin typeface="Cambria Math"/>
                            </a:rPr>
                          </m:ctrlPr>
                        </m:dPr>
                        <m:e>
                          <m:r>
                            <a:rPr lang="es-MX" b="1" i="1">
                              <a:latin typeface="Cambria Math"/>
                            </a:rPr>
                            <m:t>𝒇</m:t>
                          </m:r>
                          <m:r>
                            <a:rPr lang="es-MX" b="1" i="1">
                              <a:latin typeface="Cambria Math"/>
                            </a:rPr>
                            <m:t>.</m:t>
                          </m:r>
                          <m:r>
                            <a:rPr lang="es-MX" b="1" i="1">
                              <a:latin typeface="Cambria Math"/>
                            </a:rPr>
                            <m:t>𝒂</m:t>
                          </m:r>
                          <m:r>
                            <a:rPr lang="es-MX" b="1" i="1">
                              <a:latin typeface="Cambria Math"/>
                            </a:rPr>
                            <m:t>.</m:t>
                          </m:r>
                        </m:e>
                      </m:d>
                    </m:oMath>
                  </m:oMathPara>
                </a14:m>
                <a:endParaRPr lang="es-MX" b="1" dirty="0"/>
              </a:p>
            </p:txBody>
          </p:sp>
        </mc:Choice>
        <mc:Fallback xmlns="">
          <p:sp>
            <p:nvSpPr>
              <p:cNvPr id="5" name="4 Rectángulo"/>
              <p:cNvSpPr>
                <a:spLocks noRot="1" noChangeAspect="1" noMove="1" noResize="1" noEditPoints="1" noAdjustHandles="1" noChangeArrowheads="1" noChangeShapeType="1" noTextEdit="1"/>
              </p:cNvSpPr>
              <p:nvPr/>
            </p:nvSpPr>
            <p:spPr>
              <a:xfrm>
                <a:off x="2503220" y="3751310"/>
                <a:ext cx="4216282" cy="714683"/>
              </a:xfrm>
              <a:prstGeom prst="rect">
                <a:avLst/>
              </a:prstGeom>
              <a:blipFill rotWithShape="1">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5 Pantalla"/>
              <p:cNvSpPr/>
              <p:nvPr/>
            </p:nvSpPr>
            <p:spPr>
              <a:xfrm>
                <a:off x="683568" y="4907013"/>
                <a:ext cx="7344816" cy="528286"/>
              </a:xfrm>
              <a:prstGeom prst="flowChartDisplay">
                <a:avLst/>
              </a:prstGeom>
              <a:effectLst>
                <a:glow rad="1397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dirty="0"/>
                  <a:t>Factor singular de actualización (</a:t>
                </a:r>
                <a:r>
                  <a:rPr lang="es-MX" dirty="0" err="1"/>
                  <a:t>f.s.a</a:t>
                </a:r>
                <a:r>
                  <a:rPr lang="es-MX" dirty="0"/>
                  <a:t>.) = </a:t>
                </a:r>
                <a14:m>
                  <m:oMath xmlns:m="http://schemas.openxmlformats.org/officeDocument/2006/math">
                    <m:f>
                      <m:fPr>
                        <m:ctrlPr>
                          <a:rPr lang="es-MX" i="1">
                            <a:latin typeface="Cambria Math"/>
                          </a:rPr>
                        </m:ctrlPr>
                      </m:fPr>
                      <m:num>
                        <m:r>
                          <a:rPr lang="es-MX" i="1">
                            <a:latin typeface="Cambria Math"/>
                          </a:rPr>
                          <m:t>1</m:t>
                        </m:r>
                      </m:num>
                      <m:den>
                        <m:r>
                          <a:rPr lang="es-MX" i="1">
                            <a:latin typeface="Cambria Math"/>
                          </a:rPr>
                          <m:t>(1+</m:t>
                        </m:r>
                        <m:r>
                          <a:rPr lang="es-MX" i="1">
                            <a:latin typeface="Cambria Math"/>
                          </a:rPr>
                          <m:t>𝑖</m:t>
                        </m:r>
                        <m:r>
                          <a:rPr lang="es-MX" i="1">
                            <a:latin typeface="Cambria Math"/>
                          </a:rPr>
                          <m:t>)∆</m:t>
                        </m:r>
                        <m:r>
                          <a:rPr lang="es-MX" i="1">
                            <a:latin typeface="Cambria Math"/>
                          </a:rPr>
                          <m:t>𝑛</m:t>
                        </m:r>
                      </m:den>
                    </m:f>
                  </m:oMath>
                </a14:m>
                <a:endParaRPr lang="es-MX" dirty="0"/>
              </a:p>
            </p:txBody>
          </p:sp>
        </mc:Choice>
        <mc:Fallback xmlns="">
          <p:sp>
            <p:nvSpPr>
              <p:cNvPr id="6" name="5 Pantalla"/>
              <p:cNvSpPr>
                <a:spLocks noRot="1" noChangeAspect="1" noMove="1" noResize="1" noEditPoints="1" noAdjustHandles="1" noChangeArrowheads="1" noChangeShapeType="1" noTextEdit="1"/>
              </p:cNvSpPr>
              <p:nvPr/>
            </p:nvSpPr>
            <p:spPr>
              <a:xfrm>
                <a:off x="683568" y="4907013"/>
                <a:ext cx="7344816" cy="528286"/>
              </a:xfrm>
              <a:prstGeom prst="flowChartDisplay">
                <a:avLst/>
              </a:prstGeom>
              <a:blipFill rotWithShape="1">
                <a:blip r:embed="rId5"/>
                <a:stretch>
                  <a:fillRect/>
                </a:stretch>
              </a:blipFill>
              <a:effectLst>
                <a:glow rad="139700">
                  <a:schemeClr val="accent5">
                    <a:satMod val="175000"/>
                    <a:alpha val="40000"/>
                  </a:schemeClr>
                </a:glow>
              </a:effectLst>
            </p:spPr>
            <p:txBody>
              <a:bodyPr/>
              <a:lstStyle/>
              <a:p>
                <a:r>
                  <a:rPr lang="es-MX">
                    <a:noFill/>
                  </a:rPr>
                  <a:t> </a:t>
                </a:r>
              </a:p>
            </p:txBody>
          </p:sp>
        </mc:Fallback>
      </mc:AlternateContent>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sp>
        <p:nvSpPr>
          <p:cNvPr id="8" name="7 Marcador de número de diapositiva"/>
          <p:cNvSpPr>
            <a:spLocks noGrp="1"/>
          </p:cNvSpPr>
          <p:nvPr>
            <p:ph type="sldNum" sz="quarter" idx="12"/>
          </p:nvPr>
        </p:nvSpPr>
        <p:spPr/>
        <p:txBody>
          <a:bodyPr/>
          <a:lstStyle/>
          <a:p>
            <a:fld id="{A4119D5D-C868-4150-8857-B9A7E64B4824}" type="slidenum">
              <a:rPr lang="es-MX" smtClean="0"/>
              <a:t>65</a:t>
            </a:fld>
            <a:endParaRPr lang="es-MX"/>
          </a:p>
        </p:txBody>
      </p:sp>
      <p:pic>
        <p:nvPicPr>
          <p:cNvPr id="9219" name="Picture 3" descr="F:\formulación y evaluación de proyectos II\Trabajo final\Imágenes\pin0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78688" y="1106488"/>
            <a:ext cx="10001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formulación y evaluación de proyectos II\Trabajo final\Imágenes\pin0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2764" y="3160959"/>
            <a:ext cx="1000125"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4919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08720"/>
            <a:ext cx="126489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s-MX" b="1" dirty="0"/>
              <a:t>c) DATOS </a:t>
            </a:r>
          </a:p>
        </p:txBody>
      </p:sp>
      <p:sp>
        <p:nvSpPr>
          <p:cNvPr id="3" name="2 Rectángulo"/>
          <p:cNvSpPr/>
          <p:nvPr/>
        </p:nvSpPr>
        <p:spPr>
          <a:xfrm>
            <a:off x="179512" y="1556792"/>
            <a:ext cx="8964488" cy="400110"/>
          </a:xfrm>
          <a:prstGeom prst="rect">
            <a:avLst/>
          </a:prstGeom>
        </p:spPr>
        <p:txBody>
          <a:bodyPr wrap="square">
            <a:spAutoFit/>
          </a:bodyPr>
          <a:lstStyle/>
          <a:p>
            <a:r>
              <a:rPr lang="es-MX" sz="2000" dirty="0">
                <a:solidFill>
                  <a:srgbClr val="002060"/>
                </a:solidFill>
              </a:rPr>
              <a:t>Se trata de evaluar un proyecto manufacturero con las características siguientes:</a:t>
            </a:r>
          </a:p>
        </p:txBody>
      </p:sp>
      <p:graphicFrame>
        <p:nvGraphicFramePr>
          <p:cNvPr id="4" name="3 Tabla"/>
          <p:cNvGraphicFramePr>
            <a:graphicFrameLocks noGrp="1"/>
          </p:cNvGraphicFramePr>
          <p:nvPr>
            <p:extLst>
              <p:ext uri="{D42A27DB-BD31-4B8C-83A1-F6EECF244321}">
                <p14:modId xmlns:p14="http://schemas.microsoft.com/office/powerpoint/2010/main" val="853515674"/>
              </p:ext>
            </p:extLst>
          </p:nvPr>
        </p:nvGraphicFramePr>
        <p:xfrm>
          <a:off x="1025352" y="2348880"/>
          <a:ext cx="7272808" cy="1405264"/>
        </p:xfrm>
        <a:graphic>
          <a:graphicData uri="http://schemas.openxmlformats.org/drawingml/2006/table">
            <a:tbl>
              <a:tblPr firstRow="1" firstCol="1" bandRow="1">
                <a:tableStyleId>{793D81CF-94F2-401A-BA57-92F5A7B2D0C5}</a:tableStyleId>
              </a:tblPr>
              <a:tblGrid>
                <a:gridCol w="5659424"/>
                <a:gridCol w="1613384"/>
              </a:tblGrid>
              <a:tr h="278355">
                <a:tc>
                  <a:txBody>
                    <a:bodyPr/>
                    <a:lstStyle/>
                    <a:p>
                      <a:pPr algn="just">
                        <a:lnSpc>
                          <a:spcPct val="115000"/>
                        </a:lnSpc>
                        <a:spcAft>
                          <a:spcPts val="0"/>
                        </a:spcAft>
                      </a:pPr>
                      <a:r>
                        <a:rPr lang="es-MX" sz="1800">
                          <a:effectLst/>
                        </a:rPr>
                        <a:t>CONCEPTO</a:t>
                      </a:r>
                      <a:endParaRPr lang="es-MX"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800">
                          <a:effectLst/>
                        </a:rPr>
                        <a:t>U.M.</a:t>
                      </a:r>
                      <a:endParaRPr lang="es-MX" sz="1800">
                        <a:effectLst/>
                        <a:latin typeface="Calibri"/>
                        <a:ea typeface="Calibri"/>
                        <a:cs typeface="Times New Roman"/>
                      </a:endParaRPr>
                    </a:p>
                  </a:txBody>
                  <a:tcPr marL="68580" marR="68580" marT="0" marB="0"/>
                </a:tc>
              </a:tr>
              <a:tr h="1089796">
                <a:tc>
                  <a:txBody>
                    <a:bodyPr/>
                    <a:lstStyle/>
                    <a:p>
                      <a:pPr algn="just">
                        <a:lnSpc>
                          <a:spcPct val="115000"/>
                        </a:lnSpc>
                        <a:spcAft>
                          <a:spcPts val="0"/>
                        </a:spcAft>
                      </a:pPr>
                      <a:r>
                        <a:rPr lang="es-MX" sz="1800">
                          <a:effectLst/>
                        </a:rPr>
                        <a:t>Inversión Fija inicial</a:t>
                      </a:r>
                    </a:p>
                    <a:p>
                      <a:pPr algn="just">
                        <a:lnSpc>
                          <a:spcPct val="115000"/>
                        </a:lnSpc>
                        <a:spcAft>
                          <a:spcPts val="0"/>
                        </a:spcAft>
                      </a:pPr>
                      <a:r>
                        <a:rPr lang="es-MX" sz="1800">
                          <a:effectLst/>
                        </a:rPr>
                        <a:t>Vida útil (años)</a:t>
                      </a:r>
                    </a:p>
                    <a:p>
                      <a:pPr algn="just">
                        <a:lnSpc>
                          <a:spcPct val="115000"/>
                        </a:lnSpc>
                        <a:spcAft>
                          <a:spcPts val="0"/>
                        </a:spcAft>
                      </a:pPr>
                      <a:r>
                        <a:rPr lang="es-MX" sz="1800">
                          <a:effectLst/>
                        </a:rPr>
                        <a:t>Capacidad física de producción (unidades anuales)</a:t>
                      </a:r>
                      <a:endParaRPr lang="es-MX" sz="1800">
                        <a:effectLst/>
                        <a:latin typeface="Calibri"/>
                        <a:ea typeface="Calibri"/>
                        <a:cs typeface="Times New Roman"/>
                      </a:endParaRPr>
                    </a:p>
                  </a:txBody>
                  <a:tcPr marL="68580" marR="68580" marT="0" marB="0"/>
                </a:tc>
                <a:tc>
                  <a:txBody>
                    <a:bodyPr/>
                    <a:lstStyle/>
                    <a:p>
                      <a:pPr algn="r">
                        <a:lnSpc>
                          <a:spcPct val="115000"/>
                        </a:lnSpc>
                        <a:spcAft>
                          <a:spcPts val="0"/>
                        </a:spcAft>
                      </a:pPr>
                      <a:r>
                        <a:rPr lang="es-MX" sz="1800" dirty="0">
                          <a:effectLst/>
                        </a:rPr>
                        <a:t>16,000,000</a:t>
                      </a:r>
                    </a:p>
                    <a:p>
                      <a:pPr algn="r">
                        <a:lnSpc>
                          <a:spcPct val="115000"/>
                        </a:lnSpc>
                        <a:spcAft>
                          <a:spcPts val="0"/>
                        </a:spcAft>
                      </a:pPr>
                      <a:r>
                        <a:rPr lang="es-MX" sz="1800" dirty="0">
                          <a:effectLst/>
                        </a:rPr>
                        <a:t>15</a:t>
                      </a:r>
                    </a:p>
                    <a:p>
                      <a:pPr algn="r">
                        <a:lnSpc>
                          <a:spcPct val="115000"/>
                        </a:lnSpc>
                        <a:spcAft>
                          <a:spcPts val="0"/>
                        </a:spcAft>
                      </a:pPr>
                      <a:r>
                        <a:rPr lang="es-MX" sz="1800" dirty="0">
                          <a:effectLst/>
                        </a:rPr>
                        <a:t>1,000,000</a:t>
                      </a:r>
                      <a:endParaRPr lang="es-MX" sz="18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539552" y="4653136"/>
            <a:ext cx="8208912" cy="923330"/>
          </a:xfrm>
          <a:prstGeom prst="rect">
            <a:avLst/>
          </a:prstGeom>
        </p:spPr>
        <p:txBody>
          <a:bodyPr wrap="square">
            <a:spAutoFit/>
          </a:bodyPr>
          <a:lstStyle/>
          <a:p>
            <a:r>
              <a:rPr lang="es-MX" dirty="0"/>
              <a:t>Utilización prevista en la capacidad de producción: 50% anual en los tres primeros años, 75% anual en los dos años siguientes y 100% en los diez años finales. </a:t>
            </a:r>
          </a:p>
        </p:txBody>
      </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60418" name="Picture 2" descr="C:\Users\Sidhary\Pictures\LUIS\flechas-2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733256"/>
            <a:ext cx="666750" cy="66675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66</a:t>
            </a:fld>
            <a:endParaRPr lang="es-MX"/>
          </a:p>
        </p:txBody>
      </p:sp>
      <p:pic>
        <p:nvPicPr>
          <p:cNvPr id="10242" name="Picture 2" descr="F:\formulación y evaluación de proyectos II\Trabajo final\Imágenes\nymphensittiche200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215607"/>
            <a:ext cx="1384858" cy="164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379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61442" name="Picture 2" descr="C:\Users\Sidhary\Pictures\LUIS\estirando-dinero-squeeze-every-drop-thum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3822700"/>
            <a:ext cx="89535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640"/>
            <a:ext cx="7344816"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MX" dirty="0"/>
              <a:t>Costos de producción estimados por unidad a los precios actuales: con 50% de capacidad de producción, 14 </a:t>
            </a:r>
            <a:r>
              <a:rPr lang="es-MX" dirty="0" err="1"/>
              <a:t>u.m</a:t>
            </a:r>
            <a:r>
              <a:rPr lang="es-MX" dirty="0"/>
              <a:t>.; con 75% de capacidad, 12 </a:t>
            </a:r>
            <a:r>
              <a:rPr lang="es-MX" dirty="0" err="1"/>
              <a:t>u.m</a:t>
            </a:r>
            <a:r>
              <a:rPr lang="es-MX" dirty="0"/>
              <a:t>. y con 100% de capacidad, 10 </a:t>
            </a:r>
            <a:r>
              <a:rPr lang="es-MX" dirty="0" err="1" smtClean="0"/>
              <a:t>u.m</a:t>
            </a:r>
            <a:endParaRPr lang="es-MX" dirty="0"/>
          </a:p>
        </p:txBody>
      </p:sp>
      <p:sp>
        <p:nvSpPr>
          <p:cNvPr id="3" name="2 Entrada manual"/>
          <p:cNvSpPr/>
          <p:nvPr/>
        </p:nvSpPr>
        <p:spPr>
          <a:xfrm>
            <a:off x="1691680" y="1678430"/>
            <a:ext cx="7056784" cy="802600"/>
          </a:xfrm>
          <a:prstGeom prst="flowChartManualInpu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MX" dirty="0" smtClean="0"/>
              <a:t>Se </a:t>
            </a:r>
            <a:r>
              <a:rPr lang="es-MX" dirty="0"/>
              <a:t>prevén variaciones del precio con el curso del tiempo, de tal manera que los años 11 al 15, el costo por unidad bajara a 9 </a:t>
            </a:r>
            <a:r>
              <a:rPr lang="es-MX" dirty="0" err="1"/>
              <a:t>u.m</a:t>
            </a:r>
            <a:r>
              <a:rPr lang="es-MX" dirty="0"/>
              <a:t>.</a:t>
            </a:r>
          </a:p>
        </p:txBody>
      </p:sp>
      <p:sp>
        <p:nvSpPr>
          <p:cNvPr id="4" name="3 Flecha abajo"/>
          <p:cNvSpPr/>
          <p:nvPr/>
        </p:nvSpPr>
        <p:spPr>
          <a:xfrm>
            <a:off x="1331640" y="1233962"/>
            <a:ext cx="360040" cy="6480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5" name="4 Operación manual"/>
          <p:cNvSpPr/>
          <p:nvPr/>
        </p:nvSpPr>
        <p:spPr>
          <a:xfrm rot="292987">
            <a:off x="172170" y="2924943"/>
            <a:ext cx="7791547" cy="1200329"/>
          </a:xfrm>
          <a:prstGeom prst="flowChartManualOperation">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MX" dirty="0"/>
              <a:t>Los costos aquí indicados no incluyen depreciación ni impuestos, pero si intereses por el capital de trabajo, que se supone obtenido con créditos a corto plazo. </a:t>
            </a:r>
          </a:p>
        </p:txBody>
      </p:sp>
      <p:sp>
        <p:nvSpPr>
          <p:cNvPr id="6" name="5 Cinta perforada"/>
          <p:cNvSpPr/>
          <p:nvPr/>
        </p:nvSpPr>
        <p:spPr>
          <a:xfrm>
            <a:off x="648217" y="4653136"/>
            <a:ext cx="3560243" cy="1530548"/>
          </a:xfrm>
          <a:prstGeom prst="flowChartPunchedTape">
            <a:avLst/>
          </a:prstGeom>
        </p:spPr>
        <p:style>
          <a:lnRef idx="0">
            <a:schemeClr val="dk1"/>
          </a:lnRef>
          <a:fillRef idx="3">
            <a:schemeClr val="dk1"/>
          </a:fillRef>
          <a:effectRef idx="3">
            <a:schemeClr val="dk1"/>
          </a:effectRef>
          <a:fontRef idx="minor">
            <a:schemeClr val="lt1"/>
          </a:fontRef>
        </p:style>
        <p:txBody>
          <a:bodyPr wrap="square">
            <a:spAutoFit/>
          </a:bodyPr>
          <a:lstStyle/>
          <a:p>
            <a:r>
              <a:rPr lang="es-MX" dirty="0"/>
              <a:t>Precios unitarios de venta del producto: 14 </a:t>
            </a:r>
            <a:r>
              <a:rPr lang="es-MX" dirty="0" err="1"/>
              <a:t>u.m</a:t>
            </a:r>
            <a:r>
              <a:rPr lang="es-MX" dirty="0"/>
              <a:t>. salvo los años </a:t>
            </a:r>
            <a:endParaRPr lang="es-MX" dirty="0" smtClean="0"/>
          </a:p>
          <a:p>
            <a:r>
              <a:rPr lang="es-MX" dirty="0" smtClean="0"/>
              <a:t>11 </a:t>
            </a:r>
            <a:r>
              <a:rPr lang="es-MX" dirty="0"/>
              <a:t>al 15, en que bajara a 12 </a:t>
            </a:r>
            <a:r>
              <a:rPr lang="es-MX" dirty="0" err="1"/>
              <a:t>u.m</a:t>
            </a:r>
            <a:r>
              <a:rPr lang="es-MX" dirty="0"/>
              <a:t>. </a:t>
            </a:r>
          </a:p>
        </p:txBody>
      </p:sp>
      <p:sp>
        <p:nvSpPr>
          <p:cNvPr id="7" name="6 Elipse"/>
          <p:cNvSpPr/>
          <p:nvPr/>
        </p:nvSpPr>
        <p:spPr>
          <a:xfrm>
            <a:off x="4499992" y="5233744"/>
            <a:ext cx="4495990" cy="519351"/>
          </a:xfrm>
          <a:prstGeom prst="ellipse">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dirty="0"/>
              <a:t>Tasas de interés: 6%, 8% y 10%</a:t>
            </a:r>
          </a:p>
        </p:txBody>
      </p:sp>
      <p:sp>
        <p:nvSpPr>
          <p:cNvPr id="8" name="7 CuadroTexto"/>
          <p:cNvSpPr txBox="1"/>
          <p:nvPr/>
        </p:nvSpPr>
        <p:spPr>
          <a:xfrm>
            <a:off x="7800885" y="-27384"/>
            <a:ext cx="1307619" cy="338554"/>
          </a:xfrm>
          <a:prstGeom prst="rect">
            <a:avLst/>
          </a:prstGeom>
          <a:noFill/>
        </p:spPr>
        <p:txBody>
          <a:bodyPr wrap="square" rtlCol="0">
            <a:spAutoFit/>
          </a:bodyPr>
          <a:lstStyle/>
          <a:p>
            <a:r>
              <a:rPr lang="es-MX" sz="1600" dirty="0" smtClean="0"/>
              <a:t>Luis Flores</a:t>
            </a:r>
            <a:endParaRPr lang="es-MX" sz="1600" dirty="0"/>
          </a:p>
        </p:txBody>
      </p:sp>
      <p:sp>
        <p:nvSpPr>
          <p:cNvPr id="9" name="8 Marcador de número de diapositiva"/>
          <p:cNvSpPr>
            <a:spLocks noGrp="1"/>
          </p:cNvSpPr>
          <p:nvPr>
            <p:ph type="sldNum" sz="quarter" idx="12"/>
          </p:nvPr>
        </p:nvSpPr>
        <p:spPr/>
        <p:txBody>
          <a:bodyPr/>
          <a:lstStyle/>
          <a:p>
            <a:fld id="{A4119D5D-C868-4150-8857-B9A7E64B4824}" type="slidenum">
              <a:rPr lang="es-MX" smtClean="0"/>
              <a:t>67</a:t>
            </a:fld>
            <a:endParaRPr lang="es-MX"/>
          </a:p>
        </p:txBody>
      </p:sp>
    </p:spTree>
    <p:extLst>
      <p:ext uri="{BB962C8B-B14F-4D97-AF65-F5344CB8AC3E}">
        <p14:creationId xmlns:p14="http://schemas.microsoft.com/office/powerpoint/2010/main" val="14664940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89265"/>
            <a:ext cx="1908151"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2000" b="1" dirty="0"/>
              <a:t>c) SOLUCIÓN:</a:t>
            </a:r>
          </a:p>
        </p:txBody>
      </p:sp>
      <p:sp>
        <p:nvSpPr>
          <p:cNvPr id="3" name="2 Rectángulo"/>
          <p:cNvSpPr/>
          <p:nvPr/>
        </p:nvSpPr>
        <p:spPr>
          <a:xfrm>
            <a:off x="395536" y="1052736"/>
            <a:ext cx="5886400" cy="369332"/>
          </a:xfrm>
          <a:prstGeom prst="rect">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r>
              <a:rPr lang="es-MX" b="1" dirty="0"/>
              <a:t>Con los datos anteriores se estructura el cuadro siguiente:</a:t>
            </a:r>
          </a:p>
        </p:txBody>
      </p:sp>
      <p:sp>
        <p:nvSpPr>
          <p:cNvPr id="4" name="3 Rectángulo"/>
          <p:cNvSpPr/>
          <p:nvPr/>
        </p:nvSpPr>
        <p:spPr>
          <a:xfrm>
            <a:off x="1187624" y="1700808"/>
            <a:ext cx="6696744" cy="584775"/>
          </a:xfrm>
          <a:prstGeom prst="rect">
            <a:avLst/>
          </a:prstGeom>
        </p:spPr>
        <p:txBody>
          <a:bodyPr wrap="square">
            <a:spAutoFit/>
          </a:bodyPr>
          <a:lstStyle/>
          <a:p>
            <a:pPr algn="ctr"/>
            <a:r>
              <a:rPr lang="es-MX" sz="1600" b="1" dirty="0"/>
              <a:t>Tabla 9.15</a:t>
            </a:r>
          </a:p>
          <a:p>
            <a:pPr algn="ctr"/>
            <a:r>
              <a:rPr lang="es-MX" sz="1600" b="1" dirty="0"/>
              <a:t>INGRESOS Y EGRESOS EN LOS 15 AÑOS DE VIDA UTIL</a:t>
            </a:r>
          </a:p>
        </p:txBody>
      </p:sp>
      <p:graphicFrame>
        <p:nvGraphicFramePr>
          <p:cNvPr id="5" name="4 Tabla"/>
          <p:cNvGraphicFramePr>
            <a:graphicFrameLocks noGrp="1"/>
          </p:cNvGraphicFramePr>
          <p:nvPr>
            <p:extLst>
              <p:ext uri="{D42A27DB-BD31-4B8C-83A1-F6EECF244321}">
                <p14:modId xmlns:p14="http://schemas.microsoft.com/office/powerpoint/2010/main" val="3223564230"/>
              </p:ext>
            </p:extLst>
          </p:nvPr>
        </p:nvGraphicFramePr>
        <p:xfrm>
          <a:off x="179514" y="2780927"/>
          <a:ext cx="8784972" cy="3449549"/>
        </p:xfrm>
        <a:graphic>
          <a:graphicData uri="http://schemas.openxmlformats.org/drawingml/2006/table">
            <a:tbl>
              <a:tblPr firstRow="1" firstCol="1" bandRow="1">
                <a:tableStyleId>{21E4AEA4-8DFA-4A89-87EB-49C32662AFE0}</a:tableStyleId>
              </a:tblPr>
              <a:tblGrid>
                <a:gridCol w="881587"/>
                <a:gridCol w="1206643"/>
                <a:gridCol w="1152128"/>
                <a:gridCol w="1440160"/>
                <a:gridCol w="1224136"/>
                <a:gridCol w="1368152"/>
                <a:gridCol w="1512166"/>
              </a:tblGrid>
              <a:tr h="1872209">
                <a:tc>
                  <a:txBody>
                    <a:bodyPr/>
                    <a:lstStyle/>
                    <a:p>
                      <a:pPr algn="ctr">
                        <a:lnSpc>
                          <a:spcPct val="115000"/>
                        </a:lnSpc>
                        <a:spcAft>
                          <a:spcPts val="0"/>
                        </a:spcAft>
                      </a:pPr>
                      <a:r>
                        <a:rPr lang="es-MX" sz="1400" dirty="0">
                          <a:solidFill>
                            <a:schemeClr val="accent3">
                              <a:lumMod val="50000"/>
                            </a:schemeClr>
                          </a:solidFill>
                          <a:effectLst/>
                          <a:latin typeface="+mj-lt"/>
                        </a:rPr>
                        <a:t>AÑOS</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Producción anual (millones de unidades) </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Gasto Unitario (</a:t>
                      </a:r>
                      <a:r>
                        <a:rPr lang="es-MX" sz="1400" dirty="0" err="1">
                          <a:solidFill>
                            <a:schemeClr val="accent3">
                              <a:lumMod val="50000"/>
                            </a:schemeClr>
                          </a:solidFill>
                          <a:effectLst/>
                          <a:latin typeface="+mj-lt"/>
                        </a:rPr>
                        <a:t>u.m</a:t>
                      </a:r>
                      <a:r>
                        <a:rPr lang="es-MX" sz="1400" dirty="0">
                          <a:solidFill>
                            <a:schemeClr val="accent3">
                              <a:lumMod val="50000"/>
                            </a:schemeClr>
                          </a:solidFill>
                          <a:effectLst/>
                          <a:latin typeface="+mj-lt"/>
                        </a:rPr>
                        <a:t>.) </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Egresos (costo total directo en millones de </a:t>
                      </a:r>
                      <a:r>
                        <a:rPr lang="es-MX" sz="1400" dirty="0" err="1">
                          <a:solidFill>
                            <a:schemeClr val="accent3">
                              <a:lumMod val="50000"/>
                            </a:schemeClr>
                          </a:solidFill>
                          <a:effectLst/>
                          <a:latin typeface="+mj-lt"/>
                        </a:rPr>
                        <a:t>u.m</a:t>
                      </a:r>
                      <a:r>
                        <a:rPr lang="es-MX" sz="1400" dirty="0">
                          <a:solidFill>
                            <a:schemeClr val="accent3">
                              <a:lumMod val="50000"/>
                            </a:schemeClr>
                          </a:solidFill>
                          <a:effectLst/>
                          <a:latin typeface="+mj-lt"/>
                        </a:rPr>
                        <a:t>.) (E)</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Precio unitario de venta (</a:t>
                      </a:r>
                      <a:r>
                        <a:rPr lang="es-MX" sz="1400" dirty="0" err="1">
                          <a:solidFill>
                            <a:schemeClr val="accent3">
                              <a:lumMod val="50000"/>
                            </a:schemeClr>
                          </a:solidFill>
                          <a:effectLst/>
                          <a:latin typeface="+mj-lt"/>
                        </a:rPr>
                        <a:t>u.m</a:t>
                      </a:r>
                      <a:r>
                        <a:rPr lang="es-MX" sz="1400" dirty="0">
                          <a:solidFill>
                            <a:schemeClr val="accent3">
                              <a:lumMod val="50000"/>
                            </a:schemeClr>
                          </a:solidFill>
                          <a:effectLst/>
                          <a:latin typeface="+mj-lt"/>
                        </a:rPr>
                        <a:t>.)</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Ingresos (millones de </a:t>
                      </a:r>
                      <a:r>
                        <a:rPr lang="es-MX" sz="1400" dirty="0" err="1">
                          <a:solidFill>
                            <a:schemeClr val="accent3">
                              <a:lumMod val="50000"/>
                            </a:schemeClr>
                          </a:solidFill>
                          <a:effectLst/>
                          <a:latin typeface="+mj-lt"/>
                        </a:rPr>
                        <a:t>u.m</a:t>
                      </a:r>
                      <a:r>
                        <a:rPr lang="es-MX" sz="1400" dirty="0">
                          <a:solidFill>
                            <a:schemeClr val="accent3">
                              <a:lumMod val="50000"/>
                            </a:schemeClr>
                          </a:solidFill>
                          <a:effectLst/>
                          <a:latin typeface="+mj-lt"/>
                        </a:rPr>
                        <a:t>.) (I) </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400" dirty="0">
                          <a:solidFill>
                            <a:schemeClr val="accent3">
                              <a:lumMod val="50000"/>
                            </a:schemeClr>
                          </a:solidFill>
                          <a:effectLst/>
                          <a:latin typeface="+mj-lt"/>
                        </a:rPr>
                        <a:t>Ingresos menos Egresos (I-E) (ingresos netos </a:t>
                      </a:r>
                      <a:r>
                        <a:rPr lang="es-MX" sz="1400" dirty="0" smtClean="0">
                          <a:solidFill>
                            <a:schemeClr val="accent3">
                              <a:lumMod val="50000"/>
                            </a:schemeClr>
                          </a:solidFill>
                          <a:effectLst/>
                          <a:latin typeface="+mj-lt"/>
                        </a:rPr>
                        <a:t>en </a:t>
                      </a:r>
                      <a:r>
                        <a:rPr lang="es-MX" sz="1400" dirty="0">
                          <a:solidFill>
                            <a:schemeClr val="accent3">
                              <a:lumMod val="50000"/>
                            </a:schemeClr>
                          </a:solidFill>
                          <a:effectLst/>
                          <a:latin typeface="+mj-lt"/>
                        </a:rPr>
                        <a:t>millones de </a:t>
                      </a:r>
                      <a:r>
                        <a:rPr lang="es-MX" sz="1400" dirty="0" err="1">
                          <a:solidFill>
                            <a:schemeClr val="accent3">
                              <a:lumMod val="50000"/>
                            </a:schemeClr>
                          </a:solidFill>
                          <a:effectLst/>
                          <a:latin typeface="+mj-lt"/>
                        </a:rPr>
                        <a:t>u.m</a:t>
                      </a:r>
                      <a:r>
                        <a:rPr lang="es-MX" sz="1400" dirty="0">
                          <a:solidFill>
                            <a:schemeClr val="accent3">
                              <a:lumMod val="50000"/>
                            </a:schemeClr>
                          </a:solidFill>
                          <a:effectLst/>
                          <a:latin typeface="+mj-lt"/>
                        </a:rPr>
                        <a:t>.)</a:t>
                      </a:r>
                      <a:endParaRPr lang="es-MX" sz="1400" dirty="0">
                        <a:solidFill>
                          <a:schemeClr val="accent3">
                            <a:lumMod val="50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250">
                <a:tc>
                  <a:txBody>
                    <a:bodyPr/>
                    <a:lstStyle/>
                    <a:p>
                      <a:pPr algn="ctr">
                        <a:lnSpc>
                          <a:spcPct val="115000"/>
                        </a:lnSpc>
                        <a:spcAft>
                          <a:spcPts val="0"/>
                        </a:spcAft>
                      </a:pPr>
                      <a:r>
                        <a:rPr lang="es-MX" sz="1800">
                          <a:solidFill>
                            <a:schemeClr val="accent3">
                              <a:lumMod val="50000"/>
                            </a:schemeClr>
                          </a:solidFill>
                          <a:effectLst/>
                          <a:latin typeface="+mj-lt"/>
                        </a:rPr>
                        <a:t>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I</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II</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III-(I*II)</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IV</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V=(I*IV)</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VI=(V-III)</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250">
                <a:tc>
                  <a:txBody>
                    <a:bodyPr/>
                    <a:lstStyle/>
                    <a:p>
                      <a:pPr algn="ctr">
                        <a:lnSpc>
                          <a:spcPct val="115000"/>
                        </a:lnSpc>
                        <a:spcAft>
                          <a:spcPts val="0"/>
                        </a:spcAft>
                      </a:pPr>
                      <a:r>
                        <a:rPr lang="es-MX" sz="1800">
                          <a:solidFill>
                            <a:schemeClr val="accent3">
                              <a:lumMod val="50000"/>
                            </a:schemeClr>
                          </a:solidFill>
                          <a:effectLst/>
                          <a:latin typeface="+mj-lt"/>
                        </a:rPr>
                        <a:t>1 al 3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0.05</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14</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7</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14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7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0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250">
                <a:tc>
                  <a:txBody>
                    <a:bodyPr/>
                    <a:lstStyle/>
                    <a:p>
                      <a:pPr algn="ctr">
                        <a:lnSpc>
                          <a:spcPct val="115000"/>
                        </a:lnSpc>
                        <a:spcAft>
                          <a:spcPts val="0"/>
                        </a:spcAft>
                      </a:pPr>
                      <a:r>
                        <a:rPr lang="es-MX" sz="1800">
                          <a:solidFill>
                            <a:schemeClr val="accent3">
                              <a:lumMod val="50000"/>
                            </a:schemeClr>
                          </a:solidFill>
                          <a:effectLst/>
                          <a:latin typeface="+mj-lt"/>
                        </a:rPr>
                        <a:t>4 al 5</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0.75</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12</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9</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14</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10.5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1.5</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250">
                <a:tc>
                  <a:txBody>
                    <a:bodyPr/>
                    <a:lstStyle/>
                    <a:p>
                      <a:pPr algn="ctr">
                        <a:lnSpc>
                          <a:spcPct val="115000"/>
                        </a:lnSpc>
                        <a:spcAft>
                          <a:spcPts val="0"/>
                        </a:spcAft>
                      </a:pPr>
                      <a:r>
                        <a:rPr lang="es-MX" sz="1800">
                          <a:solidFill>
                            <a:schemeClr val="accent3">
                              <a:lumMod val="50000"/>
                            </a:schemeClr>
                          </a:solidFill>
                          <a:effectLst/>
                          <a:latin typeface="+mj-lt"/>
                        </a:rPr>
                        <a:t>6 al 10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10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10 </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14</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14</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4</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250">
                <a:tc>
                  <a:txBody>
                    <a:bodyPr/>
                    <a:lstStyle/>
                    <a:p>
                      <a:pPr algn="ctr">
                        <a:lnSpc>
                          <a:spcPct val="115000"/>
                        </a:lnSpc>
                        <a:spcAft>
                          <a:spcPts val="0"/>
                        </a:spcAft>
                      </a:pPr>
                      <a:r>
                        <a:rPr lang="es-MX" sz="1800" dirty="0">
                          <a:solidFill>
                            <a:schemeClr val="accent3">
                              <a:lumMod val="50000"/>
                            </a:schemeClr>
                          </a:solidFill>
                          <a:effectLst/>
                          <a:latin typeface="+mj-lt"/>
                        </a:rPr>
                        <a:t>11 al 15</a:t>
                      </a:r>
                      <a:endParaRPr lang="es-MX" sz="1800" dirty="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9</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9</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12</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a:solidFill>
                            <a:schemeClr val="accent3">
                              <a:lumMod val="50000"/>
                            </a:schemeClr>
                          </a:solidFill>
                          <a:effectLst/>
                          <a:latin typeface="+mj-lt"/>
                        </a:rPr>
                        <a:t>12</a:t>
                      </a:r>
                      <a:endParaRPr lang="es-MX" sz="180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800" dirty="0">
                          <a:solidFill>
                            <a:schemeClr val="accent3">
                              <a:lumMod val="50000"/>
                            </a:schemeClr>
                          </a:solidFill>
                          <a:effectLst/>
                          <a:latin typeface="+mj-lt"/>
                        </a:rPr>
                        <a:t>3</a:t>
                      </a:r>
                      <a:endParaRPr lang="es-MX" sz="1800" dirty="0">
                        <a:solidFill>
                          <a:schemeClr val="accent3">
                            <a:lumMod val="50000"/>
                          </a:schemeClr>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62466" name="Picture 2" descr="C:\Users\Sidhary\Pictures\LUIS\electricidad-per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1277938"/>
            <a:ext cx="1428750" cy="638175"/>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68</a:t>
            </a:fld>
            <a:endParaRPr lang="es-MX"/>
          </a:p>
        </p:txBody>
      </p:sp>
    </p:spTree>
    <p:extLst>
      <p:ext uri="{BB962C8B-B14F-4D97-AF65-F5344CB8AC3E}">
        <p14:creationId xmlns:p14="http://schemas.microsoft.com/office/powerpoint/2010/main" val="4832787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467544" y="447055"/>
            <a:ext cx="4464496"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MX" b="1" dirty="0">
                <a:latin typeface="+mj-lt"/>
              </a:rPr>
              <a:t>Actualización de los ingresos y egresos al 6%</a:t>
            </a:r>
          </a:p>
          <a:p>
            <a:r>
              <a:rPr lang="es-MX" b="1" dirty="0">
                <a:latin typeface="+mj-lt"/>
              </a:rPr>
              <a:t>Años 1 al 3: para n=3; i=6% &gt;&gt; </a:t>
            </a:r>
            <a:r>
              <a:rPr lang="es-MX" b="1" dirty="0" err="1">
                <a:latin typeface="+mj-lt"/>
              </a:rPr>
              <a:t>f.a</a:t>
            </a:r>
            <a:r>
              <a:rPr lang="es-MX" b="1" dirty="0">
                <a:latin typeface="+mj-lt"/>
              </a:rPr>
              <a:t>.= 2.673</a:t>
            </a:r>
          </a:p>
          <a:p>
            <a:r>
              <a:rPr lang="es-MX" b="1" dirty="0">
                <a:latin typeface="+mj-lt"/>
              </a:rPr>
              <a:t>Serie: 1,2,3 = n= 3</a:t>
            </a:r>
          </a:p>
        </p:txBody>
      </p:sp>
      <p:sp>
        <p:nvSpPr>
          <p:cNvPr id="3" name="2 Entrada manual"/>
          <p:cNvSpPr/>
          <p:nvPr/>
        </p:nvSpPr>
        <p:spPr>
          <a:xfrm>
            <a:off x="3978188" y="1628800"/>
            <a:ext cx="4572000" cy="802600"/>
          </a:xfrm>
          <a:prstGeom prst="flowChartManualInput">
            <a:avLst/>
          </a:prstGeom>
        </p:spPr>
        <p:style>
          <a:lnRef idx="2">
            <a:schemeClr val="accent3"/>
          </a:lnRef>
          <a:fillRef idx="1">
            <a:schemeClr val="lt1"/>
          </a:fillRef>
          <a:effectRef idx="0">
            <a:schemeClr val="accent3"/>
          </a:effectRef>
          <a:fontRef idx="minor">
            <a:schemeClr val="dk1"/>
          </a:fontRef>
        </p:style>
        <p:txBody>
          <a:bodyPr>
            <a:spAutoFit/>
          </a:bodyPr>
          <a:lstStyle/>
          <a:p>
            <a:r>
              <a:rPr lang="es-MX" b="1" dirty="0">
                <a:latin typeface="+mj-lt"/>
              </a:rPr>
              <a:t>Ingresos </a:t>
            </a:r>
            <a:r>
              <a:rPr lang="es-MX" b="1" dirty="0" smtClean="0">
                <a:latin typeface="+mj-lt"/>
              </a:rPr>
              <a:t>= 7 x 2.763= 18.711 </a:t>
            </a:r>
            <a:r>
              <a:rPr lang="es-MX" b="1" dirty="0">
                <a:latin typeface="+mj-lt"/>
              </a:rPr>
              <a:t>millones de </a:t>
            </a:r>
            <a:r>
              <a:rPr lang="es-MX" b="1" dirty="0" err="1">
                <a:latin typeface="+mj-lt"/>
              </a:rPr>
              <a:t>u.m</a:t>
            </a:r>
            <a:r>
              <a:rPr lang="es-MX" b="1" dirty="0">
                <a:latin typeface="+mj-lt"/>
              </a:rPr>
              <a:t>.</a:t>
            </a:r>
          </a:p>
          <a:p>
            <a:r>
              <a:rPr lang="es-MX" b="1" dirty="0">
                <a:latin typeface="+mj-lt"/>
              </a:rPr>
              <a:t>Egresos </a:t>
            </a:r>
            <a:r>
              <a:rPr lang="es-MX" b="1" dirty="0" smtClean="0">
                <a:latin typeface="+mj-lt"/>
              </a:rPr>
              <a:t>= 7 x 2.763= 18.711 </a:t>
            </a:r>
            <a:r>
              <a:rPr lang="es-MX" b="1" dirty="0">
                <a:latin typeface="+mj-lt"/>
              </a:rPr>
              <a:t>millones de </a:t>
            </a:r>
            <a:r>
              <a:rPr lang="es-MX" b="1" dirty="0" err="1">
                <a:latin typeface="+mj-lt"/>
              </a:rPr>
              <a:t>u.m</a:t>
            </a:r>
            <a:r>
              <a:rPr lang="es-MX" b="1" dirty="0">
                <a:latin typeface="+mj-lt"/>
              </a:rPr>
              <a:t>.</a:t>
            </a:r>
          </a:p>
        </p:txBody>
      </p:sp>
      <p:sp>
        <p:nvSpPr>
          <p:cNvPr id="4" name="3 Recortar rectángulo de esquina del mismo lado"/>
          <p:cNvSpPr/>
          <p:nvPr/>
        </p:nvSpPr>
        <p:spPr>
          <a:xfrm>
            <a:off x="467544" y="2852936"/>
            <a:ext cx="4680520" cy="840105"/>
          </a:xfrm>
          <a:prstGeom prst="snip2SameRect">
            <a:avLst>
              <a:gd name="adj1" fmla="val 22494"/>
              <a:gd name="adj2" fmla="val 24381"/>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s-MX" b="1" dirty="0">
                <a:solidFill>
                  <a:schemeClr val="accent3">
                    <a:lumMod val="50000"/>
                  </a:schemeClr>
                </a:solidFill>
              </a:rPr>
              <a:t>Años 4 y 5: para n=4, i=6% &gt;&gt; </a:t>
            </a:r>
            <a:r>
              <a:rPr lang="es-MX" b="1" dirty="0" err="1">
                <a:solidFill>
                  <a:schemeClr val="accent3">
                    <a:lumMod val="50000"/>
                  </a:schemeClr>
                </a:solidFill>
              </a:rPr>
              <a:t>f.s.a</a:t>
            </a:r>
            <a:r>
              <a:rPr lang="es-MX" b="1" dirty="0">
                <a:solidFill>
                  <a:schemeClr val="accent3">
                    <a:lumMod val="50000"/>
                  </a:schemeClr>
                </a:solidFill>
              </a:rPr>
              <a:t>. = 0.7921</a:t>
            </a:r>
          </a:p>
          <a:p>
            <a:r>
              <a:rPr lang="es-MX" b="1" dirty="0">
                <a:solidFill>
                  <a:schemeClr val="accent3">
                    <a:lumMod val="50000"/>
                  </a:schemeClr>
                </a:solidFill>
              </a:rPr>
              <a:t>Para n=5, i=6%&gt;&gt; </a:t>
            </a:r>
            <a:r>
              <a:rPr lang="es-MX" b="1" dirty="0" err="1">
                <a:solidFill>
                  <a:schemeClr val="accent3">
                    <a:lumMod val="50000"/>
                  </a:schemeClr>
                </a:solidFill>
              </a:rPr>
              <a:t>f.s.a</a:t>
            </a:r>
            <a:r>
              <a:rPr lang="es-MX" b="1" dirty="0">
                <a:solidFill>
                  <a:schemeClr val="accent3">
                    <a:lumMod val="50000"/>
                  </a:schemeClr>
                </a:solidFill>
              </a:rPr>
              <a:t>. = 0.7173</a:t>
            </a:r>
          </a:p>
        </p:txBody>
      </p:sp>
      <p:sp>
        <p:nvSpPr>
          <p:cNvPr id="6" name="5 Documento"/>
          <p:cNvSpPr/>
          <p:nvPr/>
        </p:nvSpPr>
        <p:spPr>
          <a:xfrm>
            <a:off x="2861556" y="4077072"/>
            <a:ext cx="5688632" cy="802600"/>
          </a:xfrm>
          <a:prstGeom prst="flowChartDocumen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MX" b="1" dirty="0"/>
              <a:t>Año 4: Ingresos = 10.5 x 0.7921 = 8.317 millones de </a:t>
            </a:r>
            <a:r>
              <a:rPr lang="es-MX" b="1" dirty="0" err="1"/>
              <a:t>u.m</a:t>
            </a:r>
            <a:r>
              <a:rPr lang="es-MX" b="1" dirty="0"/>
              <a:t>.</a:t>
            </a:r>
          </a:p>
          <a:p>
            <a:r>
              <a:rPr lang="es-MX" b="1" dirty="0"/>
              <a:t>Egresos= 9.0 x 0.7921 = 7.129 millones de </a:t>
            </a:r>
            <a:r>
              <a:rPr lang="es-MX" b="1" dirty="0" err="1"/>
              <a:t>u.m</a:t>
            </a:r>
            <a:r>
              <a:rPr lang="es-MX" b="1" dirty="0"/>
              <a:t>.</a:t>
            </a:r>
          </a:p>
        </p:txBody>
      </p:sp>
      <p:sp>
        <p:nvSpPr>
          <p:cNvPr id="7" name="6 Pentágono"/>
          <p:cNvSpPr/>
          <p:nvPr/>
        </p:nvSpPr>
        <p:spPr>
          <a:xfrm>
            <a:off x="453254" y="5416566"/>
            <a:ext cx="6408712" cy="646331"/>
          </a:xfrm>
          <a:prstGeom prst="homePlate">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s-MX" b="1" dirty="0">
                <a:solidFill>
                  <a:schemeClr val="bg1"/>
                </a:solidFill>
              </a:rPr>
              <a:t>Año 5: Ingresos = 10.5 x 0.7473 = 7.847 millones de </a:t>
            </a:r>
            <a:r>
              <a:rPr lang="es-MX" b="1" dirty="0" err="1">
                <a:solidFill>
                  <a:schemeClr val="bg1"/>
                </a:solidFill>
              </a:rPr>
              <a:t>u.m</a:t>
            </a:r>
            <a:r>
              <a:rPr lang="es-MX" b="1" dirty="0">
                <a:solidFill>
                  <a:schemeClr val="bg1"/>
                </a:solidFill>
              </a:rPr>
              <a:t>.</a:t>
            </a:r>
          </a:p>
          <a:p>
            <a:r>
              <a:rPr lang="es-MX" b="1" dirty="0">
                <a:solidFill>
                  <a:schemeClr val="bg1"/>
                </a:solidFill>
              </a:rPr>
              <a:t>Egresos = 9.0 x 0.7473 = 6.726 millones de </a:t>
            </a:r>
            <a:r>
              <a:rPr lang="es-MX" b="1" dirty="0" err="1">
                <a:solidFill>
                  <a:schemeClr val="bg1"/>
                </a:solidFill>
              </a:rPr>
              <a:t>u.m</a:t>
            </a:r>
            <a:r>
              <a:rPr lang="es-MX" b="1" dirty="0">
                <a:solidFill>
                  <a:schemeClr val="bg1"/>
                </a:solidFill>
              </a:rPr>
              <a:t>.</a:t>
            </a:r>
          </a:p>
        </p:txBody>
      </p:sp>
      <p:sp>
        <p:nvSpPr>
          <p:cNvPr id="8" name="7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63490" name="Picture 2" descr="C:\Users\Sidhary\Pictures\LUIS\billetes-euro-1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84925" y="2627313"/>
            <a:ext cx="2162175" cy="1104900"/>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p:txBody>
          <a:bodyPr/>
          <a:lstStyle/>
          <a:p>
            <a:fld id="{A4119D5D-C868-4150-8857-B9A7E64B4824}" type="slidenum">
              <a:rPr lang="es-MX" smtClean="0"/>
              <a:t>69</a:t>
            </a:fld>
            <a:endParaRPr lang="es-MX"/>
          </a:p>
        </p:txBody>
      </p:sp>
    </p:spTree>
    <p:extLst>
      <p:ext uri="{BB962C8B-B14F-4D97-AF65-F5344CB8AC3E}">
        <p14:creationId xmlns:p14="http://schemas.microsoft.com/office/powerpoint/2010/main" val="749526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467544" y="692696"/>
            <a:ext cx="835292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2) Factor del fondo de amortización*Inversión fija inicial Anualidad</a:t>
            </a:r>
          </a:p>
        </p:txBody>
      </p:sp>
      <mc:AlternateContent xmlns:mc="http://schemas.openxmlformats.org/markup-compatibility/2006" xmlns:a14="http://schemas.microsoft.com/office/drawing/2010/main">
        <mc:Choice Requires="a14">
          <p:sp>
            <p:nvSpPr>
              <p:cNvPr id="6" name="5 CuadroTexto"/>
              <p:cNvSpPr txBox="1"/>
              <p:nvPr/>
            </p:nvSpPr>
            <p:spPr>
              <a:xfrm>
                <a:off x="2519772" y="2172523"/>
                <a:ext cx="4248472" cy="962699"/>
              </a:xfrm>
              <a:prstGeom prst="rect">
                <a:avLst/>
              </a:prstGeom>
              <a:noFill/>
              <a:effectLst>
                <a:outerShdw blurRad="50800" dist="38100" dir="8100000" algn="tr" rotWithShape="0">
                  <a:prstClr val="black">
                    <a:alpha val="40000"/>
                  </a:prstClr>
                </a:outerShdw>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s-MX" sz="2800" b="1" i="1">
                          <a:latin typeface="Cambria Math"/>
                        </a:rPr>
                        <m:t>𝑭</m:t>
                      </m:r>
                      <m:r>
                        <a:rPr lang="es-MX" sz="2800" b="1" i="1">
                          <a:latin typeface="Cambria Math"/>
                        </a:rPr>
                        <m:t>.</m:t>
                      </m:r>
                      <m:r>
                        <a:rPr lang="es-MX" sz="2800" b="1" i="1">
                          <a:latin typeface="Cambria Math"/>
                        </a:rPr>
                        <m:t>𝑭</m:t>
                      </m:r>
                      <m:r>
                        <a:rPr lang="es-MX" sz="2800" b="1" i="1">
                          <a:latin typeface="Cambria Math"/>
                        </a:rPr>
                        <m:t>.</m:t>
                      </m:r>
                      <m:r>
                        <a:rPr lang="es-MX" sz="2800" b="1" i="1">
                          <a:latin typeface="Cambria Math"/>
                        </a:rPr>
                        <m:t>𝑨</m:t>
                      </m:r>
                      <m:r>
                        <a:rPr lang="es-MX" sz="2800" b="1" i="1">
                          <a:latin typeface="Cambria Math"/>
                        </a:rPr>
                        <m:t>=</m:t>
                      </m:r>
                      <m:f>
                        <m:fPr>
                          <m:ctrlPr>
                            <a:rPr lang="es-MX" sz="2800" b="1" i="1">
                              <a:latin typeface="Cambria Math"/>
                            </a:rPr>
                          </m:ctrlPr>
                        </m:fPr>
                        <m:num>
                          <m:r>
                            <a:rPr lang="es-MX" sz="2800" b="1" i="1">
                              <a:latin typeface="Cambria Math"/>
                            </a:rPr>
                            <m:t>𝟏</m:t>
                          </m:r>
                        </m:num>
                        <m:den>
                          <m:d>
                            <m:dPr>
                              <m:ctrlPr>
                                <a:rPr lang="es-MX" sz="2800" b="1" i="1">
                                  <a:latin typeface="Cambria Math"/>
                                </a:rPr>
                              </m:ctrlPr>
                            </m:dPr>
                            <m:e>
                              <m:r>
                                <a:rPr lang="es-MX" sz="2800" b="1" i="1">
                                  <a:latin typeface="Cambria Math"/>
                                </a:rPr>
                                <m:t>𝟏</m:t>
                              </m:r>
                              <m:r>
                                <a:rPr lang="es-MX" sz="2800" b="1" i="1">
                                  <a:latin typeface="Cambria Math"/>
                                </a:rPr>
                                <m:t>+</m:t>
                              </m:r>
                              <m:r>
                                <a:rPr lang="es-MX" sz="2800" b="1" i="1">
                                  <a:latin typeface="Cambria Math"/>
                                </a:rPr>
                                <m:t>𝟏</m:t>
                              </m:r>
                            </m:e>
                          </m:d>
                          <m:r>
                            <a:rPr lang="es-MX" sz="2800" b="1" i="1">
                              <a:latin typeface="Cambria Math"/>
                            </a:rPr>
                            <m:t>−</m:t>
                          </m:r>
                          <m:r>
                            <a:rPr lang="es-MX" sz="2800" b="1" i="1">
                              <a:latin typeface="Cambria Math"/>
                            </a:rPr>
                            <m:t>𝟏</m:t>
                          </m:r>
                        </m:den>
                      </m:f>
                    </m:oMath>
                  </m:oMathPara>
                </a14:m>
                <a:endParaRPr lang="es-MX" sz="2800" b="1" dirty="0"/>
              </a:p>
            </p:txBody>
          </p:sp>
        </mc:Choice>
        <mc:Fallback xmlns="">
          <p:sp>
            <p:nvSpPr>
              <p:cNvPr id="6" name="5 CuadroTexto"/>
              <p:cNvSpPr txBox="1">
                <a:spLocks noRot="1" noChangeAspect="1" noMove="1" noResize="1" noEditPoints="1" noAdjustHandles="1" noChangeArrowheads="1" noChangeShapeType="1" noTextEdit="1"/>
              </p:cNvSpPr>
              <p:nvPr/>
            </p:nvSpPr>
            <p:spPr>
              <a:xfrm>
                <a:off x="2519772" y="2172523"/>
                <a:ext cx="4248472" cy="962699"/>
              </a:xfrm>
              <a:prstGeom prst="rect">
                <a:avLst/>
              </a:prstGeom>
              <a:blipFill rotWithShape="1">
                <a:blip r:embed="rId2"/>
                <a:stretch>
                  <a:fillRect/>
                </a:stretch>
              </a:blipFill>
              <a:effectLst>
                <a:outerShdw blurRad="50800" dist="38100" dir="8100000" algn="tr" rotWithShape="0">
                  <a:prstClr val="black">
                    <a:alpha val="40000"/>
                  </a:prstClr>
                </a:outerShdw>
              </a:effectLst>
            </p:spPr>
            <p:txBody>
              <a:bodyPr/>
              <a:lstStyle/>
              <a:p>
                <a:r>
                  <a:rPr lang="es-MX">
                    <a:noFill/>
                  </a:rPr>
                  <a:t> </a:t>
                </a:r>
              </a:p>
            </p:txBody>
          </p:sp>
        </mc:Fallback>
      </mc:AlternateContent>
      <p:sp>
        <p:nvSpPr>
          <p:cNvPr id="8" name="7 CuadroTexto"/>
          <p:cNvSpPr txBox="1"/>
          <p:nvPr/>
        </p:nvSpPr>
        <p:spPr>
          <a:xfrm>
            <a:off x="611560" y="3789040"/>
            <a:ext cx="7776864" cy="1938992"/>
          </a:xfrm>
          <a:prstGeom prst="rect">
            <a:avLst/>
          </a:prstGeom>
        </p:spPr>
        <p:style>
          <a:lnRef idx="0">
            <a:scrgbClr r="0" g="0" b="0"/>
          </a:lnRef>
          <a:fillRef idx="1002">
            <a:schemeClr val="dk1"/>
          </a:fillRef>
          <a:effectRef idx="0">
            <a:scrgbClr r="0" g="0" b="0"/>
          </a:effectRef>
          <a:fontRef idx="major"/>
        </p:style>
        <p:txBody>
          <a:bodyPr wrap="square" rtlCol="0">
            <a:spAutoFit/>
          </a:bodyPr>
          <a:lstStyle/>
          <a:p>
            <a:r>
              <a:rPr lang="es-MX" sz="2000" b="1" dirty="0"/>
              <a:t>Dónde</a:t>
            </a:r>
            <a:r>
              <a:rPr lang="es-MX" sz="2000" b="1" dirty="0" smtClean="0"/>
              <a:t>:</a:t>
            </a:r>
          </a:p>
          <a:p>
            <a:endParaRPr lang="es-MX" sz="2000" b="1" dirty="0"/>
          </a:p>
          <a:p>
            <a:r>
              <a:rPr lang="es-MX" sz="2000" b="1" dirty="0"/>
              <a:t>F.F.A. = Factor del fondo de Amortización.	</a:t>
            </a:r>
            <a:r>
              <a:rPr lang="es-MX" sz="2000" b="1" dirty="0" smtClean="0"/>
              <a:t>        TABLAS </a:t>
            </a:r>
            <a:r>
              <a:rPr lang="es-MX" sz="2000" b="1" dirty="0"/>
              <a:t>&gt; </a:t>
            </a:r>
            <a:r>
              <a:rPr lang="es-MX" sz="2000" b="1" dirty="0" err="1"/>
              <a:t>n,i</a:t>
            </a:r>
            <a:endParaRPr lang="es-MX" sz="2000" b="1" dirty="0"/>
          </a:p>
          <a:p>
            <a:r>
              <a:rPr lang="es-MX" sz="2000" b="1" dirty="0"/>
              <a:t>i = tasa de interés</a:t>
            </a:r>
          </a:p>
          <a:p>
            <a:r>
              <a:rPr lang="es-MX" sz="2000" b="1" dirty="0"/>
              <a:t>n = vida útil</a:t>
            </a:r>
          </a:p>
          <a:p>
            <a:endParaRPr lang="es-MX" sz="2000" b="1" dirty="0"/>
          </a:p>
        </p:txBody>
      </p:sp>
      <p:sp>
        <p:nvSpPr>
          <p:cNvPr id="7" name="6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6146" name="Picture 2" descr="C:\Users\Sidhary\Pictures\LUIS\hucha-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324" y="1748997"/>
            <a:ext cx="1524000" cy="180975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7</a:t>
            </a:fld>
            <a:endParaRPr lang="es-MX"/>
          </a:p>
        </p:txBody>
      </p:sp>
    </p:spTree>
    <p:extLst>
      <p:ext uri="{BB962C8B-B14F-4D97-AF65-F5344CB8AC3E}">
        <p14:creationId xmlns:p14="http://schemas.microsoft.com/office/powerpoint/2010/main" val="8465385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764704"/>
            <a:ext cx="6840760" cy="646331"/>
          </a:xfrm>
          <a:prstGeom prst="rect">
            <a:avLst/>
          </a:prstGeom>
          <a:effectLst>
            <a:glow rad="101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b="1" dirty="0"/>
              <a:t>Años 4 y 5: Total de ingresos = 8.317 + 7.847 = 16.164 millones de </a:t>
            </a:r>
            <a:r>
              <a:rPr lang="es-MX" b="1" dirty="0" err="1"/>
              <a:t>u.m</a:t>
            </a:r>
            <a:r>
              <a:rPr lang="es-MX" b="1" dirty="0"/>
              <a:t>. </a:t>
            </a:r>
          </a:p>
          <a:p>
            <a:r>
              <a:rPr lang="es-MX" b="1" dirty="0"/>
              <a:t>Total de Egresos = 7.129+6.726 = 13.855 millones de </a:t>
            </a:r>
            <a:r>
              <a:rPr lang="es-MX" b="1" dirty="0" err="1"/>
              <a:t>u.m</a:t>
            </a:r>
            <a:r>
              <a:rPr lang="es-MX" b="1" dirty="0"/>
              <a:t>.</a:t>
            </a:r>
          </a:p>
        </p:txBody>
      </p:sp>
      <p:sp>
        <p:nvSpPr>
          <p:cNvPr id="3" name="2 Rectángulo redondeado"/>
          <p:cNvSpPr/>
          <p:nvPr/>
        </p:nvSpPr>
        <p:spPr>
          <a:xfrm>
            <a:off x="3347864" y="1700808"/>
            <a:ext cx="5112568" cy="1021556"/>
          </a:xfrm>
          <a:prstGeom prst="round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MX" b="1" dirty="0">
                <a:solidFill>
                  <a:schemeClr val="tx1"/>
                </a:solidFill>
              </a:rPr>
              <a:t>Años 6 al 10: Serie n = 5 (6,7,8,9,10)</a:t>
            </a:r>
          </a:p>
          <a:p>
            <a:r>
              <a:rPr lang="es-MX" b="1" dirty="0">
                <a:solidFill>
                  <a:schemeClr val="tx1"/>
                </a:solidFill>
              </a:rPr>
              <a:t>                         Para n = 5, 1 = 6% &gt;&gt; </a:t>
            </a:r>
            <a:r>
              <a:rPr lang="es-MX" b="1" dirty="0" err="1">
                <a:solidFill>
                  <a:schemeClr val="tx1"/>
                </a:solidFill>
              </a:rPr>
              <a:t>f.a</a:t>
            </a:r>
            <a:r>
              <a:rPr lang="es-MX" b="1" dirty="0">
                <a:solidFill>
                  <a:schemeClr val="tx1"/>
                </a:solidFill>
              </a:rPr>
              <a:t>. = 4.212</a:t>
            </a:r>
          </a:p>
          <a:p>
            <a:r>
              <a:rPr lang="es-MX" b="1" dirty="0">
                <a:solidFill>
                  <a:schemeClr val="tx1"/>
                </a:solidFill>
              </a:rPr>
              <a:t>                         Para n = 5, 1 = 6% &gt;&gt; </a:t>
            </a:r>
            <a:r>
              <a:rPr lang="es-MX" b="1" dirty="0" err="1">
                <a:solidFill>
                  <a:schemeClr val="tx1"/>
                </a:solidFill>
              </a:rPr>
              <a:t>f.s.a</a:t>
            </a:r>
            <a:r>
              <a:rPr lang="es-MX" b="1" dirty="0">
                <a:solidFill>
                  <a:schemeClr val="tx1"/>
                </a:solidFill>
              </a:rPr>
              <a:t>. = 0.7473</a:t>
            </a:r>
          </a:p>
        </p:txBody>
      </p:sp>
      <p:sp>
        <p:nvSpPr>
          <p:cNvPr id="4" name="3 Rectángulo redondeado"/>
          <p:cNvSpPr/>
          <p:nvPr/>
        </p:nvSpPr>
        <p:spPr>
          <a:xfrm>
            <a:off x="267052" y="3501008"/>
            <a:ext cx="5670376" cy="1021556"/>
          </a:xfrm>
          <a:prstGeom prst="round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s-MX" b="1" dirty="0"/>
              <a:t>Actualización de la serie de 5 años:</a:t>
            </a:r>
          </a:p>
          <a:p>
            <a:r>
              <a:rPr lang="es-MX" b="1" dirty="0"/>
              <a:t>Ingresos = 14.0 x 4.212   58.968 millones de </a:t>
            </a:r>
            <a:r>
              <a:rPr lang="es-MX" b="1" dirty="0" err="1"/>
              <a:t>u.m</a:t>
            </a:r>
            <a:r>
              <a:rPr lang="es-MX" b="1" dirty="0"/>
              <a:t>.</a:t>
            </a:r>
          </a:p>
          <a:p>
            <a:r>
              <a:rPr lang="es-MX" b="1" dirty="0"/>
              <a:t>Egresos = 10.0 x 4.212   42.120 millones de </a:t>
            </a:r>
            <a:r>
              <a:rPr lang="es-MX" b="1" dirty="0" err="1"/>
              <a:t>u.m</a:t>
            </a:r>
            <a:r>
              <a:rPr lang="es-MX" b="1" dirty="0"/>
              <a:t>.</a:t>
            </a:r>
          </a:p>
        </p:txBody>
      </p:sp>
      <p:sp>
        <p:nvSpPr>
          <p:cNvPr id="5" name="4 Recortar rectángulo de esquina diagonal"/>
          <p:cNvSpPr/>
          <p:nvPr/>
        </p:nvSpPr>
        <p:spPr>
          <a:xfrm>
            <a:off x="3237128" y="4941168"/>
            <a:ext cx="5400600" cy="1101923"/>
          </a:xfrm>
          <a:prstGeom prst="snip2DiagRect">
            <a:avLst/>
          </a:prstGeom>
          <a:effectLst>
            <a:glow rad="139700">
              <a:schemeClr val="accent3">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MX" b="1" dirty="0"/>
              <a:t>Actualización al año cero:</a:t>
            </a:r>
          </a:p>
          <a:p>
            <a:r>
              <a:rPr lang="es-MX" b="1" dirty="0"/>
              <a:t>Ingresos = 58.968 x 0.7473   44.067 millones de </a:t>
            </a:r>
            <a:r>
              <a:rPr lang="es-MX" b="1" dirty="0" err="1"/>
              <a:t>u.m</a:t>
            </a:r>
            <a:r>
              <a:rPr lang="es-MX" b="1" dirty="0"/>
              <a:t>.</a:t>
            </a:r>
          </a:p>
          <a:p>
            <a:r>
              <a:rPr lang="es-MX" b="1" dirty="0"/>
              <a:t>Egresos   42.120 x 0.7473     31.476 millones de </a:t>
            </a:r>
            <a:r>
              <a:rPr lang="es-MX" b="1" dirty="0" err="1"/>
              <a:t>u.m</a:t>
            </a:r>
            <a:r>
              <a:rPr lang="es-MX" b="1" dirty="0"/>
              <a:t>.</a:t>
            </a:r>
          </a:p>
        </p:txBody>
      </p:sp>
      <p:sp>
        <p:nvSpPr>
          <p:cNvPr id="6" name="5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64514" name="Picture 2" descr="C:\Users\Sidhary\Pictures\LUIS\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10313" y="3435350"/>
            <a:ext cx="10287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70</a:t>
            </a:fld>
            <a:endParaRPr lang="es-MX"/>
          </a:p>
        </p:txBody>
      </p:sp>
    </p:spTree>
    <p:extLst>
      <p:ext uri="{BB962C8B-B14F-4D97-AF65-F5344CB8AC3E}">
        <p14:creationId xmlns:p14="http://schemas.microsoft.com/office/powerpoint/2010/main" val="38926041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Esquina doblada"/>
          <p:cNvSpPr/>
          <p:nvPr/>
        </p:nvSpPr>
        <p:spPr>
          <a:xfrm>
            <a:off x="4499992" y="689356"/>
            <a:ext cx="4392488" cy="1101923"/>
          </a:xfrm>
          <a:prstGeom prst="foldedCorner">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MX" b="1" dirty="0"/>
              <a:t>Años 11 al 15: Serie: (11,12,13,14,15) = n = 5</a:t>
            </a:r>
          </a:p>
          <a:p>
            <a:r>
              <a:rPr lang="es-MX" b="1" dirty="0"/>
              <a:t>           Para n = 5,  I=6% &gt;&gt; </a:t>
            </a:r>
            <a:r>
              <a:rPr lang="es-MX" b="1" dirty="0" err="1"/>
              <a:t>f.a</a:t>
            </a:r>
            <a:r>
              <a:rPr lang="es-MX" b="1" dirty="0"/>
              <a:t>. = 4.212</a:t>
            </a:r>
          </a:p>
          <a:p>
            <a:r>
              <a:rPr lang="es-MX" b="1" dirty="0"/>
              <a:t>           Para n =10, I=6% &gt;&gt; </a:t>
            </a:r>
            <a:r>
              <a:rPr lang="es-MX" b="1" dirty="0" err="1"/>
              <a:t>f.s.a</a:t>
            </a:r>
            <a:r>
              <a:rPr lang="es-MX" b="1" dirty="0"/>
              <a:t>. = 0.5584</a:t>
            </a:r>
          </a:p>
        </p:txBody>
      </p:sp>
      <p:sp>
        <p:nvSpPr>
          <p:cNvPr id="3" name="2 Datos almacenados"/>
          <p:cNvSpPr/>
          <p:nvPr/>
        </p:nvSpPr>
        <p:spPr>
          <a:xfrm>
            <a:off x="2286000" y="2690336"/>
            <a:ext cx="5454352" cy="1477328"/>
          </a:xfrm>
          <a:prstGeom prst="flowChartOnlineStorage">
            <a:avLst/>
          </a:prstGeom>
          <a:effectLst>
            <a:glow rad="139700">
              <a:schemeClr val="accent2">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MX" b="1" dirty="0"/>
              <a:t>Actualización de la serie de 5 años:</a:t>
            </a:r>
          </a:p>
          <a:p>
            <a:r>
              <a:rPr lang="es-MX" b="1" dirty="0"/>
              <a:t>Ingresos = 12.0 x 4.212 = 50.544 millones de </a:t>
            </a:r>
            <a:r>
              <a:rPr lang="es-MX" b="1" dirty="0" err="1"/>
              <a:t>u.m</a:t>
            </a:r>
            <a:r>
              <a:rPr lang="es-MX" b="1" dirty="0"/>
              <a:t>.</a:t>
            </a:r>
          </a:p>
          <a:p>
            <a:r>
              <a:rPr lang="es-MX" b="1" dirty="0"/>
              <a:t>Egresos = 9.0 x 4.212 = 37.908 millones de </a:t>
            </a:r>
            <a:r>
              <a:rPr lang="es-MX" b="1" dirty="0" err="1"/>
              <a:t>u.m</a:t>
            </a:r>
            <a:r>
              <a:rPr lang="es-MX" b="1" dirty="0"/>
              <a:t>.</a:t>
            </a:r>
          </a:p>
        </p:txBody>
      </p:sp>
      <p:sp>
        <p:nvSpPr>
          <p:cNvPr id="4" name="3 Entrada manual"/>
          <p:cNvSpPr/>
          <p:nvPr/>
        </p:nvSpPr>
        <p:spPr>
          <a:xfrm>
            <a:off x="458970" y="5085184"/>
            <a:ext cx="5760640" cy="1146572"/>
          </a:xfrm>
          <a:prstGeom prst="flowChartManualInput">
            <a:avLst/>
          </a:prstGeom>
          <a:effectLst>
            <a:glow rad="139700">
              <a:schemeClr val="accent5">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b="1" dirty="0"/>
              <a:t>Actualización al año cero:</a:t>
            </a:r>
          </a:p>
          <a:p>
            <a:r>
              <a:rPr lang="es-MX" b="1" dirty="0"/>
              <a:t>Ingresos = 50.544 x 0.5584 = 28.224 millones de </a:t>
            </a:r>
            <a:r>
              <a:rPr lang="es-MX" b="1" dirty="0" err="1"/>
              <a:t>u.m</a:t>
            </a:r>
            <a:r>
              <a:rPr lang="es-MX" b="1" dirty="0"/>
              <a:t>.</a:t>
            </a:r>
          </a:p>
          <a:p>
            <a:r>
              <a:rPr lang="es-MX" b="1" dirty="0"/>
              <a:t>Egresos = 37.908 x 0.5584 = 21.168 millones de </a:t>
            </a:r>
            <a:r>
              <a:rPr lang="es-MX" b="1" dirty="0" err="1"/>
              <a:t>u.m</a:t>
            </a:r>
            <a:r>
              <a:rPr lang="es-MX" b="1" dirty="0"/>
              <a:t>.</a:t>
            </a:r>
          </a:p>
        </p:txBody>
      </p:sp>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65538" name="Picture 2" descr="C:\Users\Sidhary\Pictures\LUIS\898coun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15029"/>
            <a:ext cx="257175" cy="95250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71</a:t>
            </a:fld>
            <a:endParaRPr lang="es-MX"/>
          </a:p>
        </p:txBody>
      </p:sp>
    </p:spTree>
    <p:extLst>
      <p:ext uri="{BB962C8B-B14F-4D97-AF65-F5344CB8AC3E}">
        <p14:creationId xmlns:p14="http://schemas.microsoft.com/office/powerpoint/2010/main" val="29329321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58308573"/>
              </p:ext>
            </p:extLst>
          </p:nvPr>
        </p:nvGraphicFramePr>
        <p:xfrm>
          <a:off x="1295635" y="1946610"/>
          <a:ext cx="6408713" cy="2121534"/>
        </p:xfrm>
        <a:graphic>
          <a:graphicData uri="http://schemas.openxmlformats.org/drawingml/2006/table">
            <a:tbl>
              <a:tblPr firstRow="1" firstCol="1" bandRow="1">
                <a:tableStyleId>{5C22544A-7EE6-4342-B048-85BDC9FD1C3A}</a:tableStyleId>
              </a:tblPr>
              <a:tblGrid>
                <a:gridCol w="1993106"/>
                <a:gridCol w="2338411"/>
                <a:gridCol w="2077196"/>
              </a:tblGrid>
              <a:tr h="368934">
                <a:tc>
                  <a:txBody>
                    <a:bodyPr/>
                    <a:lstStyle/>
                    <a:p>
                      <a:pPr algn="ctr">
                        <a:lnSpc>
                          <a:spcPct val="115000"/>
                        </a:lnSpc>
                        <a:spcAft>
                          <a:spcPts val="0"/>
                        </a:spcAft>
                      </a:pPr>
                      <a:r>
                        <a:rPr lang="es-MX" sz="2000" dirty="0">
                          <a:effectLst/>
                        </a:rPr>
                        <a:t>AÑOS</a:t>
                      </a:r>
                      <a:endParaRPr lang="es-MX"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dirty="0">
                          <a:effectLst/>
                        </a:rPr>
                        <a:t>INGRESOS </a:t>
                      </a:r>
                      <a:endParaRPr lang="es-MX"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EGRESOS</a:t>
                      </a:r>
                      <a:endParaRPr lang="es-MX" sz="2000">
                        <a:effectLst/>
                        <a:latin typeface="Calibri"/>
                        <a:ea typeface="Calibri"/>
                        <a:cs typeface="Times New Roman"/>
                      </a:endParaRPr>
                    </a:p>
                  </a:txBody>
                  <a:tcPr marL="68580" marR="68580" marT="0" marB="0"/>
                </a:tc>
              </a:tr>
              <a:tr h="241490">
                <a:tc>
                  <a:txBody>
                    <a:bodyPr/>
                    <a:lstStyle/>
                    <a:p>
                      <a:pPr algn="ctr">
                        <a:lnSpc>
                          <a:spcPct val="115000"/>
                        </a:lnSpc>
                        <a:spcAft>
                          <a:spcPts val="0"/>
                        </a:spcAft>
                      </a:pPr>
                      <a:r>
                        <a:rPr lang="es-MX" sz="2000">
                          <a:effectLst/>
                        </a:rPr>
                        <a:t> 1 al 3 </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18.711</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18.711</a:t>
                      </a:r>
                      <a:endParaRPr lang="es-MX" sz="2000">
                        <a:effectLst/>
                        <a:latin typeface="Calibri"/>
                        <a:ea typeface="Calibri"/>
                        <a:cs typeface="Times New Roman"/>
                      </a:endParaRPr>
                    </a:p>
                  </a:txBody>
                  <a:tcPr marL="68580" marR="68580" marT="0" marB="0"/>
                </a:tc>
              </a:tr>
              <a:tr h="241490">
                <a:tc>
                  <a:txBody>
                    <a:bodyPr/>
                    <a:lstStyle/>
                    <a:p>
                      <a:pPr algn="ctr">
                        <a:lnSpc>
                          <a:spcPct val="115000"/>
                        </a:lnSpc>
                        <a:spcAft>
                          <a:spcPts val="0"/>
                        </a:spcAft>
                      </a:pPr>
                      <a:r>
                        <a:rPr lang="es-MX" sz="2000">
                          <a:effectLst/>
                        </a:rPr>
                        <a:t>4 y 5 </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16.164</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13.855</a:t>
                      </a:r>
                      <a:endParaRPr lang="es-MX" sz="2000">
                        <a:effectLst/>
                        <a:latin typeface="Calibri"/>
                        <a:ea typeface="Calibri"/>
                        <a:cs typeface="Times New Roman"/>
                      </a:endParaRPr>
                    </a:p>
                  </a:txBody>
                  <a:tcPr marL="68580" marR="68580" marT="0" marB="0"/>
                </a:tc>
              </a:tr>
              <a:tr h="241490">
                <a:tc>
                  <a:txBody>
                    <a:bodyPr/>
                    <a:lstStyle/>
                    <a:p>
                      <a:pPr algn="ctr">
                        <a:lnSpc>
                          <a:spcPct val="115000"/>
                        </a:lnSpc>
                        <a:spcAft>
                          <a:spcPts val="0"/>
                        </a:spcAft>
                      </a:pPr>
                      <a:r>
                        <a:rPr lang="es-MX" sz="2000">
                          <a:effectLst/>
                        </a:rPr>
                        <a:t>6 al 10 </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44.067</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31.476</a:t>
                      </a:r>
                      <a:endParaRPr lang="es-MX" sz="2000">
                        <a:effectLst/>
                        <a:latin typeface="Calibri"/>
                        <a:ea typeface="Calibri"/>
                        <a:cs typeface="Times New Roman"/>
                      </a:endParaRPr>
                    </a:p>
                  </a:txBody>
                  <a:tcPr marL="68580" marR="68580" marT="0" marB="0"/>
                </a:tc>
              </a:tr>
              <a:tr h="241490">
                <a:tc>
                  <a:txBody>
                    <a:bodyPr/>
                    <a:lstStyle/>
                    <a:p>
                      <a:pPr algn="ctr">
                        <a:lnSpc>
                          <a:spcPct val="115000"/>
                        </a:lnSpc>
                        <a:spcAft>
                          <a:spcPts val="0"/>
                        </a:spcAft>
                      </a:pPr>
                      <a:r>
                        <a:rPr lang="es-MX" sz="2000">
                          <a:effectLst/>
                        </a:rPr>
                        <a:t>11 al 15</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28.224</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21.168</a:t>
                      </a:r>
                      <a:endParaRPr lang="es-MX" sz="2000">
                        <a:effectLst/>
                        <a:latin typeface="Calibri"/>
                        <a:ea typeface="Calibri"/>
                        <a:cs typeface="Times New Roman"/>
                      </a:endParaRPr>
                    </a:p>
                  </a:txBody>
                  <a:tcPr marL="68580" marR="68580" marT="0" marB="0"/>
                </a:tc>
              </a:tr>
              <a:tr h="241490">
                <a:tc>
                  <a:txBody>
                    <a:bodyPr/>
                    <a:lstStyle/>
                    <a:p>
                      <a:pPr algn="ctr">
                        <a:lnSpc>
                          <a:spcPct val="115000"/>
                        </a:lnSpc>
                        <a:spcAft>
                          <a:spcPts val="0"/>
                        </a:spcAft>
                      </a:pPr>
                      <a:r>
                        <a:rPr lang="es-MX" sz="2000">
                          <a:effectLst/>
                        </a:rPr>
                        <a:t>TOTALES</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107.166</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dirty="0">
                          <a:effectLst/>
                        </a:rPr>
                        <a:t>85.21</a:t>
                      </a:r>
                      <a:endParaRPr lang="es-MX" sz="20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2050865" y="896077"/>
            <a:ext cx="45027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Tabla 9.16</a:t>
            </a:r>
            <a:endParaRPr kumimoji="0" lang="es-MX" alt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VALORES ACTUALIZADOS TOTALES AL 6%</a:t>
            </a:r>
            <a:endParaRPr kumimoji="0" lang="es-MX" alt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(millones de </a:t>
            </a:r>
            <a:r>
              <a:rPr kumimoji="0" lang="es-MX" altLang="es-MX" sz="20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u.m</a:t>
            </a:r>
            <a:r>
              <a:rPr kumimoji="0" lang="es-MX" altLang="es-MX"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r>
              <a:rPr kumimoji="0" lang="es-MX" altLang="es-MX"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es-MX" altLang="es-MX"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611560" y="4350106"/>
            <a:ext cx="7776864" cy="646331"/>
          </a:xfrm>
          <a:prstGeom prst="rect">
            <a:avLst/>
          </a:prstGeom>
        </p:spPr>
        <p:txBody>
          <a:bodyPr wrap="square">
            <a:spAutoFit/>
          </a:bodyPr>
          <a:lstStyle/>
          <a:p>
            <a:r>
              <a:rPr lang="es-MX" b="1" dirty="0"/>
              <a:t>Nota: </a:t>
            </a:r>
            <a:r>
              <a:rPr lang="es-MX" dirty="0"/>
              <a:t>Los cálculos para las tasas de interés del 8 y 10%, se realizan de la misma forma, por lo cual tenemos los siguientes resultados. </a:t>
            </a:r>
          </a:p>
        </p:txBody>
      </p:sp>
      <p:sp>
        <p:nvSpPr>
          <p:cNvPr id="5" name="4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66562" name="Picture 2" descr="C:\Users\Sidhary\Pictures\LUIS\bubull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064605"/>
            <a:ext cx="5044331"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72</a:t>
            </a:fld>
            <a:endParaRPr lang="es-MX"/>
          </a:p>
        </p:txBody>
      </p:sp>
    </p:spTree>
    <p:extLst>
      <p:ext uri="{BB962C8B-B14F-4D97-AF65-F5344CB8AC3E}">
        <p14:creationId xmlns:p14="http://schemas.microsoft.com/office/powerpoint/2010/main" val="3940996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1310972" y="980728"/>
            <a:ext cx="6408712" cy="923330"/>
          </a:xfrm>
          <a:prstGeom prst="rect">
            <a:avLst/>
          </a:prstGeom>
        </p:spPr>
        <p:txBody>
          <a:bodyPr wrap="square">
            <a:spAutoFit/>
          </a:bodyPr>
          <a:lstStyle/>
          <a:p>
            <a:pPr algn="ctr"/>
            <a:r>
              <a:rPr lang="es-MX" b="1" dirty="0"/>
              <a:t>Tabla 9.17</a:t>
            </a:r>
            <a:endParaRPr lang="es-MX" dirty="0"/>
          </a:p>
          <a:p>
            <a:pPr algn="ctr"/>
            <a:r>
              <a:rPr lang="es-MX" b="1" dirty="0"/>
              <a:t>VALORES ACTUALIZADOS TOTALES A DISTINTAS TASAS DE INTERÉS</a:t>
            </a:r>
            <a:endParaRPr lang="es-MX" dirty="0"/>
          </a:p>
          <a:p>
            <a:pPr algn="ctr"/>
            <a:r>
              <a:rPr lang="es-MX" b="1" dirty="0"/>
              <a:t>(millones de </a:t>
            </a:r>
            <a:r>
              <a:rPr lang="es-MX" b="1" dirty="0" err="1"/>
              <a:t>u.m</a:t>
            </a:r>
            <a:r>
              <a:rPr lang="es-MX" b="1" dirty="0"/>
              <a:t>.)</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1685788635"/>
              </p:ext>
            </p:extLst>
          </p:nvPr>
        </p:nvGraphicFramePr>
        <p:xfrm>
          <a:off x="1835696" y="2132856"/>
          <a:ext cx="5627503" cy="1402080"/>
        </p:xfrm>
        <a:graphic>
          <a:graphicData uri="http://schemas.openxmlformats.org/drawingml/2006/table">
            <a:tbl>
              <a:tblPr firstRow="1" firstCol="1" bandRow="1">
                <a:tableStyleId>{7DF18680-E054-41AD-8BC1-D1AEF772440D}</a:tableStyleId>
              </a:tblPr>
              <a:tblGrid>
                <a:gridCol w="2713449"/>
                <a:gridCol w="1509818"/>
                <a:gridCol w="1404236"/>
              </a:tblGrid>
              <a:tr h="0">
                <a:tc>
                  <a:txBody>
                    <a:bodyPr/>
                    <a:lstStyle/>
                    <a:p>
                      <a:pPr algn="ctr">
                        <a:lnSpc>
                          <a:spcPct val="115000"/>
                        </a:lnSpc>
                        <a:spcAft>
                          <a:spcPts val="0"/>
                        </a:spcAft>
                      </a:pPr>
                      <a:r>
                        <a:rPr lang="es-MX" sz="2000">
                          <a:effectLst/>
                        </a:rPr>
                        <a:t>TASAS DE INTERÉS (%)</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INGRESOS </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EGRESOS </a:t>
                      </a:r>
                      <a:endParaRPr lang="es-MX" sz="20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2000">
                          <a:effectLst/>
                        </a:rPr>
                        <a:t>6</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107.18</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85.21</a:t>
                      </a:r>
                      <a:endParaRPr lang="es-MX" sz="20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2000">
                          <a:effectLst/>
                        </a:rPr>
                        <a:t>8</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94.14</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74.61</a:t>
                      </a:r>
                      <a:endParaRPr lang="es-MX" sz="200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MX" sz="2000">
                          <a:effectLst/>
                        </a:rPr>
                        <a:t>10</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a:effectLst/>
                        </a:rPr>
                        <a:t>81.59</a:t>
                      </a:r>
                      <a:endParaRPr lang="es-MX" sz="20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dirty="0">
                          <a:effectLst/>
                        </a:rPr>
                        <a:t>65.85</a:t>
                      </a:r>
                      <a:endParaRPr lang="es-MX" sz="2000" dirty="0">
                        <a:effectLst/>
                        <a:latin typeface="Calibri"/>
                        <a:ea typeface="Calibri"/>
                        <a:cs typeface="Times New Roman"/>
                      </a:endParaRPr>
                    </a:p>
                  </a:txBody>
                  <a:tcPr marL="68580" marR="68580" marT="0" marB="0"/>
                </a:tc>
              </a:tr>
            </a:tbl>
          </a:graphicData>
        </a:graphic>
      </p:graphicFrame>
      <p:sp>
        <p:nvSpPr>
          <p:cNvPr id="4" name="3 Multidocumento"/>
          <p:cNvSpPr/>
          <p:nvPr/>
        </p:nvSpPr>
        <p:spPr>
          <a:xfrm>
            <a:off x="1105282" y="4293096"/>
            <a:ext cx="6820092" cy="808851"/>
          </a:xfrm>
          <a:prstGeom prst="flowChartMultidocumen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MX" b="1" dirty="0"/>
              <a:t>Luego, se calculan los costos totales a distintas tasas de interés.</a:t>
            </a:r>
          </a:p>
        </p:txBody>
      </p:sp>
      <p:sp>
        <p:nvSpPr>
          <p:cNvPr id="5" name="4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67586" name="Picture 2" descr="C:\Users\Sidhary\Pictures\LUIS\dinero-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0953" y="5445224"/>
            <a:ext cx="142875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p:txBody>
          <a:bodyPr/>
          <a:lstStyle/>
          <a:p>
            <a:fld id="{A4119D5D-C868-4150-8857-B9A7E64B4824}" type="slidenum">
              <a:rPr lang="es-MX" smtClean="0"/>
              <a:t>73</a:t>
            </a:fld>
            <a:endParaRPr lang="es-MX"/>
          </a:p>
        </p:txBody>
      </p:sp>
    </p:spTree>
    <p:extLst>
      <p:ext uri="{BB962C8B-B14F-4D97-AF65-F5344CB8AC3E}">
        <p14:creationId xmlns:p14="http://schemas.microsoft.com/office/powerpoint/2010/main" val="21809736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31031"/>
            <a:ext cx="8568952"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b="1" dirty="0"/>
              <a:t>Tabla 9.18</a:t>
            </a:r>
            <a:endParaRPr lang="es-MX" dirty="0"/>
          </a:p>
          <a:p>
            <a:pPr algn="ctr"/>
            <a:r>
              <a:rPr lang="es-MX" b="1" dirty="0"/>
              <a:t>COSTOS E INGRESOS TOTALES ACTUALIZADOS, RAZÓN O MODULO INGRESOS-COSTOS (millones de </a:t>
            </a:r>
            <a:r>
              <a:rPr lang="es-MX" b="1" dirty="0" err="1"/>
              <a:t>u.m</a:t>
            </a:r>
            <a:r>
              <a:rPr lang="es-MX" b="1" dirty="0"/>
              <a:t>)</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822865744"/>
              </p:ext>
            </p:extLst>
          </p:nvPr>
        </p:nvGraphicFramePr>
        <p:xfrm>
          <a:off x="323530" y="1340768"/>
          <a:ext cx="8424934" cy="2523744"/>
        </p:xfrm>
        <a:graphic>
          <a:graphicData uri="http://schemas.openxmlformats.org/drawingml/2006/table">
            <a:tbl>
              <a:tblPr firstRow="1" firstCol="1" bandRow="1">
                <a:tableStyleId>{073A0DAA-6AF3-43AB-8588-CEC1D06C72B9}</a:tableStyleId>
              </a:tblPr>
              <a:tblGrid>
                <a:gridCol w="1195680"/>
                <a:gridCol w="1442230"/>
                <a:gridCol w="1274128"/>
                <a:gridCol w="1628436"/>
                <a:gridCol w="1442230"/>
                <a:gridCol w="1442230"/>
              </a:tblGrid>
              <a:tr h="756920">
                <a:tc>
                  <a:txBody>
                    <a:bodyPr/>
                    <a:lstStyle/>
                    <a:p>
                      <a:pPr algn="ctr">
                        <a:lnSpc>
                          <a:spcPct val="115000"/>
                        </a:lnSpc>
                        <a:spcAft>
                          <a:spcPts val="0"/>
                        </a:spcAft>
                      </a:pPr>
                      <a:r>
                        <a:rPr lang="es-MX" sz="1600" dirty="0">
                          <a:effectLst/>
                        </a:rPr>
                        <a:t>TASA DE INTERÉS (%)</a:t>
                      </a:r>
                      <a:endParaRPr lang="es-MX"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600" dirty="0">
                          <a:effectLst/>
                        </a:rPr>
                        <a:t>EGRESOS TOTALES ACTUALIZADOS </a:t>
                      </a:r>
                      <a:endParaRPr lang="es-MX"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600">
                          <a:effectLst/>
                        </a:rPr>
                        <a:t>INVERSIÓN FIJA INICIAL</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600" dirty="0">
                          <a:effectLst/>
                        </a:rPr>
                        <a:t>COSTOS  </a:t>
                      </a:r>
                    </a:p>
                    <a:p>
                      <a:pPr algn="ctr">
                        <a:lnSpc>
                          <a:spcPct val="115000"/>
                        </a:lnSpc>
                        <a:spcAft>
                          <a:spcPts val="0"/>
                        </a:spcAft>
                      </a:pPr>
                      <a:r>
                        <a:rPr lang="es-MX" sz="1600" dirty="0">
                          <a:effectLst/>
                        </a:rPr>
                        <a:t>TOTALES ACTUALIZADOS </a:t>
                      </a:r>
                      <a:endParaRPr lang="es-MX"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600">
                          <a:effectLst/>
                        </a:rPr>
                        <a:t>INGRESOS TOTALES ACTUALIZADOS </a:t>
                      </a:r>
                      <a:endParaRPr lang="es-MX" sz="16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MX" sz="1600" dirty="0">
                          <a:effectLst/>
                        </a:rPr>
                        <a:t>RAZÓN O MODULO INGRESOS-COSTOS ACTUALIZADOS</a:t>
                      </a:r>
                      <a:endParaRPr lang="es-MX" sz="1600" dirty="0">
                        <a:effectLst/>
                        <a:latin typeface="Calibri"/>
                        <a:ea typeface="Calibri"/>
                        <a:cs typeface="Times New Roman"/>
                      </a:endParaRPr>
                    </a:p>
                  </a:txBody>
                  <a:tcPr marL="68580" marR="68580" marT="0" marB="0" anchor="ctr"/>
                </a:tc>
              </a:tr>
              <a:tr h="156210">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III=(I+II)</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IV</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V=(IV/III)</a:t>
                      </a:r>
                      <a:endParaRPr lang="es-MX" sz="1600">
                        <a:effectLst/>
                        <a:latin typeface="Calibri"/>
                        <a:ea typeface="Calibri"/>
                        <a:cs typeface="Times New Roman"/>
                      </a:endParaRPr>
                    </a:p>
                  </a:txBody>
                  <a:tcPr marL="68580" marR="68580" marT="0" marB="0"/>
                </a:tc>
              </a:tr>
              <a:tr h="149860">
                <a:tc>
                  <a:txBody>
                    <a:bodyPr/>
                    <a:lstStyle/>
                    <a:p>
                      <a:pPr algn="ctr">
                        <a:lnSpc>
                          <a:spcPct val="115000"/>
                        </a:lnSpc>
                        <a:spcAft>
                          <a:spcPts val="0"/>
                        </a:spcAft>
                      </a:pPr>
                      <a:r>
                        <a:rPr lang="es-MX" sz="1600">
                          <a:effectLst/>
                        </a:rPr>
                        <a:t>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85.21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101.21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107.18</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1.06</a:t>
                      </a:r>
                      <a:endParaRPr lang="es-MX" sz="1600">
                        <a:effectLst/>
                        <a:latin typeface="Calibri"/>
                        <a:ea typeface="Calibri"/>
                        <a:cs typeface="Times New Roman"/>
                      </a:endParaRPr>
                    </a:p>
                  </a:txBody>
                  <a:tcPr marL="68580" marR="68580" marT="0" marB="0"/>
                </a:tc>
              </a:tr>
              <a:tr h="149860">
                <a:tc>
                  <a:txBody>
                    <a:bodyPr/>
                    <a:lstStyle/>
                    <a:p>
                      <a:pPr algn="ctr">
                        <a:lnSpc>
                          <a:spcPct val="115000"/>
                        </a:lnSpc>
                        <a:spcAft>
                          <a:spcPts val="0"/>
                        </a:spcAft>
                      </a:pPr>
                      <a:r>
                        <a:rPr lang="es-MX" sz="1600">
                          <a:effectLst/>
                        </a:rPr>
                        <a:t>8</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74.61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90.61</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94.14</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1.02</a:t>
                      </a:r>
                      <a:endParaRPr lang="es-MX" sz="1600">
                        <a:effectLst/>
                        <a:latin typeface="Calibri"/>
                        <a:ea typeface="Calibri"/>
                        <a:cs typeface="Times New Roman"/>
                      </a:endParaRPr>
                    </a:p>
                  </a:txBody>
                  <a:tcPr marL="68580" marR="68580" marT="0" marB="0"/>
                </a:tc>
              </a:tr>
              <a:tr h="156210">
                <a:tc>
                  <a:txBody>
                    <a:bodyPr/>
                    <a:lstStyle/>
                    <a:p>
                      <a:pPr algn="ctr">
                        <a:lnSpc>
                          <a:spcPct val="115000"/>
                        </a:lnSpc>
                        <a:spcAft>
                          <a:spcPts val="0"/>
                        </a:spcAft>
                      </a:pPr>
                      <a:r>
                        <a:rPr lang="es-MX" sz="1600">
                          <a:effectLst/>
                        </a:rPr>
                        <a:t>10</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65.85</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16</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81.85</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81.59</a:t>
                      </a:r>
                      <a:endParaRPr lang="es-MX"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-0.99</a:t>
                      </a:r>
                      <a:endParaRPr lang="es-MX" sz="1600" dirty="0">
                        <a:effectLst/>
                        <a:latin typeface="Calibri"/>
                        <a:ea typeface="Calibri"/>
                        <a:cs typeface="Times New Roman"/>
                      </a:endParaRPr>
                    </a:p>
                  </a:txBody>
                  <a:tcPr marL="68580" marR="68580" marT="0" marB="0"/>
                </a:tc>
              </a:tr>
            </a:tbl>
          </a:graphicData>
        </a:graphic>
      </p:graphicFrame>
      <p:sp>
        <p:nvSpPr>
          <p:cNvPr id="4" name="3 Rectángulo"/>
          <p:cNvSpPr/>
          <p:nvPr/>
        </p:nvSpPr>
        <p:spPr>
          <a:xfrm>
            <a:off x="395536" y="4293096"/>
            <a:ext cx="8136904"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MX" dirty="0"/>
              <a:t>Después, se produce a la conversión de los valores actualizados en valores equivalentes anuales uniformes, a través de la utilización del factor de recuperación del capital (</a:t>
            </a:r>
            <a:r>
              <a:rPr lang="es-MX" dirty="0" err="1"/>
              <a:t>f.r.c</a:t>
            </a:r>
            <a:r>
              <a:rPr lang="es-MX" dirty="0"/>
              <a:t>.), a distintas tasas de interés.</a:t>
            </a:r>
          </a:p>
        </p:txBody>
      </p:sp>
      <p:sp>
        <p:nvSpPr>
          <p:cNvPr id="5" name="4 Rectángulo"/>
          <p:cNvSpPr/>
          <p:nvPr/>
        </p:nvSpPr>
        <p:spPr>
          <a:xfrm>
            <a:off x="1331640" y="5589240"/>
            <a:ext cx="6264696"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b="1" dirty="0"/>
              <a:t>Para n=I5   i=6%   </a:t>
            </a:r>
            <a:r>
              <a:rPr lang="es-MX" b="1" dirty="0" err="1"/>
              <a:t>f.r.c</a:t>
            </a:r>
            <a:r>
              <a:rPr lang="es-MX" b="1" dirty="0"/>
              <a:t>.=0.10296 } se puede obtener por medio.</a:t>
            </a:r>
          </a:p>
          <a:p>
            <a:r>
              <a:rPr lang="es-MX" b="1" dirty="0"/>
              <a:t>Para n=15  i=8%   </a:t>
            </a:r>
            <a:r>
              <a:rPr lang="es-MX" b="1" dirty="0" err="1"/>
              <a:t>f.r.c</a:t>
            </a:r>
            <a:r>
              <a:rPr lang="es-MX" b="1" dirty="0"/>
              <a:t>.=0.11683 } de la fórmula o directamente.</a:t>
            </a:r>
          </a:p>
          <a:p>
            <a:r>
              <a:rPr lang="es-MX" b="1" dirty="0"/>
              <a:t>Para n=15  i=10%  </a:t>
            </a:r>
            <a:r>
              <a:rPr lang="es-MX" b="1" dirty="0" err="1"/>
              <a:t>f.r.c</a:t>
            </a:r>
            <a:r>
              <a:rPr lang="es-MX" b="1" dirty="0"/>
              <a:t>=0.13147 } de las tablas financieras.</a:t>
            </a:r>
          </a:p>
        </p:txBody>
      </p:sp>
      <p:sp>
        <p:nvSpPr>
          <p:cNvPr id="6" name="5 CuadroTexto"/>
          <p:cNvSpPr txBox="1"/>
          <p:nvPr/>
        </p:nvSpPr>
        <p:spPr>
          <a:xfrm>
            <a:off x="7524328" y="-99392"/>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68610" name="Picture 2" descr="C:\Users\Sidhary\Pictures\LUIS\electricidad-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2763" y="5560023"/>
            <a:ext cx="4762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idhary\Pictures\LUIS\electricidad-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14295" y="5560023"/>
            <a:ext cx="476250"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74</a:t>
            </a:fld>
            <a:endParaRPr lang="es-MX"/>
          </a:p>
        </p:txBody>
      </p:sp>
    </p:spTree>
    <p:extLst>
      <p:ext uri="{BB962C8B-B14F-4D97-AF65-F5344CB8AC3E}">
        <p14:creationId xmlns:p14="http://schemas.microsoft.com/office/powerpoint/2010/main" val="16582336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683568" y="332656"/>
            <a:ext cx="7848872"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MX" b="1" dirty="0"/>
              <a:t>Tabla </a:t>
            </a:r>
            <a:r>
              <a:rPr lang="es-MX" b="1" dirty="0" smtClean="0"/>
              <a:t>9.19</a:t>
            </a:r>
            <a:endParaRPr lang="es-MX" dirty="0"/>
          </a:p>
          <a:p>
            <a:pPr algn="ctr"/>
            <a:r>
              <a:rPr lang="es-MX" b="1" dirty="0" smtClean="0"/>
              <a:t>CONVERSION </a:t>
            </a:r>
            <a:r>
              <a:rPr lang="es-MX" b="1" dirty="0"/>
              <a:t>DE LOS VALORES ACTUALIZADOS EN VALORES </a:t>
            </a:r>
            <a:r>
              <a:rPr lang="es-MX" b="1" dirty="0" smtClean="0"/>
              <a:t>UNIFORMES EQUIVALENTES </a:t>
            </a:r>
            <a:r>
              <a:rPr lang="es-MX" b="1" dirty="0"/>
              <a:t>ANUALES A DISTINTAS TASAS DE INTERÉS </a:t>
            </a:r>
            <a:endParaRPr lang="es-MX" b="1" dirty="0" smtClean="0"/>
          </a:p>
          <a:p>
            <a:pPr algn="ctr"/>
            <a:r>
              <a:rPr lang="es-MX" b="1" dirty="0" smtClean="0"/>
              <a:t>(</a:t>
            </a:r>
            <a:r>
              <a:rPr lang="es-MX" b="1" dirty="0"/>
              <a:t>millones de </a:t>
            </a:r>
            <a:r>
              <a:rPr lang="es-MX" b="1" dirty="0" err="1"/>
              <a:t>u.m</a:t>
            </a:r>
            <a:r>
              <a:rPr lang="es-MX" b="1" dirty="0"/>
              <a:t>.)</a:t>
            </a:r>
            <a:endParaRPr lang="es-MX" dirty="0"/>
          </a:p>
        </p:txBody>
      </p:sp>
      <p:graphicFrame>
        <p:nvGraphicFramePr>
          <p:cNvPr id="3" name="2 Tabla"/>
          <p:cNvGraphicFramePr>
            <a:graphicFrameLocks noGrp="1"/>
          </p:cNvGraphicFramePr>
          <p:nvPr>
            <p:extLst>
              <p:ext uri="{D42A27DB-BD31-4B8C-83A1-F6EECF244321}">
                <p14:modId xmlns:p14="http://schemas.microsoft.com/office/powerpoint/2010/main" val="1760069535"/>
              </p:ext>
            </p:extLst>
          </p:nvPr>
        </p:nvGraphicFramePr>
        <p:xfrm>
          <a:off x="575557" y="1772816"/>
          <a:ext cx="8064894" cy="1962912"/>
        </p:xfrm>
        <a:graphic>
          <a:graphicData uri="http://schemas.openxmlformats.org/drawingml/2006/table">
            <a:tbl>
              <a:tblPr firstRow="1" firstCol="1" bandRow="1">
                <a:tableStyleId>{7DF18680-E054-41AD-8BC1-D1AEF772440D}</a:tableStyleId>
              </a:tblPr>
              <a:tblGrid>
                <a:gridCol w="1083771"/>
                <a:gridCol w="810099"/>
                <a:gridCol w="1595853"/>
                <a:gridCol w="1580743"/>
                <a:gridCol w="1595853"/>
                <a:gridCol w="1398575"/>
              </a:tblGrid>
              <a:tr h="527050">
                <a:tc>
                  <a:txBody>
                    <a:bodyPr/>
                    <a:lstStyle/>
                    <a:p>
                      <a:pPr algn="ctr">
                        <a:lnSpc>
                          <a:spcPct val="115000"/>
                        </a:lnSpc>
                        <a:spcAft>
                          <a:spcPts val="0"/>
                        </a:spcAft>
                      </a:pPr>
                      <a:r>
                        <a:rPr lang="es-MX" sz="1600" dirty="0">
                          <a:effectLst/>
                        </a:rPr>
                        <a:t>TASA DE</a:t>
                      </a:r>
                    </a:p>
                    <a:p>
                      <a:pPr algn="ctr">
                        <a:lnSpc>
                          <a:spcPct val="115000"/>
                        </a:lnSpc>
                        <a:spcAft>
                          <a:spcPts val="0"/>
                        </a:spcAft>
                      </a:pPr>
                      <a:r>
                        <a:rPr lang="es-MX" sz="1600" dirty="0">
                          <a:effectLst/>
                        </a:rPr>
                        <a:t>INTERÉS (%)</a:t>
                      </a:r>
                      <a:endParaRPr lang="es-MX"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f.r.c.</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COSTOS  </a:t>
                      </a:r>
                    </a:p>
                    <a:p>
                      <a:pPr algn="ctr">
                        <a:lnSpc>
                          <a:spcPct val="115000"/>
                        </a:lnSpc>
                        <a:spcAft>
                          <a:spcPts val="0"/>
                        </a:spcAft>
                      </a:pPr>
                      <a:r>
                        <a:rPr lang="es-MX" sz="1600">
                          <a:effectLst/>
                        </a:rPr>
                        <a:t>TOTALES ACTUALIZADOS</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COSTOS EQUIVALENTES ANUALES</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INGRESOS</a:t>
                      </a:r>
                    </a:p>
                    <a:p>
                      <a:pPr algn="ctr">
                        <a:lnSpc>
                          <a:spcPct val="115000"/>
                        </a:lnSpc>
                        <a:spcAft>
                          <a:spcPts val="0"/>
                        </a:spcAft>
                      </a:pPr>
                      <a:r>
                        <a:rPr lang="es-MX" sz="1600">
                          <a:effectLst/>
                        </a:rPr>
                        <a:t> TOTALES ACTUALIZADOS</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dirty="0">
                          <a:effectLst/>
                        </a:rPr>
                        <a:t>INGRESOS EQUIVALENTES ANUALES</a:t>
                      </a:r>
                      <a:endParaRPr lang="es-MX"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990">
                <a:tc>
                  <a:txBody>
                    <a:bodyPr/>
                    <a:lstStyle/>
                    <a:p>
                      <a:pPr algn="ctr">
                        <a:lnSpc>
                          <a:spcPct val="115000"/>
                        </a:lnSpc>
                        <a:spcAft>
                          <a:spcPts val="0"/>
                        </a:spcAft>
                      </a:pPr>
                      <a:r>
                        <a:rPr lang="es-MX" sz="1600">
                          <a:effectLst/>
                        </a:rPr>
                        <a:t> </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I</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II</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III=(I+II)</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IV</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V=(IV/III)</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990">
                <a:tc>
                  <a:txBody>
                    <a:bodyPr/>
                    <a:lstStyle/>
                    <a:p>
                      <a:pPr algn="ctr">
                        <a:lnSpc>
                          <a:spcPct val="115000"/>
                        </a:lnSpc>
                        <a:spcAft>
                          <a:spcPts val="0"/>
                        </a:spcAft>
                      </a:pPr>
                      <a:r>
                        <a:rPr lang="es-MX" sz="1600">
                          <a:effectLst/>
                        </a:rPr>
                        <a:t>6</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0.10296</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101.2</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10.42</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107.2</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11.04</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975">
                <a:tc>
                  <a:txBody>
                    <a:bodyPr/>
                    <a:lstStyle/>
                    <a:p>
                      <a:pPr algn="ctr">
                        <a:lnSpc>
                          <a:spcPct val="115000"/>
                        </a:lnSpc>
                        <a:spcAft>
                          <a:spcPts val="0"/>
                        </a:spcAft>
                      </a:pPr>
                      <a:r>
                        <a:rPr lang="es-MX" sz="1600">
                          <a:effectLst/>
                        </a:rPr>
                        <a:t>8</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0.11683</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90.6</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10.58</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93.1</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10.88</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975">
                <a:tc>
                  <a:txBody>
                    <a:bodyPr/>
                    <a:lstStyle/>
                    <a:p>
                      <a:pPr algn="ctr">
                        <a:lnSpc>
                          <a:spcPct val="115000"/>
                        </a:lnSpc>
                        <a:spcAft>
                          <a:spcPts val="0"/>
                        </a:spcAft>
                      </a:pPr>
                      <a:r>
                        <a:rPr lang="es-MX" sz="1600">
                          <a:effectLst/>
                        </a:rPr>
                        <a:t>10</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0.13147</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81.9</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10.77</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a:effectLst/>
                        </a:rPr>
                        <a:t>81.6</a:t>
                      </a:r>
                      <a:endParaRPr lang="es-MX" sz="16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1600" dirty="0">
                          <a:effectLst/>
                        </a:rPr>
                        <a:t>10.73</a:t>
                      </a:r>
                      <a:endParaRPr lang="es-MX"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3 Rectángulo redondeado"/>
          <p:cNvSpPr/>
          <p:nvPr/>
        </p:nvSpPr>
        <p:spPr>
          <a:xfrm>
            <a:off x="705147" y="4005064"/>
            <a:ext cx="7776864" cy="1634490"/>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MX" dirty="0"/>
              <a:t>CONCLUSIONES:</a:t>
            </a:r>
          </a:p>
          <a:p>
            <a:r>
              <a:rPr lang="es-MX" dirty="0"/>
              <a:t>De acuerdo a la razón o modulo se puede determinar que el proyecto sólo es posible realizarlo a tasas de interés del 6 y 8%, ya que a una tasa de interés del 10%, el proyecto trabajara con  pérdidas por que los ingresos no alcanzarían a cubrir los costos totales.</a:t>
            </a:r>
          </a:p>
        </p:txBody>
      </p:sp>
      <p:sp>
        <p:nvSpPr>
          <p:cNvPr id="5" name="4 Terminador"/>
          <p:cNvSpPr/>
          <p:nvPr/>
        </p:nvSpPr>
        <p:spPr>
          <a:xfrm>
            <a:off x="3995815" y="5949280"/>
            <a:ext cx="1615210" cy="649188"/>
          </a:xfrm>
          <a:prstGeom prst="flowChartTerminator">
            <a:avLst/>
          </a:prstGeom>
          <a:effectLst>
            <a:glow rad="139700">
              <a:schemeClr val="accent2">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MX" sz="2400" b="1" dirty="0" err="1"/>
              <a:t>Yng</a:t>
            </a:r>
            <a:r>
              <a:rPr lang="es-MX" sz="2400" b="1" dirty="0"/>
              <a:t> &lt;&lt;  CT</a:t>
            </a:r>
            <a:endParaRPr lang="es-MX" sz="2400" dirty="0"/>
          </a:p>
        </p:txBody>
      </p:sp>
      <p:sp>
        <p:nvSpPr>
          <p:cNvPr id="6" name="5 CuadroTexto"/>
          <p:cNvSpPr txBox="1"/>
          <p:nvPr/>
        </p:nvSpPr>
        <p:spPr>
          <a:xfrm>
            <a:off x="7656869" y="-27384"/>
            <a:ext cx="1307619" cy="338554"/>
          </a:xfrm>
          <a:prstGeom prst="rect">
            <a:avLst/>
          </a:prstGeom>
          <a:noFill/>
        </p:spPr>
        <p:txBody>
          <a:bodyPr wrap="square" rtlCol="0">
            <a:spAutoFit/>
          </a:bodyPr>
          <a:lstStyle/>
          <a:p>
            <a:r>
              <a:rPr lang="es-MX" sz="1600" b="1" dirty="0" smtClean="0"/>
              <a:t>Luis Flores</a:t>
            </a:r>
            <a:endParaRPr lang="es-MX" sz="1600" b="1" dirty="0"/>
          </a:p>
        </p:txBody>
      </p:sp>
      <p:pic>
        <p:nvPicPr>
          <p:cNvPr id="69634" name="Picture 2" descr="C:\Users\Sidhary\Pictures\LUIS\espir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4675" y="5851525"/>
            <a:ext cx="5619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C:\Users\Sidhary\Pictures\LUIS\espir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0363" y="5997649"/>
            <a:ext cx="561975" cy="55245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A4119D5D-C868-4150-8857-B9A7E64B4824}" type="slidenum">
              <a:rPr lang="es-MX" smtClean="0"/>
              <a:t>75</a:t>
            </a:fld>
            <a:endParaRPr lang="es-MX"/>
          </a:p>
        </p:txBody>
      </p:sp>
    </p:spTree>
    <p:extLst>
      <p:ext uri="{BB962C8B-B14F-4D97-AF65-F5344CB8AC3E}">
        <p14:creationId xmlns:p14="http://schemas.microsoft.com/office/powerpoint/2010/main" val="10990044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PROBLEMA 8 </a:t>
            </a:r>
            <a:endParaRPr lang="es-MX" dirty="0"/>
          </a:p>
        </p:txBody>
      </p:sp>
      <p:sp>
        <p:nvSpPr>
          <p:cNvPr id="5" name="4 Marcador de contenido"/>
          <p:cNvSpPr>
            <a:spLocks noGrp="1"/>
          </p:cNvSpPr>
          <p:nvPr>
            <p:ph idx="1"/>
          </p:nvPr>
        </p:nvSpPr>
        <p:spPr>
          <a:xfrm rot="900000">
            <a:off x="3565545" y="993049"/>
            <a:ext cx="4658735" cy="5077623"/>
          </a:xfrm>
        </p:spPr>
        <p:txBody>
          <a:bodyPr/>
          <a:lstStyle/>
          <a:p>
            <a:pPr marL="0" indent="0">
              <a:buNone/>
            </a:pPr>
            <a:r>
              <a:rPr lang="es-MX" b="1" dirty="0" smtClean="0">
                <a:effectLst/>
              </a:rPr>
              <a:t>CÁCULO </a:t>
            </a:r>
            <a:r>
              <a:rPr lang="es-MX" b="1" dirty="0">
                <a:effectLst/>
              </a:rPr>
              <a:t>DE LA CUANTÍA DE: LA INVERSIÓN, DE LOS INGRESOS Y EGRESOS EN UN PROYECTO MANUFACTURERO, A PRECIOS DE MERCADO Y SOMBRA </a:t>
            </a:r>
            <a:endParaRPr lang="es-MX" dirty="0">
              <a:effectLst/>
            </a:endParaRPr>
          </a:p>
          <a:p>
            <a:endParaRPr lang="es-MX" dirty="0"/>
          </a:p>
        </p:txBody>
      </p:sp>
      <p:sp>
        <p:nvSpPr>
          <p:cNvPr id="6" name="5 CuadroTexto"/>
          <p:cNvSpPr txBox="1"/>
          <p:nvPr/>
        </p:nvSpPr>
        <p:spPr>
          <a:xfrm>
            <a:off x="7308304" y="49740"/>
            <a:ext cx="1656184"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prstClr val="white">
                    <a:tint val="75000"/>
                  </a:prstClr>
                </a:solidFill>
              </a:rPr>
              <a:pPr/>
              <a:t>76</a:t>
            </a:fld>
            <a:endParaRPr lang="es-MX">
              <a:solidFill>
                <a:prstClr val="white">
                  <a:tint val="75000"/>
                </a:prstClr>
              </a:solidFill>
            </a:endParaRPr>
          </a:p>
        </p:txBody>
      </p:sp>
    </p:spTree>
    <p:extLst>
      <p:ext uri="{BB962C8B-B14F-4D97-AF65-F5344CB8AC3E}">
        <p14:creationId xmlns:p14="http://schemas.microsoft.com/office/powerpoint/2010/main" val="372512844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836712"/>
            <a:ext cx="7848872" cy="193899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MX" sz="2400" dirty="0">
                <a:solidFill>
                  <a:prstClr val="white"/>
                </a:solidFill>
              </a:rPr>
              <a:t>El cuadro 9.20 muestra los cálculos necesarios para determinar la cuantía de la inversión, en un proyecto hipotético, tanto a precios del mercado como a costo social, los valores están expresados en unidades monetarias no especificadas.</a:t>
            </a:r>
          </a:p>
        </p:txBody>
      </p:sp>
      <mc:AlternateContent xmlns:mc="http://schemas.openxmlformats.org/markup-compatibility/2006" xmlns:a14="http://schemas.microsoft.com/office/drawing/2010/main">
        <mc:Choice Requires="a14">
          <p:sp>
            <p:nvSpPr>
              <p:cNvPr id="5" name="4 Rectángulo"/>
              <p:cNvSpPr/>
              <p:nvPr/>
            </p:nvSpPr>
            <p:spPr>
              <a:xfrm>
                <a:off x="2663788" y="3645024"/>
                <a:ext cx="3600400" cy="115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Sup>
                        <m:sSubSupPr>
                          <m:ctrlPr>
                            <a:rPr lang="es-MX" sz="3600" i="1">
                              <a:solidFill>
                                <a:prstClr val="white"/>
                              </a:solidFill>
                              <a:latin typeface="Cambria Math"/>
                            </a:rPr>
                          </m:ctrlPr>
                        </m:sSubSupPr>
                        <m:e>
                          <m:d>
                            <m:dPr>
                              <m:ctrlPr>
                                <a:rPr lang="es-MX" sz="3600" i="1">
                                  <a:solidFill>
                                    <a:prstClr val="white"/>
                                  </a:solidFill>
                                  <a:latin typeface="Cambria Math"/>
                                </a:rPr>
                              </m:ctrlPr>
                            </m:dPr>
                            <m:e>
                              <m:r>
                                <a:rPr lang="es-MX" sz="3600" i="1">
                                  <a:solidFill>
                                    <a:prstClr val="white"/>
                                  </a:solidFill>
                                  <a:latin typeface="Cambria Math"/>
                                </a:rPr>
                                <m:t>𝐼𝑛𝑣</m:t>
                              </m:r>
                            </m:e>
                          </m:d>
                        </m:e>
                        <m:sub>
                          <m:r>
                            <a:rPr lang="es-MX" sz="3600" i="1">
                              <a:solidFill>
                                <a:prstClr val="white"/>
                              </a:solidFill>
                              <a:latin typeface="Cambria Math"/>
                            </a:rPr>
                            <m:t>𝑃𝑠</m:t>
                          </m:r>
                        </m:sub>
                        <m:sup>
                          <m:r>
                            <a:rPr lang="es-MX" sz="3600" i="1">
                              <a:solidFill>
                                <a:prstClr val="white"/>
                              </a:solidFill>
                              <a:latin typeface="Cambria Math"/>
                            </a:rPr>
                            <m:t>𝑃𝑚</m:t>
                          </m:r>
                        </m:sup>
                      </m:sSubSup>
                      <m:r>
                        <a:rPr lang="es-MX" sz="3600" i="1">
                          <a:solidFill>
                            <a:prstClr val="white"/>
                          </a:solidFill>
                          <a:latin typeface="Cambria Math"/>
                        </a:rPr>
                        <m:t>→</m:t>
                      </m:r>
                    </m:oMath>
                  </m:oMathPara>
                </a14:m>
                <a:endParaRPr lang="es-MX" sz="3600" dirty="0">
                  <a:solidFill>
                    <a:prstClr val="white"/>
                  </a:solidFill>
                </a:endParaRPr>
              </a:p>
            </p:txBody>
          </p:sp>
        </mc:Choice>
        <mc:Fallback xmlns="">
          <p:sp>
            <p:nvSpPr>
              <p:cNvPr id="5" name="4 Rectángulo"/>
              <p:cNvSpPr>
                <a:spLocks noRot="1" noChangeAspect="1" noMove="1" noResize="1" noEditPoints="1" noAdjustHandles="1" noChangeArrowheads="1" noChangeShapeType="1" noTextEdit="1"/>
              </p:cNvSpPr>
              <p:nvPr/>
            </p:nvSpPr>
            <p:spPr>
              <a:xfrm>
                <a:off x="2663788" y="3645024"/>
                <a:ext cx="3600400" cy="1152128"/>
              </a:xfrm>
              <a:prstGeom prst="rect">
                <a:avLst/>
              </a:prstGeom>
              <a:blipFill rotWithShape="1">
                <a:blip r:embed="rId2"/>
                <a:stretch>
                  <a:fillRect/>
                </a:stretch>
              </a:blipFill>
            </p:spPr>
            <p:txBody>
              <a:bodyPr/>
              <a:lstStyle/>
              <a:p>
                <a:r>
                  <a:rPr lang="es-MX">
                    <a:noFill/>
                  </a:rPr>
                  <a:t> </a:t>
                </a:r>
              </a:p>
            </p:txBody>
          </p:sp>
        </mc:Fallback>
      </mc:AlternateContent>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77</a:t>
            </a:fld>
            <a:endParaRPr lang="es-MX">
              <a:solidFill>
                <a:srgbClr val="CAF278"/>
              </a:solidFill>
            </a:endParaRPr>
          </a:p>
        </p:txBody>
      </p:sp>
      <p:pic>
        <p:nvPicPr>
          <p:cNvPr id="11266" name="Picture 2" descr="F:\formulación y evaluación de proyectos II\Trabajo final\Imágenes\gifs-animados-imagenes-movimiento-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268839"/>
            <a:ext cx="2541786" cy="173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79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696983285"/>
              </p:ext>
            </p:extLst>
          </p:nvPr>
        </p:nvGraphicFramePr>
        <p:xfrm>
          <a:off x="395537" y="615796"/>
          <a:ext cx="8280920" cy="6034674"/>
        </p:xfrm>
        <a:graphic>
          <a:graphicData uri="http://schemas.openxmlformats.org/drawingml/2006/table">
            <a:tbl>
              <a:tblPr>
                <a:tableStyleId>{5C22544A-7EE6-4342-B048-85BDC9FD1C3A}</a:tableStyleId>
              </a:tblPr>
              <a:tblGrid>
                <a:gridCol w="587299"/>
                <a:gridCol w="1526978"/>
                <a:gridCol w="1409518"/>
                <a:gridCol w="763490"/>
                <a:gridCol w="1057138"/>
                <a:gridCol w="998409"/>
                <a:gridCol w="939679"/>
                <a:gridCol w="998409"/>
              </a:tblGrid>
              <a:tr h="324551">
                <a:tc gridSpan="8">
                  <a:txBody>
                    <a:bodyPr/>
                    <a:lstStyle/>
                    <a:p>
                      <a:pPr>
                        <a:lnSpc>
                          <a:spcPct val="115000"/>
                        </a:lnSpc>
                        <a:spcAft>
                          <a:spcPts val="0"/>
                        </a:spcAft>
                      </a:pPr>
                      <a:r>
                        <a:rPr lang="es-MX" sz="1100" dirty="0">
                          <a:effectLst/>
                        </a:rPr>
                        <a:t>EJEMPLO: EVALUACIÓN SOCIAL Y A PRECIOS DE MERCADO DE UINA INVERSIÓN HIPOTÉTICA </a:t>
                      </a:r>
                      <a:endParaRPr lang="es-MX" sz="1100" dirty="0">
                        <a:effectLst/>
                        <a:latin typeface="Calibri"/>
                        <a:ea typeface="Calibri"/>
                        <a:cs typeface="Times New Roman"/>
                      </a:endParaRPr>
                    </a:p>
                  </a:txBody>
                  <a:tcPr marL="34255" marR="34255"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660357">
                <a:tc rowSpan="2" gridSpan="2">
                  <a:txBody>
                    <a:bodyPr/>
                    <a:lstStyle/>
                    <a:p>
                      <a:pPr marL="13335">
                        <a:lnSpc>
                          <a:spcPct val="115000"/>
                        </a:lnSpc>
                        <a:spcAft>
                          <a:spcPts val="1000"/>
                        </a:spcAft>
                      </a:pPr>
                      <a:r>
                        <a:rPr lang="es-MX" sz="1100">
                          <a:effectLst/>
                        </a:rPr>
                        <a:t> </a:t>
                      </a:r>
                      <a:endParaRPr lang="es-MX" sz="1100">
                        <a:effectLst/>
                        <a:latin typeface="Calibri"/>
                        <a:ea typeface="Calibri"/>
                        <a:cs typeface="Times New Roman"/>
                      </a:endParaRPr>
                    </a:p>
                  </a:txBody>
                  <a:tcPr marL="34255" marR="34255" marT="0" marB="0"/>
                </a:tc>
                <a:tc rowSpan="2" hMerge="1">
                  <a:txBody>
                    <a:bodyPr/>
                    <a:lstStyle/>
                    <a:p>
                      <a:endParaRPr lang="es-MX"/>
                    </a:p>
                  </a:txBody>
                  <a:tcPr/>
                </a:tc>
                <a:tc rowSpan="2">
                  <a:txBody>
                    <a:bodyPr/>
                    <a:lstStyle/>
                    <a:p>
                      <a:pPr>
                        <a:lnSpc>
                          <a:spcPct val="115000"/>
                        </a:lnSpc>
                        <a:spcAft>
                          <a:spcPts val="1000"/>
                        </a:spcAft>
                      </a:pPr>
                      <a:r>
                        <a:rPr lang="es-MX" sz="1100">
                          <a:effectLst/>
                        </a:rPr>
                        <a:t> </a:t>
                      </a:r>
                    </a:p>
                    <a:p>
                      <a:pPr algn="ctr">
                        <a:lnSpc>
                          <a:spcPct val="115000"/>
                        </a:lnSpc>
                        <a:spcAft>
                          <a:spcPts val="1000"/>
                        </a:spcAft>
                      </a:pPr>
                      <a:r>
                        <a:rPr lang="es-MX" sz="1100">
                          <a:effectLst/>
                        </a:rPr>
                        <a:t>Costos en dólares</a:t>
                      </a:r>
                      <a:endParaRPr lang="es-MX" sz="1100">
                        <a:effectLst/>
                        <a:latin typeface="Calibri"/>
                        <a:ea typeface="Calibri"/>
                        <a:cs typeface="Times New Roman"/>
                      </a:endParaRPr>
                    </a:p>
                  </a:txBody>
                  <a:tcPr marL="34255" marR="34255" marT="0" marB="0"/>
                </a:tc>
                <a:tc gridSpan="2">
                  <a:txBody>
                    <a:bodyPr/>
                    <a:lstStyle/>
                    <a:p>
                      <a:pPr algn="ctr">
                        <a:lnSpc>
                          <a:spcPct val="115000"/>
                        </a:lnSpc>
                        <a:spcAft>
                          <a:spcPts val="0"/>
                        </a:spcAft>
                      </a:pPr>
                      <a:r>
                        <a:rPr lang="es-MX" sz="1100">
                          <a:effectLst/>
                        </a:rPr>
                        <a:t>Tipos de cambio (unidades monetarias por dólar)</a:t>
                      </a:r>
                      <a:endParaRPr lang="es-MX" sz="1100">
                        <a:effectLst/>
                        <a:latin typeface="Calibri"/>
                        <a:ea typeface="Calibri"/>
                        <a:cs typeface="Times New Roman"/>
                      </a:endParaRPr>
                    </a:p>
                  </a:txBody>
                  <a:tcPr marL="34255" marR="34255" marT="0" marB="0"/>
                </a:tc>
                <a:tc hMerge="1">
                  <a:txBody>
                    <a:bodyPr/>
                    <a:lstStyle/>
                    <a:p>
                      <a:endParaRPr lang="es-MX"/>
                    </a:p>
                  </a:txBody>
                  <a:tcPr/>
                </a:tc>
                <a:tc gridSpan="2">
                  <a:txBody>
                    <a:bodyPr/>
                    <a:lstStyle/>
                    <a:p>
                      <a:pPr algn="ctr">
                        <a:lnSpc>
                          <a:spcPct val="115000"/>
                        </a:lnSpc>
                        <a:spcAft>
                          <a:spcPts val="0"/>
                        </a:spcAft>
                      </a:pPr>
                      <a:r>
                        <a:rPr lang="es-MX" sz="1100" dirty="0">
                          <a:effectLst/>
                        </a:rPr>
                        <a:t>Coto en millones de unidades monetarias.</a:t>
                      </a:r>
                      <a:endParaRPr lang="es-MX" sz="1100" dirty="0">
                        <a:effectLst/>
                        <a:latin typeface="Calibri"/>
                        <a:ea typeface="Calibri"/>
                        <a:cs typeface="Times New Roman"/>
                      </a:endParaRPr>
                    </a:p>
                  </a:txBody>
                  <a:tcPr marL="34255" marR="34255" marT="0" marB="0"/>
                </a:tc>
                <a:tc hMerge="1">
                  <a:txBody>
                    <a:bodyPr/>
                    <a:lstStyle/>
                    <a:p>
                      <a:endParaRPr lang="es-MX"/>
                    </a:p>
                  </a:txBody>
                  <a:tcPr/>
                </a:tc>
                <a:tc rowSpan="2">
                  <a:txBody>
                    <a:bodyPr/>
                    <a:lstStyle/>
                    <a:p>
                      <a:pPr algn="ctr">
                        <a:lnSpc>
                          <a:spcPct val="115000"/>
                        </a:lnSpc>
                        <a:spcAft>
                          <a:spcPts val="1000"/>
                        </a:spcAft>
                      </a:pPr>
                      <a:r>
                        <a:rPr lang="es-MX" sz="1100">
                          <a:effectLst/>
                        </a:rPr>
                        <a:t> </a:t>
                      </a:r>
                    </a:p>
                    <a:p>
                      <a:pPr algn="ctr">
                        <a:lnSpc>
                          <a:spcPct val="115000"/>
                        </a:lnSpc>
                        <a:spcAft>
                          <a:spcPts val="1000"/>
                        </a:spcAft>
                      </a:pPr>
                      <a:r>
                        <a:rPr lang="es-MX" sz="1100">
                          <a:effectLst/>
                        </a:rPr>
                        <a:t>Diferencia (A-B)</a:t>
                      </a:r>
                      <a:endParaRPr lang="es-MX" sz="1100">
                        <a:effectLst/>
                        <a:latin typeface="Calibri"/>
                        <a:ea typeface="Calibri"/>
                        <a:cs typeface="Times New Roman"/>
                      </a:endParaRPr>
                    </a:p>
                  </a:txBody>
                  <a:tcPr marL="34255" marR="34255" marT="0" marB="0"/>
                </a:tc>
              </a:tr>
              <a:tr h="492454">
                <a:tc gridSpan="2" vMerge="1">
                  <a:txBody>
                    <a:bodyPr/>
                    <a:lstStyle/>
                    <a:p>
                      <a:endParaRPr lang="es-MX"/>
                    </a:p>
                  </a:txBody>
                  <a:tcPr/>
                </a:tc>
                <a:tc hMerge="1" vMerge="1">
                  <a:txBody>
                    <a:bodyPr/>
                    <a:lstStyle/>
                    <a:p>
                      <a:endParaRPr lang="es-MX"/>
                    </a:p>
                  </a:txBody>
                  <a:tcPr/>
                </a:tc>
                <a:tc vMerge="1">
                  <a:txBody>
                    <a:bodyPr/>
                    <a:lstStyle/>
                    <a:p>
                      <a:endParaRPr lang="es-MX"/>
                    </a:p>
                  </a:txBody>
                  <a:tcPr/>
                </a:tc>
                <a:tc>
                  <a:txBody>
                    <a:bodyPr/>
                    <a:lstStyle/>
                    <a:p>
                      <a:pPr>
                        <a:lnSpc>
                          <a:spcPct val="115000"/>
                        </a:lnSpc>
                        <a:spcAft>
                          <a:spcPts val="1000"/>
                        </a:spcAft>
                      </a:pPr>
                      <a:r>
                        <a:rPr lang="es-MX" sz="1100">
                          <a:effectLst/>
                        </a:rPr>
                        <a:t>Oficial</a:t>
                      </a:r>
                      <a:endParaRPr lang="es-MX" sz="1100">
                        <a:effectLst/>
                        <a:latin typeface="Calibri"/>
                        <a:ea typeface="Calibri"/>
                        <a:cs typeface="Times New Roman"/>
                      </a:endParaRPr>
                    </a:p>
                  </a:txBody>
                  <a:tcPr marL="34255" marR="34255" marT="0" marB="0"/>
                </a:tc>
                <a:tc>
                  <a:txBody>
                    <a:bodyPr/>
                    <a:lstStyle/>
                    <a:p>
                      <a:pPr algn="ctr">
                        <a:lnSpc>
                          <a:spcPct val="115000"/>
                        </a:lnSpc>
                        <a:spcAft>
                          <a:spcPts val="1000"/>
                        </a:spcAft>
                      </a:pPr>
                      <a:r>
                        <a:rPr lang="es-MX" sz="1100">
                          <a:effectLst/>
                        </a:rPr>
                        <a:t>De paridad.</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De mercado (A)</a:t>
                      </a:r>
                      <a:endParaRPr lang="es-MX" sz="1100">
                        <a:effectLst/>
                        <a:latin typeface="Calibri"/>
                        <a:ea typeface="Calibri"/>
                        <a:cs typeface="Times New Roman"/>
                      </a:endParaRPr>
                    </a:p>
                  </a:txBody>
                  <a:tcPr marL="34255" marR="34255" marT="0" marB="0"/>
                </a:tc>
                <a:tc>
                  <a:txBody>
                    <a:bodyPr/>
                    <a:lstStyle/>
                    <a:p>
                      <a:pPr algn="ctr">
                        <a:lnSpc>
                          <a:spcPct val="115000"/>
                        </a:lnSpc>
                        <a:spcAft>
                          <a:spcPts val="1000"/>
                        </a:spcAft>
                      </a:pPr>
                      <a:r>
                        <a:rPr lang="es-MX" sz="1100">
                          <a:effectLst/>
                        </a:rPr>
                        <a:t>Social (B)</a:t>
                      </a:r>
                      <a:endParaRPr lang="es-MX" sz="1100">
                        <a:effectLst/>
                        <a:latin typeface="Calibri"/>
                        <a:ea typeface="Calibri"/>
                        <a:cs typeface="Times New Roman"/>
                      </a:endParaRPr>
                    </a:p>
                  </a:txBody>
                  <a:tcPr marL="34255" marR="34255" marT="0" marB="0"/>
                </a:tc>
                <a:tc vMerge="1">
                  <a:txBody>
                    <a:bodyPr/>
                    <a:lstStyle/>
                    <a:p>
                      <a:endParaRPr lang="es-MX"/>
                    </a:p>
                  </a:txBody>
                  <a:tcPr/>
                </a:tc>
              </a:tr>
              <a:tr h="376647">
                <a:tc>
                  <a:txBody>
                    <a:bodyPr/>
                    <a:lstStyle/>
                    <a:p>
                      <a:pPr>
                        <a:lnSpc>
                          <a:spcPct val="115000"/>
                        </a:lnSpc>
                        <a:spcAft>
                          <a:spcPts val="0"/>
                        </a:spcAft>
                      </a:pPr>
                      <a:r>
                        <a:rPr lang="es-MX" sz="1100" dirty="0">
                          <a:effectLst/>
                        </a:rPr>
                        <a:t>I.</a:t>
                      </a:r>
                      <a:endParaRPr lang="es-MX" sz="1100" dirty="0">
                        <a:effectLst/>
                        <a:latin typeface="Calibri"/>
                        <a:ea typeface="Calibri"/>
                        <a:cs typeface="Times New Roman"/>
                      </a:endParaRPr>
                    </a:p>
                  </a:txBody>
                  <a:tcPr marL="34255" marR="34255" marT="0" marB="0"/>
                </a:tc>
                <a:tc>
                  <a:txBody>
                    <a:bodyPr/>
                    <a:lstStyle/>
                    <a:p>
                      <a:pPr>
                        <a:lnSpc>
                          <a:spcPct val="115000"/>
                        </a:lnSpc>
                        <a:spcAft>
                          <a:spcPts val="0"/>
                        </a:spcAft>
                      </a:pPr>
                      <a:r>
                        <a:rPr lang="es-MX" sz="1100" dirty="0">
                          <a:effectLst/>
                        </a:rPr>
                        <a:t>Equipo importado CIF</a:t>
                      </a:r>
                      <a:endParaRPr lang="es-MX" sz="1100" dirty="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100,000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200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20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-10</a:t>
                      </a:r>
                      <a:endParaRPr lang="es-MX" sz="1100">
                        <a:effectLst/>
                        <a:latin typeface="Calibri"/>
                        <a:ea typeface="Calibri"/>
                        <a:cs typeface="Times New Roman"/>
                      </a:endParaRPr>
                    </a:p>
                  </a:txBody>
                  <a:tcPr marL="34255" marR="34255" marT="0" marB="0"/>
                </a:tc>
              </a:tr>
              <a:tr h="188323">
                <a:tc>
                  <a:txBody>
                    <a:bodyPr/>
                    <a:lstStyle/>
                    <a:p>
                      <a:pPr>
                        <a:lnSpc>
                          <a:spcPct val="115000"/>
                        </a:lnSpc>
                        <a:spcAft>
                          <a:spcPts val="0"/>
                        </a:spcAft>
                      </a:pPr>
                      <a:r>
                        <a:rPr lang="es-MX" sz="1100">
                          <a:effectLst/>
                        </a:rPr>
                        <a:t>II.</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Aduanas</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a:t>
                      </a:r>
                      <a:endParaRPr lang="es-MX" sz="1100">
                        <a:effectLst/>
                        <a:latin typeface="Calibri"/>
                        <a:ea typeface="Calibri"/>
                        <a:cs typeface="Times New Roman"/>
                      </a:endParaRPr>
                    </a:p>
                  </a:txBody>
                  <a:tcPr marL="34255" marR="34255" marT="0" marB="0"/>
                </a:tc>
              </a:tr>
              <a:tr h="324551">
                <a:tc>
                  <a:txBody>
                    <a:bodyPr/>
                    <a:lstStyle/>
                    <a:p>
                      <a:pPr>
                        <a:lnSpc>
                          <a:spcPct val="115000"/>
                        </a:lnSpc>
                        <a:spcAft>
                          <a:spcPts val="0"/>
                        </a:spcAft>
                      </a:pPr>
                      <a:r>
                        <a:rPr lang="es-MX" sz="1100">
                          <a:effectLst/>
                        </a:rPr>
                        <a:t>III.</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Equipos nacionales</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dirty="0">
                          <a:effectLst/>
                        </a:rPr>
                        <a:t>10</a:t>
                      </a:r>
                      <a:endParaRPr lang="es-MX" sz="1100" dirty="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9.5</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0.5</a:t>
                      </a:r>
                      <a:endParaRPr lang="es-MX" sz="1100">
                        <a:effectLst/>
                        <a:latin typeface="Calibri"/>
                        <a:ea typeface="Calibri"/>
                        <a:cs typeface="Times New Roman"/>
                      </a:endParaRPr>
                    </a:p>
                  </a:txBody>
                  <a:tcPr marL="34255" marR="34255" marT="0" marB="0"/>
                </a:tc>
              </a:tr>
              <a:tr h="828260">
                <a:tc>
                  <a:txBody>
                    <a:bodyPr/>
                    <a:lstStyle/>
                    <a:p>
                      <a:pPr>
                        <a:lnSpc>
                          <a:spcPct val="115000"/>
                        </a:lnSpc>
                        <a:spcAft>
                          <a:spcPts val="0"/>
                        </a:spcAft>
                      </a:pPr>
                      <a:r>
                        <a:rPr lang="es-MX" sz="1100">
                          <a:effectLst/>
                        </a:rPr>
                        <a:t>IV.</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dirty="0">
                          <a:effectLst/>
                        </a:rPr>
                        <a:t>Materiales diversos para otras instalaciones y edificios</a:t>
                      </a:r>
                      <a:endParaRPr lang="es-MX" sz="1100" dirty="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dirty="0">
                          <a:effectLst/>
                        </a:rPr>
                        <a:t>-</a:t>
                      </a:r>
                      <a:endParaRPr lang="es-MX" sz="1100" dirty="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20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18</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2</a:t>
                      </a:r>
                      <a:endParaRPr lang="es-MX" sz="1100">
                        <a:effectLst/>
                        <a:latin typeface="Calibri"/>
                        <a:ea typeface="Calibri"/>
                        <a:cs typeface="Times New Roman"/>
                      </a:endParaRPr>
                    </a:p>
                  </a:txBody>
                  <a:tcPr marL="34255" marR="34255" marT="0" marB="0"/>
                </a:tc>
              </a:tr>
              <a:tr h="753296">
                <a:tc>
                  <a:txBody>
                    <a:bodyPr/>
                    <a:lstStyle/>
                    <a:p>
                      <a:pPr>
                        <a:lnSpc>
                          <a:spcPct val="115000"/>
                        </a:lnSpc>
                        <a:spcAft>
                          <a:spcPts val="0"/>
                        </a:spcAft>
                      </a:pPr>
                      <a:r>
                        <a:rPr lang="es-MX" sz="1100">
                          <a:effectLst/>
                        </a:rPr>
                        <a:t>V.</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Mano de obra no calificada, previamente desocupada.</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dirty="0">
                          <a:effectLst/>
                        </a:rPr>
                        <a:t>-</a:t>
                      </a:r>
                      <a:endParaRPr lang="es-MX" sz="1100" dirty="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10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7</a:t>
                      </a:r>
                      <a:endParaRPr lang="es-MX" sz="1100">
                        <a:effectLst/>
                        <a:latin typeface="Calibri"/>
                        <a:ea typeface="Calibri"/>
                        <a:cs typeface="Times New Roman"/>
                      </a:endParaRPr>
                    </a:p>
                  </a:txBody>
                  <a:tcPr marL="34255" marR="34255" marT="0" marB="0"/>
                </a:tc>
              </a:tr>
              <a:tr h="376647">
                <a:tc>
                  <a:txBody>
                    <a:bodyPr/>
                    <a:lstStyle/>
                    <a:p>
                      <a:pPr>
                        <a:lnSpc>
                          <a:spcPct val="115000"/>
                        </a:lnSpc>
                        <a:spcAft>
                          <a:spcPts val="0"/>
                        </a:spcAft>
                      </a:pPr>
                      <a:r>
                        <a:rPr lang="es-MX" sz="1100">
                          <a:effectLst/>
                        </a:rPr>
                        <a:t>VI.</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Mano de obra calificada.</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7</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7</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r>
              <a:tr h="376647">
                <a:tc>
                  <a:txBody>
                    <a:bodyPr/>
                    <a:lstStyle/>
                    <a:p>
                      <a:pPr>
                        <a:lnSpc>
                          <a:spcPct val="115000"/>
                        </a:lnSpc>
                        <a:spcAft>
                          <a:spcPts val="0"/>
                        </a:spcAft>
                      </a:pPr>
                      <a:r>
                        <a:rPr lang="es-MX" sz="1100">
                          <a:effectLst/>
                        </a:rPr>
                        <a:t>VII.</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Servicio técnico extranjero.</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20,000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500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700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10</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6</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4</a:t>
                      </a:r>
                      <a:endParaRPr lang="es-MX" sz="1100">
                        <a:effectLst/>
                        <a:latin typeface="Calibri"/>
                        <a:ea typeface="Calibri"/>
                        <a:cs typeface="Times New Roman"/>
                      </a:endParaRPr>
                    </a:p>
                  </a:txBody>
                  <a:tcPr marL="34255" marR="34255" marT="0" marB="0"/>
                </a:tc>
              </a:tr>
              <a:tr h="376647">
                <a:tc>
                  <a:txBody>
                    <a:bodyPr/>
                    <a:lstStyle/>
                    <a:p>
                      <a:pPr>
                        <a:lnSpc>
                          <a:spcPct val="115000"/>
                        </a:lnSpc>
                        <a:spcAft>
                          <a:spcPts val="0"/>
                        </a:spcAft>
                      </a:pPr>
                      <a:r>
                        <a:rPr lang="es-MX" sz="1100">
                          <a:effectLst/>
                        </a:rPr>
                        <a:t>VIII.</a:t>
                      </a:r>
                      <a:endParaRPr lang="es-MX" sz="1100">
                        <a:effectLst/>
                        <a:latin typeface="Calibri"/>
                        <a:ea typeface="Calibri"/>
                        <a:cs typeface="Times New Roman"/>
                      </a:endParaRPr>
                    </a:p>
                  </a:txBody>
                  <a:tcPr marL="34255" marR="34255" marT="0" marB="0"/>
                </a:tc>
                <a:tc>
                  <a:txBody>
                    <a:bodyPr/>
                    <a:lstStyle/>
                    <a:p>
                      <a:pPr>
                        <a:lnSpc>
                          <a:spcPct val="115000"/>
                        </a:lnSpc>
                        <a:spcAft>
                          <a:spcPts val="0"/>
                        </a:spcAft>
                      </a:pPr>
                      <a:r>
                        <a:rPr lang="es-MX" sz="1100">
                          <a:effectLst/>
                        </a:rPr>
                        <a:t>Administración y supervisión.</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3</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0</a:t>
                      </a:r>
                      <a:endParaRPr lang="es-MX" sz="1100">
                        <a:effectLst/>
                        <a:latin typeface="Calibri"/>
                        <a:ea typeface="Calibri"/>
                        <a:cs typeface="Times New Roman"/>
                      </a:endParaRPr>
                    </a:p>
                  </a:txBody>
                  <a:tcPr marL="34255" marR="34255" marT="0" marB="0"/>
                </a:tc>
              </a:tr>
              <a:tr h="237926">
                <a:tc>
                  <a:txBody>
                    <a:bodyPr/>
                    <a:lstStyle/>
                    <a:p>
                      <a:pPr>
                        <a:lnSpc>
                          <a:spcPct val="115000"/>
                        </a:lnSpc>
                        <a:spcBef>
                          <a:spcPts val="1200"/>
                        </a:spcBef>
                        <a:spcAft>
                          <a:spcPts val="0"/>
                        </a:spcAft>
                      </a:pPr>
                      <a:r>
                        <a:rPr lang="es-MX" sz="1100">
                          <a:effectLst/>
                        </a:rPr>
                        <a:t>TOTAL.</a:t>
                      </a:r>
                      <a:endParaRPr lang="es-MX" sz="1100">
                        <a:effectLst/>
                        <a:latin typeface="Calibri"/>
                        <a:ea typeface="Calibri"/>
                        <a:cs typeface="Times New Roman"/>
                      </a:endParaRPr>
                    </a:p>
                  </a:txBody>
                  <a:tcPr marL="34255" marR="34255" marT="0" marB="0"/>
                </a:tc>
                <a:tc>
                  <a:txBody>
                    <a:bodyPr/>
                    <a:lstStyle/>
                    <a:p>
                      <a:pPr>
                        <a:lnSpc>
                          <a:spcPct val="115000"/>
                        </a:lnSpc>
                        <a:spcBef>
                          <a:spcPts val="1200"/>
                        </a:spcBef>
                        <a:spcAft>
                          <a:spcPts val="0"/>
                        </a:spcAft>
                      </a:pPr>
                      <a:r>
                        <a:rPr lang="es-MX" sz="1100">
                          <a:effectLst/>
                        </a:rPr>
                        <a:t> </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83</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76.5</a:t>
                      </a:r>
                      <a:endParaRPr lang="es-MX" sz="1100">
                        <a:effectLst/>
                        <a:latin typeface="Calibri"/>
                        <a:ea typeface="Calibri"/>
                        <a:cs typeface="Times New Roman"/>
                      </a:endParaRPr>
                    </a:p>
                  </a:txBody>
                  <a:tcPr marL="34255" marR="34255" marT="0" marB="0"/>
                </a:tc>
                <a:tc>
                  <a:txBody>
                    <a:bodyPr/>
                    <a:lstStyle/>
                    <a:p>
                      <a:pPr algn="ctr">
                        <a:lnSpc>
                          <a:spcPct val="115000"/>
                        </a:lnSpc>
                        <a:spcAft>
                          <a:spcPts val="0"/>
                        </a:spcAft>
                      </a:pPr>
                      <a:r>
                        <a:rPr lang="es-MX" sz="1100">
                          <a:effectLst/>
                        </a:rPr>
                        <a:t>6.5</a:t>
                      </a:r>
                      <a:endParaRPr lang="es-MX" sz="1100">
                        <a:effectLst/>
                        <a:latin typeface="Calibri"/>
                        <a:ea typeface="Calibri"/>
                        <a:cs typeface="Times New Roman"/>
                      </a:endParaRPr>
                    </a:p>
                  </a:txBody>
                  <a:tcPr marL="34255" marR="34255" marT="0" marB="0"/>
                </a:tc>
              </a:tr>
              <a:tr h="660357">
                <a:tc gridSpan="8">
                  <a:txBody>
                    <a:bodyPr/>
                    <a:lstStyle/>
                    <a:p>
                      <a:pPr>
                        <a:lnSpc>
                          <a:spcPct val="115000"/>
                        </a:lnSpc>
                        <a:spcAft>
                          <a:spcPts val="0"/>
                        </a:spcAft>
                      </a:pPr>
                      <a:r>
                        <a:rPr lang="es-MX" sz="1100" dirty="0">
                          <a:effectLst/>
                        </a:rPr>
                        <a:t>a)Se supone que hay impuestos de 5 por ciento sobre ventas de equipos (cifras redondeadas) </a:t>
                      </a:r>
                    </a:p>
                    <a:p>
                      <a:pPr>
                        <a:lnSpc>
                          <a:spcPct val="115000"/>
                        </a:lnSpc>
                        <a:spcAft>
                          <a:spcPts val="0"/>
                        </a:spcAft>
                      </a:pPr>
                      <a:r>
                        <a:rPr lang="es-MX" sz="1100" dirty="0">
                          <a:effectLst/>
                        </a:rPr>
                        <a:t>b)Se supone que la facturación de estos materiales está gravada en un 10 por ciento por el impuesto a las ventas (cifras redondeadas)  </a:t>
                      </a:r>
                      <a:endParaRPr lang="es-MX" sz="1100" dirty="0">
                        <a:effectLst/>
                        <a:latin typeface="Calibri"/>
                        <a:ea typeface="Calibri"/>
                        <a:cs typeface="Times New Roman"/>
                      </a:endParaRPr>
                    </a:p>
                  </a:txBody>
                  <a:tcPr marL="34255" marR="34255"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
        <p:nvSpPr>
          <p:cNvPr id="3" name="2 CuadroTexto"/>
          <p:cNvSpPr txBox="1"/>
          <p:nvPr/>
        </p:nvSpPr>
        <p:spPr>
          <a:xfrm>
            <a:off x="3203848" y="188640"/>
            <a:ext cx="2592288" cy="646331"/>
          </a:xfrm>
          <a:prstGeom prst="rect">
            <a:avLst/>
          </a:prstGeom>
          <a:noFill/>
        </p:spPr>
        <p:txBody>
          <a:bodyPr wrap="square" rtlCol="0">
            <a:spAutoFit/>
          </a:bodyPr>
          <a:lstStyle/>
          <a:p>
            <a:pPr algn="ctr"/>
            <a:r>
              <a:rPr lang="es-MX" b="1" dirty="0">
                <a:solidFill>
                  <a:prstClr val="white"/>
                </a:solidFill>
              </a:rPr>
              <a:t>Cuadro 9.20</a:t>
            </a:r>
            <a:endParaRPr lang="es-MX" dirty="0">
              <a:solidFill>
                <a:prstClr val="white"/>
              </a:solidFill>
            </a:endParaRPr>
          </a:p>
          <a:p>
            <a:pPr algn="ctr"/>
            <a:endParaRPr lang="es-MX" dirty="0">
              <a:solidFill>
                <a:prstClr val="white"/>
              </a:solidFill>
            </a:endParaRPr>
          </a:p>
        </p:txBody>
      </p:sp>
      <p:sp>
        <p:nvSpPr>
          <p:cNvPr id="4" name="3 CuadroTexto"/>
          <p:cNvSpPr txBox="1"/>
          <p:nvPr/>
        </p:nvSpPr>
        <p:spPr>
          <a:xfrm>
            <a:off x="7092280" y="19363"/>
            <a:ext cx="1872208"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78</a:t>
            </a:fld>
            <a:endParaRPr lang="es-MX">
              <a:solidFill>
                <a:srgbClr val="CAF278"/>
              </a:solidFill>
            </a:endParaRPr>
          </a:p>
        </p:txBody>
      </p:sp>
    </p:spTree>
    <p:extLst>
      <p:ext uri="{BB962C8B-B14F-4D97-AF65-F5344CB8AC3E}">
        <p14:creationId xmlns:p14="http://schemas.microsoft.com/office/powerpoint/2010/main" val="395470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23728" y="404663"/>
            <a:ext cx="4752528"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b="1" dirty="0">
                <a:solidFill>
                  <a:prstClr val="black"/>
                </a:solidFill>
              </a:rPr>
              <a:t>Explicación</a:t>
            </a:r>
            <a:r>
              <a:rPr lang="es-MX" sz="2000" b="1" dirty="0">
                <a:solidFill>
                  <a:prstClr val="black"/>
                </a:solidFill>
              </a:rPr>
              <a:t> del cuadro 9.20 </a:t>
            </a:r>
            <a:endParaRPr lang="es-MX" sz="2000" dirty="0">
              <a:solidFill>
                <a:prstClr val="black"/>
              </a:solidFill>
            </a:endParaRPr>
          </a:p>
          <a:p>
            <a:pPr algn="ctr"/>
            <a:endParaRPr lang="es-MX" sz="2000" dirty="0">
              <a:solidFill>
                <a:prstClr val="black"/>
              </a:solidFill>
            </a:endParaRPr>
          </a:p>
        </p:txBody>
      </p:sp>
      <p:sp>
        <p:nvSpPr>
          <p:cNvPr id="3" name="2 Rectángulo"/>
          <p:cNvSpPr/>
          <p:nvPr/>
        </p:nvSpPr>
        <p:spPr>
          <a:xfrm>
            <a:off x="539552" y="1858565"/>
            <a:ext cx="79928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MX" dirty="0">
                <a:solidFill>
                  <a:prstClr val="black"/>
                </a:solidFill>
              </a:rPr>
              <a:t>La inversión suma 83 millones según los precios de mercado y 76.5 millones según el costo social.</a:t>
            </a:r>
          </a:p>
        </p:txBody>
      </p:sp>
      <p:sp>
        <p:nvSpPr>
          <p:cNvPr id="4" name="3 Rectángulo"/>
          <p:cNvSpPr/>
          <p:nvPr/>
        </p:nvSpPr>
        <p:spPr>
          <a:xfrm>
            <a:off x="2670791" y="3068960"/>
            <a:ext cx="3620386"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s-MX" dirty="0">
                <a:solidFill>
                  <a:prstClr val="white"/>
                </a:solidFill>
              </a:rPr>
              <a:t>Como se puede apreciar las diferencias que figurean en la última columna del cuadro se deben a los distintos tipos de cambio </a:t>
            </a:r>
            <a:r>
              <a:rPr lang="es-MX" dirty="0" smtClean="0">
                <a:solidFill>
                  <a:prstClr val="white"/>
                </a:solidFill>
              </a:rPr>
              <a:t>utilizados,</a:t>
            </a:r>
            <a:endParaRPr lang="es-MX" dirty="0">
              <a:solidFill>
                <a:prstClr val="white"/>
              </a:solidFill>
            </a:endParaRPr>
          </a:p>
        </p:txBody>
      </p:sp>
      <p:sp>
        <p:nvSpPr>
          <p:cNvPr id="5" name="4 Rectángulo"/>
          <p:cNvSpPr/>
          <p:nvPr/>
        </p:nvSpPr>
        <p:spPr>
          <a:xfrm>
            <a:off x="2718048" y="5229200"/>
            <a:ext cx="3563888"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s-MX" dirty="0" smtClean="0">
                <a:solidFill>
                  <a:prstClr val="white"/>
                </a:solidFill>
              </a:rPr>
              <a:t>a </a:t>
            </a:r>
            <a:r>
              <a:rPr lang="es-MX" dirty="0">
                <a:solidFill>
                  <a:prstClr val="white"/>
                </a:solidFill>
              </a:rPr>
              <a:t>la exclusión de impuestos y al menos costo de oportunidad de la mano de obra.</a:t>
            </a: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7" name="6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79</a:t>
            </a:fld>
            <a:endParaRPr lang="es-MX">
              <a:solidFill>
                <a:srgbClr val="CAF278"/>
              </a:solidFill>
            </a:endParaRPr>
          </a:p>
        </p:txBody>
      </p:sp>
      <p:pic>
        <p:nvPicPr>
          <p:cNvPr id="12290" name="Picture 2" descr="F:\formulación y evaluación de proyectos II\Trabajo final\Imágenes\graphmo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6676" y="3824201"/>
            <a:ext cx="1522883" cy="1522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7383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265322460"/>
              </p:ext>
            </p:extLst>
          </p:nvPr>
        </p:nvGraphicFramePr>
        <p:xfrm>
          <a:off x="1691680" y="1312741"/>
          <a:ext cx="5904656" cy="2804160"/>
        </p:xfrm>
        <a:graphic>
          <a:graphicData uri="http://schemas.openxmlformats.org/drawingml/2006/table">
            <a:tbl>
              <a:tblPr firstRow="1" firstCol="1" bandRow="1">
                <a:tableStyleId>{793D81CF-94F2-401A-BA57-92F5A7B2D0C5}</a:tableStyleId>
              </a:tblPr>
              <a:tblGrid>
                <a:gridCol w="4217630"/>
                <a:gridCol w="1687026"/>
              </a:tblGrid>
              <a:tr h="291483">
                <a:tc>
                  <a:txBody>
                    <a:bodyPr/>
                    <a:lstStyle/>
                    <a:p>
                      <a:pPr>
                        <a:lnSpc>
                          <a:spcPct val="115000"/>
                        </a:lnSpc>
                        <a:spcAft>
                          <a:spcPts val="0"/>
                        </a:spcAft>
                      </a:pPr>
                      <a:r>
                        <a:rPr lang="es-MX" sz="2000" dirty="0">
                          <a:effectLst/>
                        </a:rPr>
                        <a:t>Concepto</a:t>
                      </a:r>
                      <a:endParaRPr lang="es-MX"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2000" dirty="0" err="1">
                          <a:effectLst/>
                        </a:rPr>
                        <a:t>u.m</a:t>
                      </a:r>
                      <a:r>
                        <a:rPr lang="es-MX" sz="2000" dirty="0">
                          <a:effectLst/>
                        </a:rPr>
                        <a:t>.</a:t>
                      </a:r>
                      <a:endParaRPr lang="es-MX" sz="2000" dirty="0">
                        <a:effectLst/>
                        <a:latin typeface="Calibri"/>
                        <a:ea typeface="Calibri"/>
                        <a:cs typeface="Times New Roman"/>
                      </a:endParaRPr>
                    </a:p>
                  </a:txBody>
                  <a:tcPr marL="68580" marR="68580" marT="0" marB="0"/>
                </a:tc>
              </a:tr>
              <a:tr h="1868757">
                <a:tc>
                  <a:txBody>
                    <a:bodyPr/>
                    <a:lstStyle/>
                    <a:p>
                      <a:pPr>
                        <a:lnSpc>
                          <a:spcPct val="115000"/>
                        </a:lnSpc>
                        <a:spcAft>
                          <a:spcPts val="0"/>
                        </a:spcAft>
                      </a:pPr>
                      <a:r>
                        <a:rPr lang="es-MX" sz="2000" dirty="0">
                          <a:effectLst/>
                        </a:rPr>
                        <a:t>1. </a:t>
                      </a:r>
                      <a:r>
                        <a:rPr lang="es-MX" sz="2000" dirty="0" smtClean="0">
                          <a:effectLst/>
                        </a:rPr>
                        <a:t>Inversión </a:t>
                      </a:r>
                      <a:r>
                        <a:rPr lang="es-MX" sz="2000" dirty="0">
                          <a:effectLst/>
                        </a:rPr>
                        <a:t>Fija KF</a:t>
                      </a:r>
                    </a:p>
                    <a:p>
                      <a:pPr>
                        <a:lnSpc>
                          <a:spcPct val="115000"/>
                        </a:lnSpc>
                        <a:spcAft>
                          <a:spcPts val="0"/>
                        </a:spcAft>
                      </a:pPr>
                      <a:r>
                        <a:rPr lang="es-MX" sz="2000" dirty="0">
                          <a:effectLst/>
                        </a:rPr>
                        <a:t>2. Capital circulante total KC</a:t>
                      </a:r>
                    </a:p>
                    <a:p>
                      <a:pPr>
                        <a:lnSpc>
                          <a:spcPct val="115000"/>
                        </a:lnSpc>
                        <a:spcAft>
                          <a:spcPts val="0"/>
                        </a:spcAft>
                      </a:pPr>
                      <a:r>
                        <a:rPr lang="es-MX" sz="2000" dirty="0">
                          <a:effectLst/>
                        </a:rPr>
                        <a:t>3. Ingresos anuales</a:t>
                      </a:r>
                    </a:p>
                    <a:p>
                      <a:pPr>
                        <a:lnSpc>
                          <a:spcPct val="115000"/>
                        </a:lnSpc>
                        <a:spcAft>
                          <a:spcPts val="0"/>
                        </a:spcAft>
                      </a:pPr>
                      <a:r>
                        <a:rPr lang="es-MX" sz="2000" dirty="0">
                          <a:effectLst/>
                        </a:rPr>
                        <a:t>4. Costos anuales (sin depreciación)</a:t>
                      </a:r>
                    </a:p>
                    <a:p>
                      <a:pPr>
                        <a:lnSpc>
                          <a:spcPct val="115000"/>
                        </a:lnSpc>
                        <a:spcAft>
                          <a:spcPts val="0"/>
                        </a:spcAft>
                      </a:pPr>
                      <a:r>
                        <a:rPr lang="es-MX" sz="2000" dirty="0">
                          <a:effectLst/>
                        </a:rPr>
                        <a:t>5. Vida útil en años (s/valor </a:t>
                      </a:r>
                      <a:r>
                        <a:rPr lang="es-MX" sz="2000" dirty="0" err="1">
                          <a:effectLst/>
                        </a:rPr>
                        <a:t>resid</a:t>
                      </a:r>
                      <a:r>
                        <a:rPr lang="es-MX" sz="2000" dirty="0">
                          <a:effectLst/>
                        </a:rPr>
                        <a:t>.)</a:t>
                      </a:r>
                    </a:p>
                    <a:p>
                      <a:pPr>
                        <a:lnSpc>
                          <a:spcPct val="115000"/>
                        </a:lnSpc>
                        <a:spcAft>
                          <a:spcPts val="0"/>
                        </a:spcAft>
                      </a:pPr>
                      <a:r>
                        <a:rPr lang="es-MX" sz="2000" dirty="0">
                          <a:effectLst/>
                        </a:rPr>
                        <a:t>6. Tasa de interés (%)</a:t>
                      </a:r>
                      <a:endParaRPr lang="es-MX" sz="20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MX" sz="2000" dirty="0">
                          <a:effectLst/>
                        </a:rPr>
                        <a:t>5,000</a:t>
                      </a:r>
                    </a:p>
                    <a:p>
                      <a:pPr algn="r">
                        <a:lnSpc>
                          <a:spcPct val="115000"/>
                        </a:lnSpc>
                        <a:spcAft>
                          <a:spcPts val="0"/>
                        </a:spcAft>
                      </a:pPr>
                      <a:r>
                        <a:rPr lang="es-MX" sz="2000" dirty="0">
                          <a:effectLst/>
                        </a:rPr>
                        <a:t>2,000</a:t>
                      </a:r>
                    </a:p>
                    <a:p>
                      <a:pPr algn="r">
                        <a:lnSpc>
                          <a:spcPct val="115000"/>
                        </a:lnSpc>
                        <a:spcAft>
                          <a:spcPts val="0"/>
                        </a:spcAft>
                      </a:pPr>
                      <a:r>
                        <a:rPr lang="es-MX" sz="2000" dirty="0">
                          <a:effectLst/>
                        </a:rPr>
                        <a:t>7,000</a:t>
                      </a:r>
                    </a:p>
                    <a:p>
                      <a:pPr algn="r">
                        <a:lnSpc>
                          <a:spcPct val="115000"/>
                        </a:lnSpc>
                        <a:spcAft>
                          <a:spcPts val="0"/>
                        </a:spcAft>
                      </a:pPr>
                      <a:r>
                        <a:rPr lang="es-MX" sz="2000" dirty="0">
                          <a:effectLst/>
                        </a:rPr>
                        <a:t>6,000</a:t>
                      </a:r>
                    </a:p>
                    <a:p>
                      <a:pPr algn="r">
                        <a:lnSpc>
                          <a:spcPct val="115000"/>
                        </a:lnSpc>
                        <a:spcAft>
                          <a:spcPts val="0"/>
                        </a:spcAft>
                      </a:pPr>
                      <a:r>
                        <a:rPr lang="es-MX" sz="2000" dirty="0">
                          <a:effectLst/>
                        </a:rPr>
                        <a:t>10</a:t>
                      </a:r>
                    </a:p>
                    <a:p>
                      <a:pPr algn="r">
                        <a:lnSpc>
                          <a:spcPct val="115000"/>
                        </a:lnSpc>
                        <a:spcAft>
                          <a:spcPts val="0"/>
                        </a:spcAft>
                      </a:pPr>
                      <a:r>
                        <a:rPr lang="es-MX" sz="2000" dirty="0">
                          <a:effectLst/>
                        </a:rPr>
                        <a:t>4</a:t>
                      </a:r>
                      <a:endParaRPr lang="es-MX" sz="2000" dirty="0">
                        <a:effectLst/>
                        <a:latin typeface="Calibri"/>
                        <a:ea typeface="Calibri"/>
                        <a:cs typeface="Times New Roman"/>
                      </a:endParaRPr>
                    </a:p>
                  </a:txBody>
                  <a:tcPr marL="68580" marR="68580" marT="0" marB="0"/>
                </a:tc>
              </a:tr>
            </a:tbl>
          </a:graphicData>
        </a:graphic>
      </p:graphicFrame>
      <p:sp>
        <p:nvSpPr>
          <p:cNvPr id="3" name="2 Título"/>
          <p:cNvSpPr>
            <a:spLocks noGrp="1"/>
          </p:cNvSpPr>
          <p:nvPr>
            <p:ph type="title"/>
          </p:nvPr>
        </p:nvSpPr>
        <p:spPr>
          <a:xfrm>
            <a:off x="107504" y="188640"/>
            <a:ext cx="2674640" cy="534888"/>
          </a:xfrm>
        </p:spPr>
        <p:txBody>
          <a:bodyPr>
            <a:normAutofit/>
          </a:bodyPr>
          <a:lstStyle/>
          <a:p>
            <a:pPr algn="ctr"/>
            <a:r>
              <a:rPr lang="es-MX" sz="2800" b="1" dirty="0">
                <a:latin typeface="Verdana" panose="020B0604030504040204" pitchFamily="34" charset="0"/>
                <a:ea typeface="Verdana" panose="020B0604030504040204" pitchFamily="34" charset="0"/>
                <a:cs typeface="Verdana" panose="020B0604030504040204" pitchFamily="34" charset="0"/>
              </a:rPr>
              <a:t>b) DATOS:</a:t>
            </a:r>
          </a:p>
        </p:txBody>
      </p:sp>
      <p:sp>
        <p:nvSpPr>
          <p:cNvPr id="5" name="Rectangle 1"/>
          <p:cNvSpPr>
            <a:spLocks noChangeArrowheads="1"/>
          </p:cNvSpPr>
          <p:nvPr/>
        </p:nvSpPr>
        <p:spPr bwMode="auto">
          <a:xfrm>
            <a:off x="3785844" y="835688"/>
            <a:ext cx="14993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2000" b="1" i="0" u="none" strike="noStrike" cap="none" normalizeH="0" baseline="0" dirty="0" smtClean="0">
                <a:ln>
                  <a:noFill/>
                </a:ln>
                <a:effectLst/>
                <a:latin typeface="Calibri" pitchFamily="34" charset="0"/>
                <a:ea typeface="Calibri" pitchFamily="34" charset="0"/>
                <a:cs typeface="Times New Roman" pitchFamily="18" charset="0"/>
              </a:rPr>
              <a:t>CUADRO 9.1</a:t>
            </a:r>
            <a:endParaRPr kumimoji="0" lang="es-MX" altLang="es-MX" sz="1200" b="1"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3600" b="1" i="0" u="none" strike="noStrike" cap="none" normalizeH="0" baseline="0" dirty="0" smtClean="0">
              <a:ln>
                <a:noFill/>
              </a:ln>
              <a:effectLst/>
              <a:latin typeface="Arial" pitchFamily="34" charset="0"/>
              <a:cs typeface="Arial" pitchFamily="34" charset="0"/>
            </a:endParaRPr>
          </a:p>
        </p:txBody>
      </p:sp>
      <p:sp>
        <p:nvSpPr>
          <p:cNvPr id="6" name="5 CuadroTexto"/>
          <p:cNvSpPr txBox="1"/>
          <p:nvPr/>
        </p:nvSpPr>
        <p:spPr>
          <a:xfrm>
            <a:off x="1655216" y="4293095"/>
            <a:ext cx="5760640" cy="830997"/>
          </a:xfrm>
          <a:prstGeom prst="rect">
            <a:avLst/>
          </a:prstGeom>
          <a:noFill/>
        </p:spPr>
        <p:txBody>
          <a:bodyPr wrap="square" rtlCol="0">
            <a:spAutoFit/>
          </a:bodyPr>
          <a:lstStyle/>
          <a:p>
            <a:r>
              <a:rPr lang="es-MX" sz="2400" b="1" dirty="0" smtClean="0"/>
              <a:t>Este conjunto de datos básicos permite realizar diversos tipos de rentabilidad</a:t>
            </a:r>
            <a:endParaRPr lang="es-MX" sz="2400" b="1" dirty="0"/>
          </a:p>
        </p:txBody>
      </p:sp>
      <p:sp>
        <p:nvSpPr>
          <p:cNvPr id="7" name="6 CuadroTexto"/>
          <p:cNvSpPr txBox="1"/>
          <p:nvPr/>
        </p:nvSpPr>
        <p:spPr>
          <a:xfrm>
            <a:off x="7147120" y="141193"/>
            <a:ext cx="1656184" cy="338554"/>
          </a:xfrm>
          <a:prstGeom prst="rect">
            <a:avLst/>
          </a:prstGeom>
          <a:noFill/>
        </p:spPr>
        <p:txBody>
          <a:bodyPr wrap="square" rtlCol="0">
            <a:spAutoFit/>
          </a:bodyPr>
          <a:lstStyle/>
          <a:p>
            <a:r>
              <a:rPr lang="es-MX" sz="1600" dirty="0" smtClean="0"/>
              <a:t>Dr. Jaime Zurita</a:t>
            </a:r>
            <a:endParaRPr lang="es-MX" sz="1600" dirty="0"/>
          </a:p>
        </p:txBody>
      </p:sp>
      <p:pic>
        <p:nvPicPr>
          <p:cNvPr id="7170" name="Picture 2" descr="C:\Users\Sidhary\Pictures\LUIS\dinero-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9072" y="4797151"/>
            <a:ext cx="1296144" cy="15096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idhary\Pictures\LUIS\dinero-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4797151"/>
            <a:ext cx="1296144" cy="1509627"/>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8</a:t>
            </a:fld>
            <a:endParaRPr lang="es-MX"/>
          </a:p>
        </p:txBody>
      </p:sp>
    </p:spTree>
    <p:extLst>
      <p:ext uri="{BB962C8B-B14F-4D97-AF65-F5344CB8AC3E}">
        <p14:creationId xmlns:p14="http://schemas.microsoft.com/office/powerpoint/2010/main" val="2567033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inta perforada"/>
          <p:cNvSpPr/>
          <p:nvPr/>
        </p:nvSpPr>
        <p:spPr>
          <a:xfrm>
            <a:off x="1894100" y="388439"/>
            <a:ext cx="5310336" cy="1530548"/>
          </a:xfrm>
          <a:prstGeom prst="flowChartPunchedTape">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MX" dirty="0">
                <a:solidFill>
                  <a:prstClr val="black"/>
                </a:solidFill>
              </a:rPr>
              <a:t>El tipo de cambio real social se ha estimado en 300 unidades monetarias por dólar, mediante un supuesto cómputo de paridad. </a:t>
            </a:r>
          </a:p>
        </p:txBody>
      </p:sp>
      <p:sp>
        <p:nvSpPr>
          <p:cNvPr id="3" name="2 Pentágono"/>
          <p:cNvSpPr/>
          <p:nvPr/>
        </p:nvSpPr>
        <p:spPr>
          <a:xfrm>
            <a:off x="395536" y="2487378"/>
            <a:ext cx="3816424" cy="1200329"/>
          </a:xfrm>
          <a:prstGeom prst="homePlate">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MX" dirty="0">
                <a:solidFill>
                  <a:prstClr val="white"/>
                </a:solidFill>
              </a:rPr>
              <a:t>. El cambio oficial para la importación de las 200 unidades por dólar por equipo, es por otra </a:t>
            </a:r>
            <a:r>
              <a:rPr lang="es-MX" dirty="0" smtClean="0">
                <a:solidFill>
                  <a:prstClr val="white"/>
                </a:solidFill>
              </a:rPr>
              <a:t>parte</a:t>
            </a:r>
            <a:r>
              <a:rPr lang="es-MX" dirty="0">
                <a:solidFill>
                  <a:prstClr val="white"/>
                </a:solidFill>
              </a:rPr>
              <a:t>.</a:t>
            </a:r>
          </a:p>
        </p:txBody>
      </p:sp>
      <p:sp>
        <p:nvSpPr>
          <p:cNvPr id="4" name="3 Pentágono"/>
          <p:cNvSpPr/>
          <p:nvPr/>
        </p:nvSpPr>
        <p:spPr>
          <a:xfrm>
            <a:off x="4211960" y="2487378"/>
            <a:ext cx="4680520" cy="1200329"/>
          </a:xfrm>
          <a:prstGeom prst="homePlate">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MX" dirty="0">
                <a:solidFill>
                  <a:prstClr val="white"/>
                </a:solidFill>
              </a:rPr>
              <a:t>D</a:t>
            </a:r>
            <a:r>
              <a:rPr lang="es-MX" dirty="0" smtClean="0">
                <a:solidFill>
                  <a:prstClr val="white"/>
                </a:solidFill>
              </a:rPr>
              <a:t>e </a:t>
            </a:r>
            <a:r>
              <a:rPr lang="es-MX" dirty="0">
                <a:solidFill>
                  <a:prstClr val="white"/>
                </a:solidFill>
              </a:rPr>
              <a:t>lo que significa un subsidio en favor de la importación de tales equipos que alcanza 10 millones de unidades monetarias</a:t>
            </a:r>
          </a:p>
        </p:txBody>
      </p:sp>
      <p:sp>
        <p:nvSpPr>
          <p:cNvPr id="5" name="4 Onda"/>
          <p:cNvSpPr/>
          <p:nvPr/>
        </p:nvSpPr>
        <p:spPr>
          <a:xfrm>
            <a:off x="1043608" y="4293096"/>
            <a:ext cx="7272808" cy="1283910"/>
          </a:xfrm>
          <a:prstGeom prst="wave">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MX" dirty="0">
                <a:solidFill>
                  <a:prstClr val="black"/>
                </a:solidFill>
              </a:rPr>
              <a:t>Los derechos de aduana se elevan 5 millones y no se consideran en la valoración social.</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7" name="6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80</a:t>
            </a:fld>
            <a:endParaRPr lang="es-MX">
              <a:solidFill>
                <a:srgbClr val="CAF278"/>
              </a:solidFill>
            </a:endParaRPr>
          </a:p>
        </p:txBody>
      </p:sp>
      <p:pic>
        <p:nvPicPr>
          <p:cNvPr id="13314" name="Picture 2" descr="F:\formulación y evaluación de proyectos II\Trabajo final\Imágenes\hormi-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4439415">
            <a:off x="2355850" y="5692775"/>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formulación y evaluación de proyectos II\Trabajo final\Imágenes\hormi-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264381">
            <a:off x="6996113" y="5746750"/>
            <a:ext cx="6096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2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797510"/>
            <a:ext cx="7056784"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MX" sz="2000" dirty="0">
                <a:solidFill>
                  <a:prstClr val="black"/>
                </a:solidFill>
              </a:rPr>
              <a:t>La eliminación de los impuestos que gravan la venta de los equipos nacionales reduce en medio millón la inversión valorada en términos </a:t>
            </a:r>
            <a:r>
              <a:rPr lang="es-MX" sz="2000" dirty="0" smtClean="0">
                <a:solidFill>
                  <a:prstClr val="black"/>
                </a:solidFill>
              </a:rPr>
              <a:t>sociales</a:t>
            </a:r>
            <a:endParaRPr lang="es-MX" sz="2000" dirty="0">
              <a:solidFill>
                <a:prstClr val="black"/>
              </a:solidFill>
            </a:endParaRPr>
          </a:p>
        </p:txBody>
      </p:sp>
      <p:sp>
        <p:nvSpPr>
          <p:cNvPr id="3" name="2 Rectángulo"/>
          <p:cNvSpPr/>
          <p:nvPr/>
        </p:nvSpPr>
        <p:spPr>
          <a:xfrm>
            <a:off x="1475656" y="2204864"/>
            <a:ext cx="604867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MX" dirty="0" smtClean="0">
                <a:solidFill>
                  <a:prstClr val="black"/>
                </a:solidFill>
              </a:rPr>
              <a:t> Esta </a:t>
            </a:r>
            <a:r>
              <a:rPr lang="es-MX" dirty="0">
                <a:solidFill>
                  <a:prstClr val="black"/>
                </a:solidFill>
              </a:rPr>
              <a:t>eliminación disminuye la inversión en el rubro  “materiales diversos” en 2 millones con respecto a su precio de mercado.</a:t>
            </a:r>
          </a:p>
        </p:txBody>
      </p:sp>
      <p:sp>
        <p:nvSpPr>
          <p:cNvPr id="4" name="3 Elipse"/>
          <p:cNvSpPr/>
          <p:nvPr/>
        </p:nvSpPr>
        <p:spPr>
          <a:xfrm>
            <a:off x="2213992" y="3429000"/>
            <a:ext cx="4572000" cy="3159383"/>
          </a:xfrm>
          <a:prstGeom prst="ellipse">
            <a:avLst/>
          </a:prstGeom>
        </p:spPr>
        <p:style>
          <a:lnRef idx="3">
            <a:schemeClr val="lt1"/>
          </a:lnRef>
          <a:fillRef idx="1">
            <a:schemeClr val="accent4"/>
          </a:fillRef>
          <a:effectRef idx="1">
            <a:schemeClr val="accent4"/>
          </a:effectRef>
          <a:fontRef idx="minor">
            <a:schemeClr val="lt1"/>
          </a:fontRef>
        </p:style>
        <p:txBody>
          <a:bodyPr>
            <a:spAutoFit/>
          </a:bodyPr>
          <a:lstStyle/>
          <a:p>
            <a:pPr algn="ctr"/>
            <a:r>
              <a:rPr lang="es-MX" sz="2000" dirty="0">
                <a:solidFill>
                  <a:prstClr val="white"/>
                </a:solidFill>
              </a:rPr>
              <a:t>La mano de obra no calificada empleada en el montaje e instalación costaría 10 millones a precio de mercado, pero solo 5 a costo de oportunidad.</a:t>
            </a:r>
          </a:p>
        </p:txBody>
      </p:sp>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6" name="5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81</a:t>
            </a:fld>
            <a:endParaRPr lang="es-MX">
              <a:solidFill>
                <a:srgbClr val="CAF278"/>
              </a:solidFill>
            </a:endParaRPr>
          </a:p>
        </p:txBody>
      </p:sp>
      <p:pic>
        <p:nvPicPr>
          <p:cNvPr id="14338" name="Picture 2" descr="F:\formulación y evaluación de proyectos II\Trabajo final\Imágenes\hucha-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39340"/>
            <a:ext cx="1524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7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840929439"/>
              </p:ext>
            </p:extLst>
          </p:nvPr>
        </p:nvGraphicFramePr>
        <p:xfrm>
          <a:off x="395536" y="908720"/>
          <a:ext cx="820891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73898" y="69885"/>
            <a:ext cx="2016224"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82</a:t>
            </a:fld>
            <a:endParaRPr lang="es-MX">
              <a:solidFill>
                <a:srgbClr val="CAF278"/>
              </a:solidFill>
            </a:endParaRPr>
          </a:p>
        </p:txBody>
      </p:sp>
      <p:pic>
        <p:nvPicPr>
          <p:cNvPr id="15362" name="Picture 2" descr="F:\formulación y evaluación de proyectos II\Trabajo final\Imágenes\graficos.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5949280"/>
            <a:ext cx="2064931" cy="73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11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rectangular"/>
          <p:cNvSpPr/>
          <p:nvPr/>
        </p:nvSpPr>
        <p:spPr>
          <a:xfrm>
            <a:off x="1385756" y="332656"/>
            <a:ext cx="6480720" cy="1015663"/>
          </a:xfrm>
          <a:prstGeom prst="wedgeRectCallou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MX" sz="2000" dirty="0">
                <a:solidFill>
                  <a:prstClr val="white"/>
                </a:solidFill>
              </a:rPr>
              <a:t>Por consiguiente no se ha intentado excluir los impuestos que los proveedores pagan para producir los bienes en cuestión. </a:t>
            </a:r>
          </a:p>
        </p:txBody>
      </p:sp>
      <p:sp>
        <p:nvSpPr>
          <p:cNvPr id="3" name="2 Flecha abajo"/>
          <p:cNvSpPr/>
          <p:nvPr/>
        </p:nvSpPr>
        <p:spPr>
          <a:xfrm>
            <a:off x="1222081" y="1844824"/>
            <a:ext cx="7074494" cy="1595021"/>
          </a:xfrm>
          <a:prstGeom prst="downArrow">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MX" dirty="0" smtClean="0">
                <a:solidFill>
                  <a:prstClr val="black"/>
                </a:solidFill>
              </a:rPr>
              <a:t>En </a:t>
            </a:r>
            <a:r>
              <a:rPr lang="es-MX" dirty="0">
                <a:solidFill>
                  <a:prstClr val="black"/>
                </a:solidFill>
              </a:rPr>
              <a:t>el total inversión evaluada socialmente es interior en 6.5 millones a su valor de precio de mercado.</a:t>
            </a:r>
          </a:p>
        </p:txBody>
      </p:sp>
      <mc:AlternateContent xmlns:mc="http://schemas.openxmlformats.org/markup-compatibility/2006" xmlns:a14="http://schemas.microsoft.com/office/drawing/2010/main">
        <mc:Choice Requires="a14">
          <p:sp>
            <p:nvSpPr>
              <p:cNvPr id="4" name="3 Estrella de 6 puntas"/>
              <p:cNvSpPr/>
              <p:nvPr/>
            </p:nvSpPr>
            <p:spPr>
              <a:xfrm>
                <a:off x="395536" y="3573016"/>
                <a:ext cx="4778976" cy="900139"/>
              </a:xfrm>
              <a:prstGeom prst="star6">
                <a:avLst/>
              </a:prstGeom>
            </p:spPr>
            <p:style>
              <a:lnRef idx="3">
                <a:schemeClr val="lt1"/>
              </a:lnRef>
              <a:fillRef idx="1">
                <a:schemeClr val="accent3"/>
              </a:fillRef>
              <a:effectRef idx="1">
                <a:schemeClr val="accent3"/>
              </a:effectRef>
              <a:fontRef idx="minor">
                <a:schemeClr val="lt1"/>
              </a:fontRef>
            </p:style>
            <p:txBody>
              <a:bodyPr wrap="none">
                <a:spAutoFit/>
              </a:bodyPr>
              <a:lstStyle/>
              <a:p>
                <a14:m>
                  <m:oMath xmlns:m="http://schemas.openxmlformats.org/officeDocument/2006/math">
                    <m:sSub>
                      <m:sSubPr>
                        <m:ctrlPr>
                          <a:rPr lang="es-MX" sz="2400" i="1">
                            <a:solidFill>
                              <a:prstClr val="white"/>
                            </a:solidFill>
                            <a:latin typeface="Cambria Math"/>
                          </a:rPr>
                        </m:ctrlPr>
                      </m:sSubPr>
                      <m:e>
                        <m:d>
                          <m:dPr>
                            <m:ctrlPr>
                              <a:rPr lang="es-MX" sz="2400" i="1">
                                <a:solidFill>
                                  <a:prstClr val="white"/>
                                </a:solidFill>
                                <a:latin typeface="Cambria Math"/>
                              </a:rPr>
                            </m:ctrlPr>
                          </m:dPr>
                          <m:e>
                            <m:r>
                              <a:rPr lang="es-MX" sz="2400" i="1">
                                <a:solidFill>
                                  <a:prstClr val="white"/>
                                </a:solidFill>
                                <a:latin typeface="Cambria Math"/>
                              </a:rPr>
                              <m:t>𝐼𝑛𝑣</m:t>
                            </m:r>
                          </m:e>
                        </m:d>
                      </m:e>
                      <m:sub>
                        <m:r>
                          <a:rPr lang="es-MX" sz="2400" i="1">
                            <a:solidFill>
                              <a:prstClr val="white"/>
                            </a:solidFill>
                            <a:latin typeface="Cambria Math"/>
                          </a:rPr>
                          <m:t>𝑃𝑀</m:t>
                        </m:r>
                        <m:r>
                          <a:rPr lang="es-MX" sz="2400" i="1">
                            <a:solidFill>
                              <a:prstClr val="white"/>
                            </a:solidFill>
                            <a:latin typeface="Cambria Math"/>
                          </a:rPr>
                          <m:t>  </m:t>
                        </m:r>
                      </m:sub>
                    </m:sSub>
                    <m:r>
                      <a:rPr lang="es-MX" sz="2400" i="1">
                        <a:solidFill>
                          <a:prstClr val="white"/>
                        </a:solidFill>
                        <a:latin typeface="Cambria Math"/>
                      </a:rPr>
                      <m:t>=83.0 </m:t>
                    </m:r>
                    <m:d>
                      <m:dPr>
                        <m:ctrlPr>
                          <a:rPr lang="es-MX" sz="2400" i="1">
                            <a:solidFill>
                              <a:prstClr val="white"/>
                            </a:solidFill>
                            <a:latin typeface="Cambria Math"/>
                          </a:rPr>
                        </m:ctrlPr>
                      </m:dPr>
                      <m:e>
                        <m:r>
                          <a:rPr lang="es-MX" sz="2400" i="1">
                            <a:solidFill>
                              <a:prstClr val="white"/>
                            </a:solidFill>
                            <a:latin typeface="Cambria Math"/>
                          </a:rPr>
                          <m:t>𝑈𝑀</m:t>
                        </m:r>
                      </m:e>
                    </m:d>
                  </m:oMath>
                </a14:m>
                <a:r>
                  <a:rPr lang="es-MX" sz="2000" dirty="0">
                    <a:solidFill>
                      <a:prstClr val="white"/>
                    </a:solidFill>
                  </a:rPr>
                  <a:t> </a:t>
                </a:r>
              </a:p>
            </p:txBody>
          </p:sp>
        </mc:Choice>
        <mc:Fallback xmlns="">
          <p:sp>
            <p:nvSpPr>
              <p:cNvPr id="4" name="3 Estrella de 6 puntas"/>
              <p:cNvSpPr>
                <a:spLocks noRot="1" noChangeAspect="1" noMove="1" noResize="1" noEditPoints="1" noAdjustHandles="1" noChangeArrowheads="1" noChangeShapeType="1" noTextEdit="1"/>
              </p:cNvSpPr>
              <p:nvPr/>
            </p:nvSpPr>
            <p:spPr>
              <a:xfrm>
                <a:off x="395536" y="3573016"/>
                <a:ext cx="4778976" cy="900139"/>
              </a:xfrm>
              <a:prstGeom prst="star6">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4 Estrella de 6 puntas"/>
              <p:cNvSpPr/>
              <p:nvPr/>
            </p:nvSpPr>
            <p:spPr>
              <a:xfrm>
                <a:off x="3851920" y="4473155"/>
                <a:ext cx="4508552" cy="917079"/>
              </a:xfrm>
              <a:prstGeom prst="star6">
                <a:avLst/>
              </a:prstGeom>
            </p:spPr>
            <p:style>
              <a:lnRef idx="3">
                <a:schemeClr val="lt1"/>
              </a:lnRef>
              <a:fillRef idx="1">
                <a:schemeClr val="accent3"/>
              </a:fillRef>
              <a:effectRef idx="1">
                <a:schemeClr val="accent3"/>
              </a:effectRef>
              <a:fontRef idx="minor">
                <a:schemeClr val="lt1"/>
              </a:fontRef>
            </p:style>
            <p:txBody>
              <a:bodyPr wrap="square">
                <a:spAutoFit/>
              </a:bodyPr>
              <a:lstStyle/>
              <a:p>
                <a:pPr/>
                <a14:m>
                  <m:oMathPara xmlns:m="http://schemas.openxmlformats.org/officeDocument/2006/math">
                    <m:oMathParaPr>
                      <m:jc m:val="center"/>
                    </m:oMathParaPr>
                    <m:oMath xmlns:m="http://schemas.openxmlformats.org/officeDocument/2006/math">
                      <m:sSub>
                        <m:sSubPr>
                          <m:ctrlPr>
                            <a:rPr lang="es-MX" sz="2400" i="1">
                              <a:solidFill>
                                <a:prstClr val="white"/>
                              </a:solidFill>
                              <a:latin typeface="Cambria Math"/>
                            </a:rPr>
                          </m:ctrlPr>
                        </m:sSubPr>
                        <m:e>
                          <m:d>
                            <m:dPr>
                              <m:ctrlPr>
                                <a:rPr lang="es-MX" sz="2400" i="1">
                                  <a:solidFill>
                                    <a:prstClr val="white"/>
                                  </a:solidFill>
                                  <a:latin typeface="Cambria Math"/>
                                </a:rPr>
                              </m:ctrlPr>
                            </m:dPr>
                            <m:e>
                              <m:r>
                                <a:rPr lang="es-MX" sz="2400" i="1">
                                  <a:solidFill>
                                    <a:prstClr val="white"/>
                                  </a:solidFill>
                                  <a:latin typeface="Cambria Math"/>
                                </a:rPr>
                                <m:t>𝐼𝑛𝑣</m:t>
                              </m:r>
                            </m:e>
                          </m:d>
                        </m:e>
                        <m:sub>
                          <m:r>
                            <a:rPr lang="es-MX" sz="2400" i="1">
                              <a:solidFill>
                                <a:prstClr val="white"/>
                              </a:solidFill>
                              <a:latin typeface="Cambria Math"/>
                            </a:rPr>
                            <m:t>𝑃𝑆</m:t>
                          </m:r>
                        </m:sub>
                      </m:sSub>
                      <m:r>
                        <a:rPr lang="es-MX" sz="2400" i="1">
                          <a:solidFill>
                            <a:prstClr val="white"/>
                          </a:solidFill>
                          <a:latin typeface="Cambria Math"/>
                        </a:rPr>
                        <m:t>=76.5 </m:t>
                      </m:r>
                      <m:d>
                        <m:dPr>
                          <m:ctrlPr>
                            <a:rPr lang="es-MX" sz="2400" i="1">
                              <a:solidFill>
                                <a:prstClr val="white"/>
                              </a:solidFill>
                              <a:latin typeface="Cambria Math"/>
                            </a:rPr>
                          </m:ctrlPr>
                        </m:dPr>
                        <m:e>
                          <m:r>
                            <a:rPr lang="es-MX" sz="2400" i="1">
                              <a:solidFill>
                                <a:prstClr val="white"/>
                              </a:solidFill>
                              <a:latin typeface="Cambria Math"/>
                            </a:rPr>
                            <m:t>𝑈𝑀</m:t>
                          </m:r>
                        </m:e>
                      </m:d>
                    </m:oMath>
                  </m:oMathPara>
                </a14:m>
                <a:endParaRPr lang="es-MX" sz="2400" dirty="0">
                  <a:solidFill>
                    <a:prstClr val="white"/>
                  </a:solidFill>
                </a:endParaRPr>
              </a:p>
            </p:txBody>
          </p:sp>
        </mc:Choice>
        <mc:Fallback xmlns="">
          <p:sp>
            <p:nvSpPr>
              <p:cNvPr id="5" name="4 Estrella de 6 puntas"/>
              <p:cNvSpPr>
                <a:spLocks noRot="1" noChangeAspect="1" noMove="1" noResize="1" noEditPoints="1" noAdjustHandles="1" noChangeArrowheads="1" noChangeShapeType="1" noTextEdit="1"/>
              </p:cNvSpPr>
              <p:nvPr/>
            </p:nvSpPr>
            <p:spPr>
              <a:xfrm>
                <a:off x="3851920" y="4473155"/>
                <a:ext cx="4508552" cy="917079"/>
              </a:xfrm>
              <a:prstGeom prst="star6">
                <a:avLst/>
              </a:prstGeom>
              <a:blipFill rotWithShape="1">
                <a:blip r:embed="rId3"/>
                <a:stretch>
                  <a:fillRect/>
                </a:stretch>
              </a:blipFill>
            </p:spPr>
            <p:txBody>
              <a:bodyPr/>
              <a:lstStyle/>
              <a:p>
                <a:r>
                  <a:rPr lang="es-MX">
                    <a:noFill/>
                  </a:rPr>
                  <a:t> </a:t>
                </a:r>
              </a:p>
            </p:txBody>
          </p:sp>
        </mc:Fallback>
      </mc:AlternateContent>
      <p:sp>
        <p:nvSpPr>
          <p:cNvPr id="6" name="5 Rectángulo"/>
          <p:cNvSpPr/>
          <p:nvPr/>
        </p:nvSpPr>
        <p:spPr>
          <a:xfrm>
            <a:off x="852332" y="5167497"/>
            <a:ext cx="142210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MX" sz="2400" b="1" dirty="0">
                <a:solidFill>
                  <a:prstClr val="black"/>
                </a:solidFill>
              </a:rPr>
              <a:t>Dónde: </a:t>
            </a:r>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3086470465"/>
                  </p:ext>
                </p:extLst>
              </p:nvPr>
            </p:nvGraphicFramePr>
            <p:xfrm>
              <a:off x="1563382" y="5877272"/>
              <a:ext cx="4176463" cy="792088"/>
            </p:xfrm>
            <a:graphic>
              <a:graphicData uri="http://schemas.openxmlformats.org/drawingml/2006/table">
                <a:tbl>
                  <a:tblPr firstRow="1" firstCol="1" bandRow="1">
                    <a:tableStyleId>{5C22544A-7EE6-4342-B048-85BDC9FD1C3A}</a:tableStyleId>
                  </a:tblPr>
                  <a:tblGrid>
                    <a:gridCol w="4176463"/>
                  </a:tblGrid>
                  <a:tr h="792088">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MX" sz="3200" i="1">
                                        <a:effectLst/>
                                        <a:latin typeface="Cambria Math"/>
                                      </a:rPr>
                                    </m:ctrlPr>
                                  </m:sSubPr>
                                  <m:e>
                                    <m:r>
                                      <a:rPr lang="es-MX" sz="3200">
                                        <a:effectLst/>
                                        <a:latin typeface="Cambria Math"/>
                                      </a:rPr>
                                      <m:t>(</m:t>
                                    </m:r>
                                    <m:r>
                                      <a:rPr lang="es-MX" sz="3200">
                                        <a:effectLst/>
                                        <a:latin typeface="Cambria Math"/>
                                      </a:rPr>
                                      <m:t>𝐼𝑛𝑣</m:t>
                                    </m:r>
                                    <m:r>
                                      <a:rPr lang="es-MX" sz="3200">
                                        <a:effectLst/>
                                        <a:latin typeface="Cambria Math"/>
                                      </a:rPr>
                                      <m:t>)</m:t>
                                    </m:r>
                                  </m:e>
                                  <m:sub>
                                    <m:r>
                                      <a:rPr lang="es-MX" sz="3200">
                                        <a:effectLst/>
                                        <a:latin typeface="Cambria Math"/>
                                      </a:rPr>
                                      <m:t>𝑃𝑆</m:t>
                                    </m:r>
                                  </m:sub>
                                </m:sSub>
                                <m:r>
                                  <a:rPr lang="es-MX" sz="3200">
                                    <a:effectLst/>
                                    <a:latin typeface="Cambria Math"/>
                                  </a:rPr>
                                  <m:t> &lt; </m:t>
                                </m:r>
                                <m:sSub>
                                  <m:sSubPr>
                                    <m:ctrlPr>
                                      <a:rPr lang="es-MX" sz="3200" i="1">
                                        <a:effectLst/>
                                        <a:latin typeface="Cambria Math"/>
                                      </a:rPr>
                                    </m:ctrlPr>
                                  </m:sSubPr>
                                  <m:e>
                                    <m:r>
                                      <a:rPr lang="es-MX" sz="3200">
                                        <a:effectLst/>
                                        <a:latin typeface="Cambria Math"/>
                                      </a:rPr>
                                      <m:t>(</m:t>
                                    </m:r>
                                    <m:r>
                                      <a:rPr lang="es-MX" sz="3200">
                                        <a:effectLst/>
                                        <a:latin typeface="Cambria Math"/>
                                      </a:rPr>
                                      <m:t>𝐼𝑛𝑣</m:t>
                                    </m:r>
                                    <m:r>
                                      <a:rPr lang="es-MX" sz="3200">
                                        <a:effectLst/>
                                        <a:latin typeface="Cambria Math"/>
                                      </a:rPr>
                                      <m:t>)</m:t>
                                    </m:r>
                                  </m:e>
                                  <m:sub>
                                    <m:r>
                                      <a:rPr lang="es-MX" sz="3200">
                                        <a:effectLst/>
                                        <a:latin typeface="Cambria Math"/>
                                      </a:rPr>
                                      <m:t>𝑃𝑀</m:t>
                                    </m:r>
                                  </m:sub>
                                </m:sSub>
                              </m:oMath>
                            </m:oMathPara>
                          </a14:m>
                          <a:endParaRPr lang="es-MX" sz="2400" dirty="0">
                            <a:effectLst/>
                            <a:latin typeface="Calibri"/>
                            <a:ea typeface="Calibri"/>
                            <a:cs typeface="Times New Roman"/>
                          </a:endParaRPr>
                        </a:p>
                      </a:txBody>
                      <a:tcPr marL="68580" marR="68580" marT="0" marB="0"/>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4005042508"/>
                  </p:ext>
                </p:extLst>
              </p:nvPr>
            </p:nvGraphicFramePr>
            <p:xfrm>
              <a:off x="1563382" y="5877272"/>
              <a:ext cx="4176463" cy="792088"/>
            </p:xfrm>
            <a:graphic>
              <a:graphicData uri="http://schemas.openxmlformats.org/drawingml/2006/table">
                <a:tbl>
                  <a:tblPr firstRow="1" firstCol="1" bandRow="1">
                    <a:tableStyleId>{5C22544A-7EE6-4342-B048-85BDC9FD1C3A}</a:tableStyleId>
                  </a:tblPr>
                  <a:tblGrid>
                    <a:gridCol w="4176463"/>
                  </a:tblGrid>
                  <a:tr h="792088">
                    <a:tc>
                      <a:txBody>
                        <a:bodyPr/>
                        <a:lstStyle/>
                        <a:p>
                          <a:endParaRPr lang="es-MX"/>
                        </a:p>
                      </a:txBody>
                      <a:tcPr marL="68580" marR="68580" marT="0" marB="0">
                        <a:blipFill rotWithShape="1">
                          <a:blip r:embed="rId4"/>
                          <a:stretch>
                            <a:fillRect b="-769"/>
                          </a:stretch>
                        </a:blipFill>
                      </a:tcPr>
                    </a:tc>
                  </a:tr>
                </a:tbl>
              </a:graphicData>
            </a:graphic>
          </p:graphicFrame>
        </mc:Fallback>
      </mc:AlternateContent>
      <p:sp>
        <p:nvSpPr>
          <p:cNvPr id="8" name="7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9" name="8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83</a:t>
            </a:fld>
            <a:endParaRPr lang="es-MX">
              <a:solidFill>
                <a:srgbClr val="CAF278"/>
              </a:solidFill>
            </a:endParaRPr>
          </a:p>
        </p:txBody>
      </p:sp>
    </p:spTree>
    <p:extLst>
      <p:ext uri="{BB962C8B-B14F-4D97-AF65-F5344CB8AC3E}">
        <p14:creationId xmlns:p14="http://schemas.microsoft.com/office/powerpoint/2010/main" val="404280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404661"/>
            <a:ext cx="1656184"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2400" b="1" dirty="0" smtClean="0">
                <a:solidFill>
                  <a:prstClr val="black"/>
                </a:solidFill>
              </a:rPr>
              <a:t>Caso 2: </a:t>
            </a:r>
            <a:r>
              <a:rPr lang="es-MX" sz="2000" b="1" dirty="0" smtClean="0">
                <a:solidFill>
                  <a:prstClr val="black"/>
                </a:solidFill>
              </a:rPr>
              <a:t> </a:t>
            </a:r>
            <a:endParaRPr lang="es-MX" sz="2000" dirty="0">
              <a:solidFill>
                <a:prstClr val="black"/>
              </a:solidFill>
            </a:endParaRPr>
          </a:p>
          <a:p>
            <a:pPr algn="ctr"/>
            <a:endParaRPr lang="es-MX" sz="2000" dirty="0">
              <a:solidFill>
                <a:prstClr val="black"/>
              </a:solidFill>
            </a:endParaRPr>
          </a:p>
        </p:txBody>
      </p:sp>
      <p:sp>
        <p:nvSpPr>
          <p:cNvPr id="4" name="3 Placa"/>
          <p:cNvSpPr/>
          <p:nvPr/>
        </p:nvSpPr>
        <p:spPr>
          <a:xfrm>
            <a:off x="1403648" y="1412776"/>
            <a:ext cx="6444716" cy="2808312"/>
          </a:xfrm>
          <a:prstGeom prst="plaque">
            <a:avLst/>
          </a:prstGeom>
          <a:solidFill>
            <a:srgbClr val="00B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prstClr val="black"/>
                </a:solidFill>
              </a:rPr>
              <a:t>Determinar  “la cuantía de los ingresos y egresos”,  (balance), para una industria manufacturera, cuyas inversiones, tienen una, </a:t>
            </a:r>
            <a:r>
              <a:rPr lang="es-MX" sz="2400" dirty="0" err="1" smtClean="0">
                <a:solidFill>
                  <a:prstClr val="black"/>
                </a:solidFill>
              </a:rPr>
              <a:t>nVu</a:t>
            </a:r>
            <a:r>
              <a:rPr lang="es-MX" sz="2400" dirty="0">
                <a:solidFill>
                  <a:prstClr val="black"/>
                </a:solidFill>
              </a:rPr>
              <a:t>= 20 años</a:t>
            </a:r>
            <a:r>
              <a:rPr lang="es-MX" dirty="0">
                <a:solidFill>
                  <a:prstClr val="white"/>
                </a:solidFill>
              </a:rPr>
              <a:t>. </a:t>
            </a:r>
          </a:p>
        </p:txBody>
      </p:sp>
      <p:sp>
        <p:nvSpPr>
          <p:cNvPr id="5" name="4 Elipse"/>
          <p:cNvSpPr/>
          <p:nvPr/>
        </p:nvSpPr>
        <p:spPr>
          <a:xfrm>
            <a:off x="1043608" y="4725144"/>
            <a:ext cx="6804756" cy="1944216"/>
          </a:xfrm>
          <a:prstGeom prst="ellips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dirty="0">
                <a:solidFill>
                  <a:prstClr val="white"/>
                </a:solidFill>
              </a:rPr>
              <a:t>Véase cuadros numero 5 (egresos) y 6 (ingresos), el costo de oportunidad se la M. de O., igual al del mercado.</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84</a:t>
            </a:fld>
            <a:endParaRPr lang="es-MX">
              <a:solidFill>
                <a:srgbClr val="CAF278"/>
              </a:solidFill>
            </a:endParaRPr>
          </a:p>
        </p:txBody>
      </p:sp>
      <p:pic>
        <p:nvPicPr>
          <p:cNvPr id="16387" name="Picture 3" descr="F:\formulación y evaluación de proyectos II\Trabajo final\Imágenes\leaf-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41"/>
            <a:ext cx="1391146" cy="135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955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3501951761"/>
                  </p:ext>
                </p:extLst>
              </p:nvPr>
            </p:nvGraphicFramePr>
            <p:xfrm>
              <a:off x="323528" y="548681"/>
              <a:ext cx="8424936" cy="6278329"/>
            </p:xfrm>
            <a:graphic>
              <a:graphicData uri="http://schemas.openxmlformats.org/drawingml/2006/table">
                <a:tbl>
                  <a:tblPr>
                    <a:tableStyleId>{5C22544A-7EE6-4342-B048-85BDC9FD1C3A}</a:tableStyleId>
                  </a:tblPr>
                  <a:tblGrid>
                    <a:gridCol w="888221"/>
                    <a:gridCol w="1886988"/>
                    <a:gridCol w="1000303"/>
                    <a:gridCol w="888221"/>
                    <a:gridCol w="983413"/>
                    <a:gridCol w="983413"/>
                    <a:gridCol w="758482"/>
                    <a:gridCol w="1035895"/>
                  </a:tblGrid>
                  <a:tr h="488032">
                    <a:tc gridSpan="8">
                      <a:txBody>
                        <a:bodyPr/>
                        <a:lstStyle/>
                        <a:p>
                          <a:pPr algn="ctr">
                            <a:lnSpc>
                              <a:spcPct val="115000"/>
                            </a:lnSpc>
                            <a:spcAft>
                              <a:spcPts val="0"/>
                            </a:spcAft>
                          </a:pPr>
                          <a:r>
                            <a:rPr lang="es-MX" sz="1600" dirty="0">
                              <a:effectLst/>
                            </a:rPr>
                            <a:t>EJEMPLO: EGRESOS ANUALES EN EL FUNCIONAMIENTO DE LA INDUSTRIA SIN DEPRECIACION</a:t>
                          </a:r>
                          <a:endParaRPr lang="es-MX" sz="16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624595">
                    <a:tc rowSpan="2" gridSpan="2">
                      <a:txBody>
                        <a:bodyPr/>
                        <a:lstStyle/>
                        <a:p>
                          <a:pPr marL="13335">
                            <a:lnSpc>
                              <a:spcPct val="115000"/>
                            </a:lnSpc>
                            <a:spcAft>
                              <a:spcPts val="1000"/>
                            </a:spcAft>
                          </a:pPr>
                          <a:r>
                            <a:rPr lang="es-MX" sz="1200" dirty="0">
                              <a:effectLst/>
                            </a:rPr>
                            <a:t> </a:t>
                          </a:r>
                          <a:endParaRPr lang="es-MX" sz="1600" dirty="0">
                            <a:effectLst/>
                            <a:latin typeface="Calibri"/>
                            <a:ea typeface="Calibri"/>
                            <a:cs typeface="Times New Roman"/>
                          </a:endParaRPr>
                        </a:p>
                      </a:txBody>
                      <a:tcPr marL="44450" marR="44450" marT="0" marB="0"/>
                    </a:tc>
                    <a:tc rowSpan="2" hMerge="1">
                      <a:txBody>
                        <a:bodyPr/>
                        <a:lstStyle/>
                        <a:p>
                          <a:endParaRPr lang="es-MX"/>
                        </a:p>
                      </a:txBody>
                      <a:tcPr/>
                    </a:tc>
                    <a:tc rowSpan="2">
                      <a:txBody>
                        <a:bodyPr/>
                        <a:lstStyle/>
                        <a:p>
                          <a:pPr>
                            <a:lnSpc>
                              <a:spcPct val="115000"/>
                            </a:lnSpc>
                            <a:spcAft>
                              <a:spcPts val="1000"/>
                            </a:spcAft>
                          </a:pPr>
                          <a:r>
                            <a:rPr lang="es-MX" sz="1100">
                              <a:effectLst/>
                            </a:rPr>
                            <a:t> </a:t>
                          </a:r>
                          <a:endParaRPr lang="es-MX" sz="1600">
                            <a:effectLst/>
                          </a:endParaRPr>
                        </a:p>
                        <a:p>
                          <a:pPr algn="ctr">
                            <a:lnSpc>
                              <a:spcPct val="115000"/>
                            </a:lnSpc>
                            <a:spcAft>
                              <a:spcPts val="1000"/>
                            </a:spcAft>
                          </a:pPr>
                          <a:r>
                            <a:rPr lang="es-MX" sz="1100">
                              <a:effectLst/>
                            </a:rPr>
                            <a:t>Costos en dólares</a:t>
                          </a:r>
                          <a:endParaRPr lang="es-MX" sz="16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100">
                              <a:effectLst/>
                            </a:rPr>
                            <a:t>Tipos de cambio (unidades monetarias por dólar)</a:t>
                          </a:r>
                          <a:endParaRPr lang="es-MX" sz="1600">
                            <a:effectLst/>
                            <a:latin typeface="Calibri"/>
                            <a:ea typeface="Calibri"/>
                            <a:cs typeface="Times New Roman"/>
                          </a:endParaRPr>
                        </a:p>
                      </a:txBody>
                      <a:tcPr marL="44450" marR="44450" marT="0" marB="0"/>
                    </a:tc>
                    <a:tc hMerge="1">
                      <a:txBody>
                        <a:bodyPr/>
                        <a:lstStyle/>
                        <a:p>
                          <a:endParaRPr lang="es-MX"/>
                        </a:p>
                      </a:txBody>
                      <a:tcPr/>
                    </a:tc>
                    <a:tc gridSpan="2">
                      <a:txBody>
                        <a:bodyPr/>
                        <a:lstStyle/>
                        <a:p>
                          <a:pPr algn="ctr">
                            <a:lnSpc>
                              <a:spcPct val="115000"/>
                            </a:lnSpc>
                            <a:spcAft>
                              <a:spcPts val="0"/>
                            </a:spcAft>
                          </a:pPr>
                          <a:r>
                            <a:rPr lang="es-MX" sz="1100">
                              <a:effectLst/>
                            </a:rPr>
                            <a:t>Coto en millones de unidades monetarias.</a:t>
                          </a:r>
                          <a:endParaRPr lang="es-MX" sz="1600">
                            <a:effectLst/>
                            <a:latin typeface="Calibri"/>
                            <a:ea typeface="Calibri"/>
                            <a:cs typeface="Times New Roman"/>
                          </a:endParaRPr>
                        </a:p>
                      </a:txBody>
                      <a:tcPr marL="44450" marR="44450" marT="0" marB="0"/>
                    </a:tc>
                    <a:tc hMerge="1">
                      <a:txBody>
                        <a:bodyPr/>
                        <a:lstStyle/>
                        <a:p>
                          <a:endParaRPr lang="es-MX"/>
                        </a:p>
                      </a:txBody>
                      <a:tcPr/>
                    </a:tc>
                    <a:tc rowSpan="2">
                      <a:txBody>
                        <a:bodyPr/>
                        <a:lstStyle/>
                        <a:p>
                          <a:pPr algn="ctr">
                            <a:lnSpc>
                              <a:spcPct val="115000"/>
                            </a:lnSpc>
                            <a:spcAft>
                              <a:spcPts val="1000"/>
                            </a:spcAft>
                          </a:pPr>
                          <a:r>
                            <a:rPr lang="es-MX" sz="1200">
                              <a:effectLst/>
                            </a:rPr>
                            <a:t> </a:t>
                          </a:r>
                          <a:endParaRPr lang="es-MX" sz="1600">
                            <a:effectLst/>
                          </a:endParaRPr>
                        </a:p>
                        <a:p>
                          <a:pPr algn="ctr">
                            <a:lnSpc>
                              <a:spcPct val="115000"/>
                            </a:lnSpc>
                            <a:spcAft>
                              <a:spcPts val="1000"/>
                            </a:spcAft>
                          </a:pPr>
                          <a:r>
                            <a:rPr lang="es-MX" sz="1200">
                              <a:effectLst/>
                            </a:rPr>
                            <a:t>Diferencia (A-B)</a:t>
                          </a:r>
                          <a:endParaRPr lang="es-MX" sz="1600">
                            <a:effectLst/>
                            <a:latin typeface="Calibri"/>
                            <a:ea typeface="Calibri"/>
                            <a:cs typeface="Times New Roman"/>
                          </a:endParaRPr>
                        </a:p>
                      </a:txBody>
                      <a:tcPr marL="44450" marR="44450" marT="0" marB="0"/>
                    </a:tc>
                  </a:tr>
                  <a:tr h="605883">
                    <a:tc gridSpan="2" vMerge="1">
                      <a:txBody>
                        <a:bodyPr/>
                        <a:lstStyle/>
                        <a:p>
                          <a:endParaRPr lang="es-MX"/>
                        </a:p>
                      </a:txBody>
                      <a:tcPr/>
                    </a:tc>
                    <a:tc hMerge="1" vMerge="1">
                      <a:txBody>
                        <a:bodyPr/>
                        <a:lstStyle/>
                        <a:p>
                          <a:endParaRPr lang="es-MX"/>
                        </a:p>
                      </a:txBody>
                      <a:tcPr/>
                    </a:tc>
                    <a:tc vMerge="1">
                      <a:txBody>
                        <a:bodyPr/>
                        <a:lstStyle/>
                        <a:p>
                          <a:endParaRPr lang="es-MX"/>
                        </a:p>
                      </a:txBody>
                      <a:tcPr/>
                    </a:tc>
                    <a:tc>
                      <a:txBody>
                        <a:bodyPr/>
                        <a:lstStyle/>
                        <a:p>
                          <a:pPr algn="ctr">
                            <a:lnSpc>
                              <a:spcPct val="115000"/>
                            </a:lnSpc>
                            <a:spcAft>
                              <a:spcPts val="1000"/>
                            </a:spcAft>
                          </a:pPr>
                          <a:r>
                            <a:rPr lang="es-MX" sz="1100">
                              <a:effectLst/>
                            </a:rPr>
                            <a:t>Oficial</a:t>
                          </a:r>
                          <a:endParaRPr lang="es-MX" sz="16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100">
                              <a:effectLst/>
                            </a:rPr>
                            <a:t>De paidad.</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100">
                              <a:effectLst/>
                            </a:rPr>
                            <a:t>De mercado (A)</a:t>
                          </a:r>
                          <a:endParaRPr lang="es-MX" sz="16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100">
                              <a:effectLst/>
                            </a:rPr>
                            <a:t>Social (B)</a:t>
                          </a:r>
                          <a:endParaRPr lang="es-MX" sz="1600">
                            <a:effectLst/>
                            <a:latin typeface="Calibri"/>
                            <a:ea typeface="Calibri"/>
                            <a:cs typeface="Times New Roman"/>
                          </a:endParaRPr>
                        </a:p>
                      </a:txBody>
                      <a:tcPr marL="44450" marR="44450" marT="0" marB="0"/>
                    </a:tc>
                    <a:tc vMerge="1">
                      <a:txBody>
                        <a:bodyPr/>
                        <a:lstStyle/>
                        <a:p>
                          <a:endParaRPr lang="es-MX"/>
                        </a:p>
                      </a:txBody>
                      <a:tcPr/>
                    </a:tc>
                  </a:tr>
                  <a:tr h="1132255">
                    <a:tc>
                      <a:txBody>
                        <a:bodyPr/>
                        <a:lstStyle/>
                        <a:p>
                          <a:pPr>
                            <a:lnSpc>
                              <a:spcPct val="115000"/>
                            </a:lnSpc>
                            <a:spcAft>
                              <a:spcPts val="0"/>
                            </a:spcAft>
                          </a:pPr>
                          <a:endParaRPr lang="es-MX" sz="1600">
                            <a:effectLst/>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a:rPr>
                                    </m:ctrlPr>
                                  </m:sSubPr>
                                  <m:e>
                                    <m:r>
                                      <a:rPr lang="es-MX" sz="1100">
                                        <a:effectLst/>
                                        <a:latin typeface="Cambria Math"/>
                                      </a:rPr>
                                      <m:t>(</m:t>
                                    </m:r>
                                    <m:r>
                                      <a:rPr lang="es-MX" sz="1100">
                                        <a:effectLst/>
                                        <a:latin typeface="Cambria Math"/>
                                      </a:rPr>
                                      <m:t>𝐸𝑔</m:t>
                                    </m:r>
                                    <m:r>
                                      <a:rPr lang="es-MX" sz="1100">
                                        <a:effectLst/>
                                        <a:latin typeface="Cambria Math"/>
                                      </a:rPr>
                                      <m:t>)</m:t>
                                    </m:r>
                                  </m:e>
                                  <m:sub>
                                    <m:r>
                                      <a:rPr lang="es-MX" sz="1100">
                                        <a:effectLst/>
                                        <a:latin typeface="Cambria Math"/>
                                      </a:rPr>
                                      <m:t>𝑃𝑀</m:t>
                                    </m:r>
                                  </m:sub>
                                </m:sSub>
                                <m:r>
                                  <a:rPr lang="es-MX" sz="1100">
                                    <a:effectLst/>
                                    <a:latin typeface="Cambria Math"/>
                                  </a:rPr>
                                  <m:t>→</m:t>
                                </m:r>
                              </m:oMath>
                            </m:oMathPara>
                          </a14:m>
                          <a:endParaRPr lang="es-MX" sz="1600">
                            <a:effectLst/>
                          </a:endParaRPr>
                        </a:p>
                        <a:p>
                          <a:pPr>
                            <a:lnSpc>
                              <a:spcPct val="115000"/>
                            </a:lnSpc>
                          </a:pPr>
                          <a:r>
                            <a:rPr lang="es-MX" sz="1200">
                              <a:effectLst/>
                            </a:rPr>
                            <a:t> I.</a:t>
                          </a:r>
                          <a:r>
                            <a:rPr lang="es-MX" sz="1600">
                              <a:effectLst/>
                            </a:rPr>
                            <a:t> </a:t>
                          </a:r>
                          <a:endParaRPr lang="es-MX" sz="1600">
                            <a:effectLst/>
                            <a:latin typeface="Calibri"/>
                          </a:endParaRPr>
                        </a:p>
                      </a:txBody>
                      <a:tcPr marL="44450" marR="44450" marT="0" marB="0"/>
                    </a:tc>
                    <a:tc>
                      <a:txBody>
                        <a:bodyPr/>
                        <a:lstStyle/>
                        <a:p>
                          <a:pPr>
                            <a:lnSpc>
                              <a:spcPct val="115000"/>
                            </a:lnSpc>
                            <a:spcAft>
                              <a:spcPts val="0"/>
                            </a:spcAft>
                          </a:pPr>
                          <a:r>
                            <a:rPr lang="es-MX" sz="1200" dirty="0">
                              <a:effectLst/>
                            </a:rPr>
                            <a:t>Materias primas, materiales varios, combustibles y repuestas importadas.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60,000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300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6</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18</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-12</a:t>
                          </a:r>
                          <a:endParaRPr lang="es-MX" sz="1600">
                            <a:effectLst/>
                            <a:latin typeface="Calibri"/>
                            <a:ea typeface="Calibri"/>
                            <a:cs typeface="Times New Roman"/>
                          </a:endParaRPr>
                        </a:p>
                      </a:txBody>
                      <a:tcPr marL="44450" marR="44450" marT="0" marB="0"/>
                    </a:tc>
                  </a:tr>
                  <a:tr h="443620">
                    <a:tc>
                      <a:txBody>
                        <a:bodyPr/>
                        <a:lstStyle/>
                        <a:p>
                          <a:pPr>
                            <a:lnSpc>
                              <a:spcPct val="115000"/>
                            </a:lnSpc>
                            <a:spcAft>
                              <a:spcPts val="0"/>
                            </a:spcAft>
                          </a:pPr>
                          <a:r>
                            <a:rPr lang="es-MX" sz="1200">
                              <a:effectLst/>
                            </a:rPr>
                            <a:t>II.</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dirty="0">
                              <a:effectLst/>
                            </a:rPr>
                            <a:t>Derechos de aduanas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a:t>
                          </a:r>
                          <a:endParaRPr lang="es-MX" sz="1600">
                            <a:effectLst/>
                            <a:latin typeface="Calibri"/>
                            <a:ea typeface="Calibri"/>
                            <a:cs typeface="Times New Roman"/>
                          </a:endParaRPr>
                        </a:p>
                      </a:txBody>
                      <a:tcPr marL="44450" marR="44450" marT="0" marB="0"/>
                    </a:tc>
                  </a:tr>
                  <a:tr h="1132255">
                    <a:tc>
                      <a:txBody>
                        <a:bodyPr/>
                        <a:lstStyle/>
                        <a:p>
                          <a:pPr>
                            <a:lnSpc>
                              <a:spcPct val="115000"/>
                            </a:lnSpc>
                            <a:spcAft>
                              <a:spcPts val="0"/>
                            </a:spcAft>
                          </a:pPr>
                          <a:r>
                            <a:rPr lang="es-MX" sz="1200">
                              <a:effectLst/>
                            </a:rPr>
                            <a:t>III.</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dirty="0">
                              <a:effectLst/>
                            </a:rPr>
                            <a:t>Materias primas, materiales varios, combustibles y repuestos importados.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30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2</a:t>
                          </a:r>
                          <a:endParaRPr lang="es-MX" sz="1600" dirty="0">
                            <a:effectLst/>
                            <a:latin typeface="Calibri"/>
                            <a:ea typeface="Calibri"/>
                            <a:cs typeface="Times New Roman"/>
                          </a:endParaRPr>
                        </a:p>
                      </a:txBody>
                      <a:tcPr marL="44450" marR="44450" marT="0" marB="0"/>
                    </a:tc>
                  </a:tr>
                  <a:tr h="443620">
                    <a:tc>
                      <a:txBody>
                        <a:bodyPr/>
                        <a:lstStyle/>
                        <a:p>
                          <a:pPr>
                            <a:lnSpc>
                              <a:spcPct val="115000"/>
                            </a:lnSpc>
                            <a:spcAft>
                              <a:spcPts val="0"/>
                            </a:spcAft>
                          </a:pPr>
                          <a:r>
                            <a:rPr lang="es-MX" sz="1200">
                              <a:effectLst/>
                            </a:rPr>
                            <a:t>IV.</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a:effectLst/>
                            </a:rPr>
                            <a:t>(*) Sueldos y jomales </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a:t>
                          </a:r>
                          <a:endParaRPr lang="es-MX" sz="1600">
                            <a:effectLst/>
                            <a:latin typeface="Calibri"/>
                            <a:ea typeface="Calibri"/>
                            <a:cs typeface="Times New Roman"/>
                          </a:endParaRPr>
                        </a:p>
                      </a:txBody>
                      <a:tcPr marL="44450" marR="44450" marT="0" marB="0"/>
                    </a:tc>
                  </a:tr>
                  <a:tr h="673165">
                    <a:tc>
                      <a:txBody>
                        <a:bodyPr/>
                        <a:lstStyle/>
                        <a:p>
                          <a:pPr>
                            <a:lnSpc>
                              <a:spcPct val="115000"/>
                            </a:lnSpc>
                            <a:spcAft>
                              <a:spcPts val="0"/>
                            </a:spcAft>
                          </a:pPr>
                          <a:r>
                            <a:rPr lang="es-MX" sz="1200">
                              <a:effectLst/>
                            </a:rPr>
                            <a:t>V.</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a:effectLst/>
                            </a:rPr>
                            <a:t>Impuestos bienes raíces, seguros y varios.</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18</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0</a:t>
                          </a:r>
                          <a:endParaRPr lang="es-MX" sz="1600">
                            <a:effectLst/>
                            <a:latin typeface="Calibri"/>
                            <a:ea typeface="Calibri"/>
                            <a:cs typeface="Times New Roman"/>
                          </a:endParaRPr>
                        </a:p>
                      </a:txBody>
                      <a:tcPr marL="44450" marR="44450" marT="0" marB="0"/>
                    </a:tc>
                  </a:tr>
                  <a:tr h="262812">
                    <a:tc>
                      <a:txBody>
                        <a:bodyPr/>
                        <a:lstStyle/>
                        <a:p>
                          <a:pPr algn="ctr">
                            <a:lnSpc>
                              <a:spcPct val="115000"/>
                            </a:lnSpc>
                            <a:spcBef>
                              <a:spcPts val="1200"/>
                            </a:spcBef>
                            <a:spcAft>
                              <a:spcPts val="0"/>
                            </a:spcAft>
                          </a:pPr>
                          <a:r>
                            <a:rPr lang="es-MX" sz="1050">
                              <a:effectLst/>
                            </a:rPr>
                            <a:t>TOTAL</a:t>
                          </a:r>
                          <a:endParaRPr lang="es-MX" sz="1600">
                            <a:effectLst/>
                            <a:latin typeface="Calibri"/>
                            <a:ea typeface="Calibri"/>
                            <a:cs typeface="Times New Roman"/>
                          </a:endParaRPr>
                        </a:p>
                      </a:txBody>
                      <a:tcPr marL="44450" marR="44450" marT="0" marB="0"/>
                    </a:tc>
                    <a:tc>
                      <a:txBody>
                        <a:bodyPr/>
                        <a:lstStyle/>
                        <a:p>
                          <a:pPr>
                            <a:lnSpc>
                              <a:spcPct val="115000"/>
                            </a:lnSpc>
                            <a:spcBef>
                              <a:spcPts val="1200"/>
                            </a:spcBef>
                            <a:spcAft>
                              <a:spcPts val="0"/>
                            </a:spcAft>
                          </a:pPr>
                          <a:r>
                            <a:rPr lang="es-MX" sz="1200">
                              <a:effectLst/>
                            </a:rPr>
                            <a:t> </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59</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67</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-8</a:t>
                          </a:r>
                          <a:endParaRPr lang="es-MX" sz="1600">
                            <a:effectLst/>
                            <a:latin typeface="Calibri"/>
                            <a:ea typeface="Calibri"/>
                            <a:cs typeface="Times New Roman"/>
                          </a:endParaRPr>
                        </a:p>
                      </a:txBody>
                      <a:tcPr marL="44450" marR="44450" marT="0" marB="0"/>
                    </a:tc>
                  </a:tr>
                  <a:tr h="399292">
                    <a:tc>
                      <a:txBody>
                        <a:bodyPr/>
                        <a:lstStyle/>
                        <a:p>
                          <a:pPr>
                            <a:lnSpc>
                              <a:spcPct val="115000"/>
                            </a:lnSpc>
                            <a:spcAft>
                              <a:spcPts val="0"/>
                            </a:spcAft>
                          </a:pPr>
                          <a:r>
                            <a:rPr lang="es-MX" sz="1100">
                              <a:effectLst/>
                            </a:rPr>
                            <a:t>(*)</a:t>
                          </a:r>
                          <a:endParaRPr lang="es-MX" sz="1600">
                            <a:effectLst/>
                            <a:latin typeface="Calibri"/>
                            <a:ea typeface="Calibri"/>
                            <a:cs typeface="Times New Roman"/>
                          </a:endParaRPr>
                        </a:p>
                      </a:txBody>
                      <a:tcPr marL="44450" marR="44450" marT="0" marB="0"/>
                    </a:tc>
                    <a:tc gridSpan="7">
                      <a:txBody>
                        <a:bodyPr/>
                        <a:lstStyle/>
                        <a:p>
                          <a:pPr>
                            <a:lnSpc>
                              <a:spcPct val="115000"/>
                            </a:lnSpc>
                            <a:spcAft>
                              <a:spcPts val="0"/>
                            </a:spcAft>
                          </a:pPr>
                          <a:r>
                            <a:rPr lang="es-MX" sz="1100" dirty="0">
                              <a:effectLst/>
                            </a:rPr>
                            <a:t>Tipo de cambio oficial para el empresario privado (mercado), de paridad, para el sector público (social).</a:t>
                          </a:r>
                          <a:endParaRPr lang="es-MX" sz="16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1716924871"/>
                  </p:ext>
                </p:extLst>
              </p:nvPr>
            </p:nvGraphicFramePr>
            <p:xfrm>
              <a:off x="323528" y="548681"/>
              <a:ext cx="8424936" cy="6259406"/>
            </p:xfrm>
            <a:graphic>
              <a:graphicData uri="http://schemas.openxmlformats.org/drawingml/2006/table">
                <a:tbl>
                  <a:tblPr>
                    <a:tableStyleId>{5C22544A-7EE6-4342-B048-85BDC9FD1C3A}</a:tableStyleId>
                  </a:tblPr>
                  <a:tblGrid>
                    <a:gridCol w="888221"/>
                    <a:gridCol w="1886988"/>
                    <a:gridCol w="1000303"/>
                    <a:gridCol w="888221"/>
                    <a:gridCol w="983413"/>
                    <a:gridCol w="983413"/>
                    <a:gridCol w="758482"/>
                    <a:gridCol w="1035895"/>
                  </a:tblGrid>
                  <a:tr h="541909">
                    <a:tc gridSpan="8">
                      <a:txBody>
                        <a:bodyPr/>
                        <a:lstStyle/>
                        <a:p>
                          <a:pPr algn="ctr">
                            <a:lnSpc>
                              <a:spcPct val="115000"/>
                            </a:lnSpc>
                            <a:spcAft>
                              <a:spcPts val="0"/>
                            </a:spcAft>
                          </a:pPr>
                          <a:r>
                            <a:rPr lang="es-MX" sz="1600" dirty="0">
                              <a:effectLst/>
                            </a:rPr>
                            <a:t>EJEMPLO: EGRESOS ANUALES EN EL FUNCIONAMIENTO DE LA INDUSTRIA SIN DEPRECIACION</a:t>
                          </a:r>
                          <a:endParaRPr lang="es-MX" sz="16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624595">
                    <a:tc rowSpan="2" gridSpan="2">
                      <a:txBody>
                        <a:bodyPr/>
                        <a:lstStyle/>
                        <a:p>
                          <a:pPr marL="13335">
                            <a:lnSpc>
                              <a:spcPct val="115000"/>
                            </a:lnSpc>
                            <a:spcAft>
                              <a:spcPts val="1000"/>
                            </a:spcAft>
                          </a:pPr>
                          <a:r>
                            <a:rPr lang="es-MX" sz="1200" dirty="0">
                              <a:effectLst/>
                            </a:rPr>
                            <a:t> </a:t>
                          </a:r>
                          <a:endParaRPr lang="es-MX" sz="1600" dirty="0">
                            <a:effectLst/>
                            <a:latin typeface="Calibri"/>
                            <a:ea typeface="Calibri"/>
                            <a:cs typeface="Times New Roman"/>
                          </a:endParaRPr>
                        </a:p>
                      </a:txBody>
                      <a:tcPr marL="44450" marR="44450" marT="0" marB="0"/>
                    </a:tc>
                    <a:tc rowSpan="2" hMerge="1">
                      <a:txBody>
                        <a:bodyPr/>
                        <a:lstStyle/>
                        <a:p>
                          <a:endParaRPr lang="es-MX"/>
                        </a:p>
                      </a:txBody>
                      <a:tcPr/>
                    </a:tc>
                    <a:tc rowSpan="2">
                      <a:txBody>
                        <a:bodyPr/>
                        <a:lstStyle/>
                        <a:p>
                          <a:pPr>
                            <a:lnSpc>
                              <a:spcPct val="115000"/>
                            </a:lnSpc>
                            <a:spcAft>
                              <a:spcPts val="1000"/>
                            </a:spcAft>
                          </a:pPr>
                          <a:r>
                            <a:rPr lang="es-MX" sz="1100">
                              <a:effectLst/>
                            </a:rPr>
                            <a:t> </a:t>
                          </a:r>
                          <a:endParaRPr lang="es-MX" sz="1600">
                            <a:effectLst/>
                          </a:endParaRPr>
                        </a:p>
                        <a:p>
                          <a:pPr algn="ctr">
                            <a:lnSpc>
                              <a:spcPct val="115000"/>
                            </a:lnSpc>
                            <a:spcAft>
                              <a:spcPts val="1000"/>
                            </a:spcAft>
                          </a:pPr>
                          <a:r>
                            <a:rPr lang="es-MX" sz="1100">
                              <a:effectLst/>
                            </a:rPr>
                            <a:t>Costos en dólares</a:t>
                          </a:r>
                          <a:endParaRPr lang="es-MX" sz="16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100">
                              <a:effectLst/>
                            </a:rPr>
                            <a:t>Tipos de cambio (unidades monetarias por dólar)</a:t>
                          </a:r>
                          <a:endParaRPr lang="es-MX" sz="1600">
                            <a:effectLst/>
                            <a:latin typeface="Calibri"/>
                            <a:ea typeface="Calibri"/>
                            <a:cs typeface="Times New Roman"/>
                          </a:endParaRPr>
                        </a:p>
                      </a:txBody>
                      <a:tcPr marL="44450" marR="44450" marT="0" marB="0"/>
                    </a:tc>
                    <a:tc hMerge="1">
                      <a:txBody>
                        <a:bodyPr/>
                        <a:lstStyle/>
                        <a:p>
                          <a:endParaRPr lang="es-MX"/>
                        </a:p>
                      </a:txBody>
                      <a:tcPr/>
                    </a:tc>
                    <a:tc gridSpan="2">
                      <a:txBody>
                        <a:bodyPr/>
                        <a:lstStyle/>
                        <a:p>
                          <a:pPr algn="ctr">
                            <a:lnSpc>
                              <a:spcPct val="115000"/>
                            </a:lnSpc>
                            <a:spcAft>
                              <a:spcPts val="0"/>
                            </a:spcAft>
                          </a:pPr>
                          <a:r>
                            <a:rPr lang="es-MX" sz="1100">
                              <a:effectLst/>
                            </a:rPr>
                            <a:t>Coto en millones de unidades monetarias.</a:t>
                          </a:r>
                          <a:endParaRPr lang="es-MX" sz="1600">
                            <a:effectLst/>
                            <a:latin typeface="Calibri"/>
                            <a:ea typeface="Calibri"/>
                            <a:cs typeface="Times New Roman"/>
                          </a:endParaRPr>
                        </a:p>
                      </a:txBody>
                      <a:tcPr marL="44450" marR="44450" marT="0" marB="0"/>
                    </a:tc>
                    <a:tc hMerge="1">
                      <a:txBody>
                        <a:bodyPr/>
                        <a:lstStyle/>
                        <a:p>
                          <a:endParaRPr lang="es-MX"/>
                        </a:p>
                      </a:txBody>
                      <a:tcPr/>
                    </a:tc>
                    <a:tc rowSpan="2">
                      <a:txBody>
                        <a:bodyPr/>
                        <a:lstStyle/>
                        <a:p>
                          <a:pPr algn="ctr">
                            <a:lnSpc>
                              <a:spcPct val="115000"/>
                            </a:lnSpc>
                            <a:spcAft>
                              <a:spcPts val="1000"/>
                            </a:spcAft>
                          </a:pPr>
                          <a:r>
                            <a:rPr lang="es-MX" sz="1200">
                              <a:effectLst/>
                            </a:rPr>
                            <a:t> </a:t>
                          </a:r>
                          <a:endParaRPr lang="es-MX" sz="1600">
                            <a:effectLst/>
                          </a:endParaRPr>
                        </a:p>
                        <a:p>
                          <a:pPr algn="ctr">
                            <a:lnSpc>
                              <a:spcPct val="115000"/>
                            </a:lnSpc>
                            <a:spcAft>
                              <a:spcPts val="1000"/>
                            </a:spcAft>
                          </a:pPr>
                          <a:r>
                            <a:rPr lang="es-MX" sz="1200">
                              <a:effectLst/>
                            </a:rPr>
                            <a:t>Diferencia (A-B)</a:t>
                          </a:r>
                          <a:endParaRPr lang="es-MX" sz="1600">
                            <a:effectLst/>
                            <a:latin typeface="Calibri"/>
                            <a:ea typeface="Calibri"/>
                            <a:cs typeface="Times New Roman"/>
                          </a:endParaRPr>
                        </a:p>
                      </a:txBody>
                      <a:tcPr marL="44450" marR="44450" marT="0" marB="0"/>
                    </a:tc>
                  </a:tr>
                  <a:tr h="605883">
                    <a:tc gridSpan="2" vMerge="1">
                      <a:txBody>
                        <a:bodyPr/>
                        <a:lstStyle/>
                        <a:p>
                          <a:endParaRPr lang="es-MX"/>
                        </a:p>
                      </a:txBody>
                      <a:tcPr/>
                    </a:tc>
                    <a:tc hMerge="1" vMerge="1">
                      <a:txBody>
                        <a:bodyPr/>
                        <a:lstStyle/>
                        <a:p>
                          <a:endParaRPr lang="es-MX"/>
                        </a:p>
                      </a:txBody>
                      <a:tcPr/>
                    </a:tc>
                    <a:tc vMerge="1">
                      <a:txBody>
                        <a:bodyPr/>
                        <a:lstStyle/>
                        <a:p>
                          <a:endParaRPr lang="es-MX"/>
                        </a:p>
                      </a:txBody>
                      <a:tcPr/>
                    </a:tc>
                    <a:tc>
                      <a:txBody>
                        <a:bodyPr/>
                        <a:lstStyle/>
                        <a:p>
                          <a:pPr algn="ctr">
                            <a:lnSpc>
                              <a:spcPct val="115000"/>
                            </a:lnSpc>
                            <a:spcAft>
                              <a:spcPts val="1000"/>
                            </a:spcAft>
                          </a:pPr>
                          <a:r>
                            <a:rPr lang="es-MX" sz="1100">
                              <a:effectLst/>
                            </a:rPr>
                            <a:t>Oficial</a:t>
                          </a:r>
                          <a:endParaRPr lang="es-MX" sz="16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100">
                              <a:effectLst/>
                            </a:rPr>
                            <a:t>De paidad.</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100">
                              <a:effectLst/>
                            </a:rPr>
                            <a:t>De mercado (A)</a:t>
                          </a:r>
                          <a:endParaRPr lang="es-MX" sz="1600">
                            <a:effectLst/>
                            <a:latin typeface="Calibri"/>
                            <a:ea typeface="Calibri"/>
                            <a:cs typeface="Times New Roman"/>
                          </a:endParaRPr>
                        </a:p>
                      </a:txBody>
                      <a:tcPr marL="44450" marR="44450" marT="0" marB="0"/>
                    </a:tc>
                    <a:tc>
                      <a:txBody>
                        <a:bodyPr/>
                        <a:lstStyle/>
                        <a:p>
                          <a:pPr algn="ctr">
                            <a:lnSpc>
                              <a:spcPct val="115000"/>
                            </a:lnSpc>
                            <a:spcAft>
                              <a:spcPts val="1000"/>
                            </a:spcAft>
                          </a:pPr>
                          <a:r>
                            <a:rPr lang="es-MX" sz="1100">
                              <a:effectLst/>
                            </a:rPr>
                            <a:t>Social (B)</a:t>
                          </a:r>
                          <a:endParaRPr lang="es-MX" sz="1600">
                            <a:effectLst/>
                            <a:latin typeface="Calibri"/>
                            <a:ea typeface="Calibri"/>
                            <a:cs typeface="Times New Roman"/>
                          </a:endParaRPr>
                        </a:p>
                      </a:txBody>
                      <a:tcPr marL="44450" marR="44450" marT="0" marB="0"/>
                    </a:tc>
                    <a:tc vMerge="1">
                      <a:txBody>
                        <a:bodyPr/>
                        <a:lstStyle/>
                        <a:p>
                          <a:endParaRPr lang="es-MX"/>
                        </a:p>
                      </a:txBody>
                      <a:tcPr/>
                    </a:tc>
                  </a:tr>
                  <a:tr h="1132255">
                    <a:tc>
                      <a:txBody>
                        <a:bodyPr/>
                        <a:lstStyle/>
                        <a:p>
                          <a:endParaRPr lang="es-MX"/>
                        </a:p>
                      </a:txBody>
                      <a:tcPr marL="44450" marR="44450" marT="0" marB="0">
                        <a:blipFill rotWithShape="1">
                          <a:blip r:embed="rId2"/>
                          <a:stretch>
                            <a:fillRect t="-160753" r="-847260" b="-295699"/>
                          </a:stretch>
                        </a:blipFill>
                      </a:tcPr>
                    </a:tc>
                    <a:tc>
                      <a:txBody>
                        <a:bodyPr/>
                        <a:lstStyle/>
                        <a:p>
                          <a:pPr>
                            <a:lnSpc>
                              <a:spcPct val="115000"/>
                            </a:lnSpc>
                            <a:spcAft>
                              <a:spcPts val="0"/>
                            </a:spcAft>
                          </a:pPr>
                          <a:r>
                            <a:rPr lang="es-MX" sz="1200" dirty="0">
                              <a:effectLst/>
                            </a:rPr>
                            <a:t>Materias primas, materiales varios, combustibles y repuestas importadas.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60,000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300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6</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18</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-12</a:t>
                          </a:r>
                          <a:endParaRPr lang="es-MX" sz="1600">
                            <a:effectLst/>
                            <a:latin typeface="Calibri"/>
                            <a:ea typeface="Calibri"/>
                            <a:cs typeface="Times New Roman"/>
                          </a:endParaRPr>
                        </a:p>
                      </a:txBody>
                      <a:tcPr marL="44450" marR="44450" marT="0" marB="0"/>
                    </a:tc>
                  </a:tr>
                  <a:tr h="443620">
                    <a:tc>
                      <a:txBody>
                        <a:bodyPr/>
                        <a:lstStyle/>
                        <a:p>
                          <a:pPr>
                            <a:lnSpc>
                              <a:spcPct val="115000"/>
                            </a:lnSpc>
                            <a:spcAft>
                              <a:spcPts val="0"/>
                            </a:spcAft>
                          </a:pPr>
                          <a:r>
                            <a:rPr lang="es-MX" sz="1200">
                              <a:effectLst/>
                            </a:rPr>
                            <a:t>II.</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dirty="0">
                              <a:effectLst/>
                            </a:rPr>
                            <a:t>Derechos de aduanas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a:t>
                          </a:r>
                          <a:endParaRPr lang="es-MX" sz="1600">
                            <a:effectLst/>
                            <a:latin typeface="Calibri"/>
                            <a:ea typeface="Calibri"/>
                            <a:cs typeface="Times New Roman"/>
                          </a:endParaRPr>
                        </a:p>
                      </a:txBody>
                      <a:tcPr marL="44450" marR="44450" marT="0" marB="0"/>
                    </a:tc>
                  </a:tr>
                  <a:tr h="1132255">
                    <a:tc>
                      <a:txBody>
                        <a:bodyPr/>
                        <a:lstStyle/>
                        <a:p>
                          <a:pPr>
                            <a:lnSpc>
                              <a:spcPct val="115000"/>
                            </a:lnSpc>
                            <a:spcAft>
                              <a:spcPts val="0"/>
                            </a:spcAft>
                          </a:pPr>
                          <a:r>
                            <a:rPr lang="es-MX" sz="1200">
                              <a:effectLst/>
                            </a:rPr>
                            <a:t>III.</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dirty="0">
                              <a:effectLst/>
                            </a:rPr>
                            <a:t>Materias primas, materiales varios, combustibles y repuestos importados.</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30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2</a:t>
                          </a:r>
                          <a:endParaRPr lang="es-MX" sz="1600" dirty="0">
                            <a:effectLst/>
                            <a:latin typeface="Calibri"/>
                            <a:ea typeface="Calibri"/>
                            <a:cs typeface="Times New Roman"/>
                          </a:endParaRPr>
                        </a:p>
                      </a:txBody>
                      <a:tcPr marL="44450" marR="44450" marT="0" marB="0"/>
                    </a:tc>
                  </a:tr>
                  <a:tr h="443620">
                    <a:tc>
                      <a:txBody>
                        <a:bodyPr/>
                        <a:lstStyle/>
                        <a:p>
                          <a:pPr>
                            <a:lnSpc>
                              <a:spcPct val="115000"/>
                            </a:lnSpc>
                            <a:spcAft>
                              <a:spcPts val="0"/>
                            </a:spcAft>
                          </a:pPr>
                          <a:r>
                            <a:rPr lang="es-MX" sz="1200">
                              <a:effectLst/>
                            </a:rPr>
                            <a:t>IV.</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a:effectLst/>
                            </a:rPr>
                            <a:t>(*) Sueldos y jomales </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20</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2</a:t>
                          </a:r>
                          <a:endParaRPr lang="es-MX" sz="1600">
                            <a:effectLst/>
                            <a:latin typeface="Calibri"/>
                            <a:ea typeface="Calibri"/>
                            <a:cs typeface="Times New Roman"/>
                          </a:endParaRPr>
                        </a:p>
                      </a:txBody>
                      <a:tcPr marL="44450" marR="44450" marT="0" marB="0"/>
                    </a:tc>
                  </a:tr>
                  <a:tr h="673165">
                    <a:tc>
                      <a:txBody>
                        <a:bodyPr/>
                        <a:lstStyle/>
                        <a:p>
                          <a:pPr>
                            <a:lnSpc>
                              <a:spcPct val="115000"/>
                            </a:lnSpc>
                            <a:spcAft>
                              <a:spcPts val="0"/>
                            </a:spcAft>
                          </a:pPr>
                          <a:r>
                            <a:rPr lang="es-MX" sz="1200">
                              <a:effectLst/>
                            </a:rPr>
                            <a:t>V.</a:t>
                          </a:r>
                          <a:endParaRPr lang="es-MX" sz="1600">
                            <a:effectLst/>
                            <a:latin typeface="Calibri"/>
                            <a:ea typeface="Calibri"/>
                            <a:cs typeface="Times New Roman"/>
                          </a:endParaRPr>
                        </a:p>
                      </a:txBody>
                      <a:tcPr marL="44450" marR="44450" marT="0" marB="0"/>
                    </a:tc>
                    <a:tc>
                      <a:txBody>
                        <a:bodyPr/>
                        <a:lstStyle/>
                        <a:p>
                          <a:pPr>
                            <a:lnSpc>
                              <a:spcPct val="115000"/>
                            </a:lnSpc>
                            <a:spcAft>
                              <a:spcPts val="0"/>
                            </a:spcAft>
                          </a:pPr>
                          <a:r>
                            <a:rPr lang="es-MX" sz="1200">
                              <a:effectLst/>
                            </a:rPr>
                            <a:t>Impuestos bienes raíces, seguros y varios.</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18</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18</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0</a:t>
                          </a:r>
                          <a:endParaRPr lang="es-MX" sz="1600">
                            <a:effectLst/>
                            <a:latin typeface="Calibri"/>
                            <a:ea typeface="Calibri"/>
                            <a:cs typeface="Times New Roman"/>
                          </a:endParaRPr>
                        </a:p>
                      </a:txBody>
                      <a:tcPr marL="44450" marR="44450" marT="0" marB="0"/>
                    </a:tc>
                  </a:tr>
                  <a:tr h="262812">
                    <a:tc>
                      <a:txBody>
                        <a:bodyPr/>
                        <a:lstStyle/>
                        <a:p>
                          <a:pPr algn="ctr">
                            <a:lnSpc>
                              <a:spcPct val="115000"/>
                            </a:lnSpc>
                            <a:spcBef>
                              <a:spcPts val="1200"/>
                            </a:spcBef>
                            <a:spcAft>
                              <a:spcPts val="0"/>
                            </a:spcAft>
                          </a:pPr>
                          <a:r>
                            <a:rPr lang="es-MX" sz="1050">
                              <a:effectLst/>
                            </a:rPr>
                            <a:t>TOTAL</a:t>
                          </a:r>
                          <a:endParaRPr lang="es-MX" sz="1600">
                            <a:effectLst/>
                            <a:latin typeface="Calibri"/>
                            <a:ea typeface="Calibri"/>
                            <a:cs typeface="Times New Roman"/>
                          </a:endParaRPr>
                        </a:p>
                      </a:txBody>
                      <a:tcPr marL="44450" marR="44450" marT="0" marB="0"/>
                    </a:tc>
                    <a:tc>
                      <a:txBody>
                        <a:bodyPr/>
                        <a:lstStyle/>
                        <a:p>
                          <a:pPr>
                            <a:lnSpc>
                              <a:spcPct val="115000"/>
                            </a:lnSpc>
                            <a:spcBef>
                              <a:spcPts val="1200"/>
                            </a:spcBef>
                            <a:spcAft>
                              <a:spcPts val="0"/>
                            </a:spcAft>
                          </a:pPr>
                          <a:r>
                            <a:rPr lang="es-MX" sz="1200">
                              <a:effectLst/>
                            </a:rPr>
                            <a:t> </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a:t>
                          </a:r>
                          <a:endParaRPr lang="es-MX" sz="16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59</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dirty="0">
                              <a:effectLst/>
                            </a:rPr>
                            <a:t>67</a:t>
                          </a:r>
                          <a:endParaRPr lang="es-MX" sz="16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200">
                              <a:effectLst/>
                            </a:rPr>
                            <a:t>-8</a:t>
                          </a:r>
                          <a:endParaRPr lang="es-MX" sz="1600">
                            <a:effectLst/>
                            <a:latin typeface="Calibri"/>
                            <a:ea typeface="Calibri"/>
                            <a:cs typeface="Times New Roman"/>
                          </a:endParaRPr>
                        </a:p>
                      </a:txBody>
                      <a:tcPr marL="44450" marR="44450" marT="0" marB="0"/>
                    </a:tc>
                  </a:tr>
                  <a:tr h="399292">
                    <a:tc>
                      <a:txBody>
                        <a:bodyPr/>
                        <a:lstStyle/>
                        <a:p>
                          <a:pPr>
                            <a:lnSpc>
                              <a:spcPct val="115000"/>
                            </a:lnSpc>
                            <a:spcAft>
                              <a:spcPts val="0"/>
                            </a:spcAft>
                          </a:pPr>
                          <a:r>
                            <a:rPr lang="es-MX" sz="1100">
                              <a:effectLst/>
                            </a:rPr>
                            <a:t>(*)</a:t>
                          </a:r>
                          <a:endParaRPr lang="es-MX" sz="1600">
                            <a:effectLst/>
                            <a:latin typeface="Calibri"/>
                            <a:ea typeface="Calibri"/>
                            <a:cs typeface="Times New Roman"/>
                          </a:endParaRPr>
                        </a:p>
                      </a:txBody>
                      <a:tcPr marL="44450" marR="44450" marT="0" marB="0"/>
                    </a:tc>
                    <a:tc gridSpan="7">
                      <a:txBody>
                        <a:bodyPr/>
                        <a:lstStyle/>
                        <a:p>
                          <a:pPr>
                            <a:lnSpc>
                              <a:spcPct val="115000"/>
                            </a:lnSpc>
                            <a:spcAft>
                              <a:spcPts val="0"/>
                            </a:spcAft>
                          </a:pPr>
                          <a:r>
                            <a:rPr lang="es-MX" sz="1100" dirty="0">
                              <a:effectLst/>
                            </a:rPr>
                            <a:t>Tipo de cambio oficial para el empresario privado (mercado), de paridad, para el sector público (social).</a:t>
                          </a:r>
                          <a:endParaRPr lang="es-MX" sz="16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mc:Fallback>
      </mc:AlternateContent>
      <mc:AlternateContent xmlns:mc="http://schemas.openxmlformats.org/markup-compatibility/2006" xmlns:a14="http://schemas.microsoft.com/office/drawing/2010/main">
        <mc:Choice Requires="a14">
          <p:sp>
            <p:nvSpPr>
              <p:cNvPr id="3" name="Rectangle 2"/>
              <p:cNvSpPr/>
              <p:nvPr/>
            </p:nvSpPr>
            <p:spPr>
              <a:xfrm>
                <a:off x="-366713" y="3068960"/>
                <a:ext cx="733425" cy="895350"/>
              </a:xfrm>
              <a:prstGeom prst="rect">
                <a:avLst/>
              </a:prstGeom>
              <a:ln w="31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900" i="1">
                              <a:solidFill>
                                <a:prstClr val="black"/>
                              </a:solidFill>
                              <a:latin typeface="Cambria Math"/>
                              <a:ea typeface="Calibri"/>
                              <a:cs typeface="Times New Roman"/>
                            </a:rPr>
                          </m:ctrlPr>
                        </m:sSubPr>
                        <m:e>
                          <m:r>
                            <a:rPr lang="es-MX" sz="900" i="1">
                              <a:solidFill>
                                <a:prstClr val="black"/>
                              </a:solidFill>
                              <a:latin typeface="Cambria Math"/>
                              <a:ea typeface="Calibri"/>
                              <a:cs typeface="Times New Roman"/>
                            </a:rPr>
                            <m:t>(</m:t>
                          </m:r>
                          <m:r>
                            <a:rPr lang="es-MX" sz="900" i="1">
                              <a:solidFill>
                                <a:prstClr val="black"/>
                              </a:solidFill>
                              <a:latin typeface="Cambria Math"/>
                              <a:ea typeface="Calibri"/>
                              <a:cs typeface="Times New Roman"/>
                            </a:rPr>
                            <m:t>𝐸𝑔</m:t>
                          </m:r>
                          <m:r>
                            <a:rPr lang="es-MX" sz="900" i="1">
                              <a:solidFill>
                                <a:prstClr val="black"/>
                              </a:solidFill>
                              <a:latin typeface="Cambria Math"/>
                              <a:ea typeface="Calibri"/>
                              <a:cs typeface="Times New Roman"/>
                            </a:rPr>
                            <m:t>)</m:t>
                          </m:r>
                        </m:e>
                        <m:sub>
                          <m:r>
                            <a:rPr lang="es-MX" sz="900" i="1">
                              <a:solidFill>
                                <a:prstClr val="black"/>
                              </a:solidFill>
                              <a:latin typeface="Cambria Math"/>
                              <a:ea typeface="Calibri"/>
                              <a:cs typeface="Times New Roman"/>
                            </a:rPr>
                            <m:t>𝑃𝑀</m:t>
                          </m:r>
                        </m:sub>
                      </m:sSub>
                      <m:r>
                        <a:rPr lang="es-MX" sz="900" i="1">
                          <a:solidFill>
                            <a:prstClr val="black"/>
                          </a:solidFill>
                          <a:latin typeface="Cambria Math"/>
                          <a:ea typeface="Calibri"/>
                          <a:cs typeface="Times New Roman"/>
                        </a:rPr>
                        <m:t>→</m:t>
                      </m:r>
                    </m:oMath>
                  </m:oMathPara>
                </a14:m>
                <a:endParaRPr lang="es-MX" sz="1100">
                  <a:solidFill>
                    <a:prstClr val="black"/>
                  </a:solidFill>
                  <a:ea typeface="Calibri"/>
                  <a:cs typeface="Times New Roman"/>
                </a:endParaRPr>
              </a:p>
            </p:txBody>
          </p:sp>
        </mc:Choice>
        <mc:Fallback xmlns="">
          <p:sp>
            <p:nvSpPr>
              <p:cNvPr id="3" name="Rectangle 2"/>
              <p:cNvSpPr>
                <a:spLocks noRot="1" noChangeAspect="1" noMove="1" noResize="1" noEditPoints="1" noAdjustHandles="1" noChangeArrowheads="1" noChangeShapeType="1" noTextEdit="1"/>
              </p:cNvSpPr>
              <p:nvPr/>
            </p:nvSpPr>
            <p:spPr>
              <a:xfrm>
                <a:off x="-366713" y="3068960"/>
                <a:ext cx="733425" cy="895350"/>
              </a:xfrm>
              <a:prstGeom prst="rect">
                <a:avLst/>
              </a:prstGeom>
              <a:blipFill rotWithShape="1">
                <a:blip r:embed="rId3"/>
                <a:stretch>
                  <a:fillRect/>
                </a:stretch>
              </a:blipFill>
              <a:ln w="3175"/>
            </p:spPr>
            <p:txBody>
              <a:bodyPr/>
              <a:lstStyle/>
              <a:p>
                <a:r>
                  <a:rPr lang="es-MX">
                    <a:noFill/>
                  </a:rPr>
                  <a:t> </a:t>
                </a:r>
              </a:p>
            </p:txBody>
          </p:sp>
        </mc:Fallback>
      </mc:AlternateContent>
      <p:cxnSp>
        <p:nvCxnSpPr>
          <p:cNvPr id="4" name="Straight Arrow Connector 3"/>
          <p:cNvCxnSpPr/>
          <p:nvPr/>
        </p:nvCxnSpPr>
        <p:spPr>
          <a:xfrm>
            <a:off x="1747838" y="5934075"/>
            <a:ext cx="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2255055" y="1128"/>
            <a:ext cx="4572000" cy="646331"/>
          </a:xfrm>
          <a:prstGeom prst="rect">
            <a:avLst/>
          </a:prstGeom>
        </p:spPr>
        <p:txBody>
          <a:bodyPr>
            <a:spAutoFit/>
          </a:bodyPr>
          <a:lstStyle/>
          <a:p>
            <a:pPr algn="ctr"/>
            <a:r>
              <a:rPr lang="es-MX" b="1" dirty="0">
                <a:solidFill>
                  <a:prstClr val="white"/>
                </a:solidFill>
              </a:rPr>
              <a:t>Cuadro </a:t>
            </a:r>
            <a:r>
              <a:rPr lang="es-MX" b="1" dirty="0" smtClean="0">
                <a:solidFill>
                  <a:prstClr val="white"/>
                </a:solidFill>
              </a:rPr>
              <a:t>9.21</a:t>
            </a:r>
            <a:endParaRPr lang="es-MX" dirty="0">
              <a:solidFill>
                <a:prstClr val="white"/>
              </a:solidFill>
            </a:endParaRPr>
          </a:p>
          <a:p>
            <a:pPr algn="ctr"/>
            <a:endParaRPr lang="es-MX" dirty="0">
              <a:solidFill>
                <a:prstClr val="white"/>
              </a:solidFill>
            </a:endParaRPr>
          </a:p>
        </p:txBody>
      </p:sp>
      <p:sp>
        <p:nvSpPr>
          <p:cNvPr id="6" name="5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85</a:t>
            </a:fld>
            <a:endParaRPr lang="es-MX">
              <a:solidFill>
                <a:srgbClr val="CAF278"/>
              </a:solidFill>
            </a:endParaRPr>
          </a:p>
        </p:txBody>
      </p:sp>
    </p:spTree>
    <p:extLst>
      <p:ext uri="{BB962C8B-B14F-4D97-AF65-F5344CB8AC3E}">
        <p14:creationId xmlns:p14="http://schemas.microsoft.com/office/powerpoint/2010/main" val="322439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51720" y="476672"/>
            <a:ext cx="4572000" cy="646331"/>
          </a:xfrm>
          <a:prstGeom prst="rect">
            <a:avLst/>
          </a:prstGeom>
        </p:spPr>
        <p:txBody>
          <a:bodyPr>
            <a:spAutoFit/>
          </a:bodyPr>
          <a:lstStyle/>
          <a:p>
            <a:pPr algn="ctr"/>
            <a:r>
              <a:rPr lang="es-MX" b="1" dirty="0" smtClean="0">
                <a:solidFill>
                  <a:prstClr val="white"/>
                </a:solidFill>
              </a:rPr>
              <a:t>Tabla  9.22</a:t>
            </a:r>
            <a:endParaRPr lang="es-MX" dirty="0">
              <a:solidFill>
                <a:prstClr val="white"/>
              </a:solidFill>
            </a:endParaRPr>
          </a:p>
          <a:p>
            <a:pPr algn="ctr"/>
            <a:endParaRPr lang="es-MX" dirty="0">
              <a:solidFill>
                <a:prstClr val="white"/>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817653201"/>
              </p:ext>
            </p:extLst>
          </p:nvPr>
        </p:nvGraphicFramePr>
        <p:xfrm>
          <a:off x="467544" y="980729"/>
          <a:ext cx="8208911" cy="4464494"/>
        </p:xfrm>
        <a:graphic>
          <a:graphicData uri="http://schemas.openxmlformats.org/drawingml/2006/table">
            <a:tbl>
              <a:tblPr>
                <a:tableStyleId>{5C22544A-7EE6-4342-B048-85BDC9FD1C3A}</a:tableStyleId>
              </a:tblPr>
              <a:tblGrid>
                <a:gridCol w="1063148"/>
                <a:gridCol w="1489604"/>
                <a:gridCol w="1063148"/>
                <a:gridCol w="1157418"/>
                <a:gridCol w="957657"/>
                <a:gridCol w="1238968"/>
                <a:gridCol w="1238968"/>
              </a:tblGrid>
              <a:tr h="464855">
                <a:tc gridSpan="7">
                  <a:txBody>
                    <a:bodyPr/>
                    <a:lstStyle/>
                    <a:p>
                      <a:pPr algn="ctr">
                        <a:lnSpc>
                          <a:spcPct val="115000"/>
                        </a:lnSpc>
                        <a:spcAft>
                          <a:spcPts val="0"/>
                        </a:spcAft>
                      </a:pPr>
                      <a:r>
                        <a:rPr lang="es-MX" sz="1800" dirty="0">
                          <a:effectLst/>
                        </a:rPr>
                        <a:t>EJEMPLO 6: INGRESOS ANUALES</a:t>
                      </a:r>
                      <a:endParaRPr lang="es-MX" sz="18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271127">
                <a:tc rowSpan="2" gridSpan="2">
                  <a:txBody>
                    <a:bodyPr/>
                    <a:lstStyle/>
                    <a:p>
                      <a:pPr algn="ctr">
                        <a:lnSpc>
                          <a:spcPct val="115000"/>
                        </a:lnSpc>
                        <a:spcAft>
                          <a:spcPts val="0"/>
                        </a:spcAft>
                      </a:pPr>
                      <a:r>
                        <a:rPr lang="es-MX" sz="1400" dirty="0">
                          <a:effectLst/>
                        </a:rPr>
                        <a:t> </a:t>
                      </a:r>
                      <a:endParaRPr lang="es-MX" sz="1800" dirty="0">
                        <a:effectLst/>
                        <a:latin typeface="Calibri"/>
                        <a:ea typeface="Calibri"/>
                        <a:cs typeface="Times New Roman"/>
                      </a:endParaRPr>
                    </a:p>
                  </a:txBody>
                  <a:tcPr marL="44450" marR="44450" marT="0" marB="0"/>
                </a:tc>
                <a:tc rowSpan="2" hMerge="1">
                  <a:txBody>
                    <a:bodyPr/>
                    <a:lstStyle/>
                    <a:p>
                      <a:endParaRPr lang="es-MX"/>
                    </a:p>
                  </a:txBody>
                  <a:tcPr/>
                </a:tc>
                <a:tc gridSpan="2">
                  <a:txBody>
                    <a:bodyPr/>
                    <a:lstStyle/>
                    <a:p>
                      <a:pPr algn="ctr">
                        <a:lnSpc>
                          <a:spcPct val="115000"/>
                        </a:lnSpc>
                        <a:spcAft>
                          <a:spcPts val="0"/>
                        </a:spcAft>
                      </a:pPr>
                      <a:r>
                        <a:rPr lang="es-MX" sz="1400" dirty="0">
                          <a:effectLst/>
                        </a:rPr>
                        <a:t>Tipos de cambio (unidades monetarias por dólar)</a:t>
                      </a:r>
                      <a:endParaRPr lang="es-MX" sz="1800" dirty="0">
                        <a:effectLst/>
                        <a:latin typeface="Calibri"/>
                        <a:ea typeface="Calibri"/>
                        <a:cs typeface="Times New Roman"/>
                      </a:endParaRPr>
                    </a:p>
                  </a:txBody>
                  <a:tcPr marL="44450" marR="44450" marT="0" marB="0"/>
                </a:tc>
                <a:tc hMerge="1">
                  <a:txBody>
                    <a:bodyPr/>
                    <a:lstStyle/>
                    <a:p>
                      <a:endParaRPr lang="es-MX"/>
                    </a:p>
                  </a:txBody>
                  <a:tcPr/>
                </a:tc>
                <a:tc rowSpan="2">
                  <a:txBody>
                    <a:bodyPr/>
                    <a:lstStyle/>
                    <a:p>
                      <a:pPr algn="ctr">
                        <a:lnSpc>
                          <a:spcPct val="115000"/>
                        </a:lnSpc>
                        <a:spcAft>
                          <a:spcPts val="0"/>
                        </a:spcAft>
                      </a:pPr>
                      <a:r>
                        <a:rPr lang="es-MX" sz="1400">
                          <a:effectLst/>
                        </a:rPr>
                        <a:t>Monto (dólares)</a:t>
                      </a:r>
                      <a:endParaRPr lang="es-MX" sz="180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Ingresos en millones de unidades monetarias.</a:t>
                      </a:r>
                      <a:endParaRPr lang="es-MX" sz="1800">
                        <a:effectLst/>
                        <a:latin typeface="Calibri"/>
                        <a:ea typeface="Calibri"/>
                        <a:cs typeface="Times New Roman"/>
                      </a:endParaRPr>
                    </a:p>
                  </a:txBody>
                  <a:tcPr marL="44450" marR="44450" marT="0" marB="0"/>
                </a:tc>
                <a:tc hMerge="1">
                  <a:txBody>
                    <a:bodyPr/>
                    <a:lstStyle/>
                    <a:p>
                      <a:endParaRPr lang="es-MX"/>
                    </a:p>
                  </a:txBody>
                  <a:tcPr/>
                </a:tc>
              </a:tr>
              <a:tr h="857470">
                <a:tc gridSpan="2" vMerge="1">
                  <a:txBody>
                    <a:bodyPr/>
                    <a:lstStyle/>
                    <a:p>
                      <a:endParaRPr lang="es-MX"/>
                    </a:p>
                  </a:txBody>
                  <a:tcPr/>
                </a:tc>
                <a:tc hMerge="1" vMerge="1">
                  <a:txBody>
                    <a:bodyPr/>
                    <a:lstStyle/>
                    <a:p>
                      <a:endParaRPr lang="es-MX"/>
                    </a:p>
                  </a:txBody>
                  <a:tcPr/>
                </a:tc>
                <a:tc>
                  <a:txBody>
                    <a:bodyPr/>
                    <a:lstStyle/>
                    <a:p>
                      <a:pPr algn="ctr">
                        <a:lnSpc>
                          <a:spcPct val="115000"/>
                        </a:lnSpc>
                        <a:spcAft>
                          <a:spcPts val="0"/>
                        </a:spcAft>
                      </a:pPr>
                      <a:r>
                        <a:rPr lang="es-MX" sz="1400">
                          <a:effectLst/>
                        </a:rPr>
                        <a:t>Oficial</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De paridad.</a:t>
                      </a:r>
                      <a:endParaRPr lang="es-MX" sz="1800" dirty="0">
                        <a:effectLst/>
                        <a:latin typeface="Calibri"/>
                        <a:ea typeface="Calibri"/>
                        <a:cs typeface="Times New Roman"/>
                      </a:endParaRPr>
                    </a:p>
                  </a:txBody>
                  <a:tcPr marL="44450" marR="44450" marT="0" marB="0"/>
                </a:tc>
                <a:tc vMerge="1">
                  <a:txBody>
                    <a:bodyPr/>
                    <a:lstStyle/>
                    <a:p>
                      <a:endParaRPr lang="es-MX"/>
                    </a:p>
                  </a:txBody>
                  <a:tcPr/>
                </a:tc>
                <a:tc>
                  <a:txBody>
                    <a:bodyPr/>
                    <a:lstStyle/>
                    <a:p>
                      <a:pPr algn="ctr">
                        <a:lnSpc>
                          <a:spcPct val="115000"/>
                        </a:lnSpc>
                        <a:spcAft>
                          <a:spcPts val="0"/>
                        </a:spcAft>
                      </a:pPr>
                      <a:r>
                        <a:rPr lang="es-MX" sz="1400" dirty="0">
                          <a:effectLst/>
                        </a:rPr>
                        <a:t>Según el mercado</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Según el valor social.</a:t>
                      </a:r>
                      <a:endParaRPr lang="es-MX" sz="1800">
                        <a:effectLst/>
                        <a:latin typeface="Calibri"/>
                        <a:ea typeface="Calibri"/>
                        <a:cs typeface="Times New Roman"/>
                      </a:endParaRPr>
                    </a:p>
                  </a:txBody>
                  <a:tcPr marL="44450" marR="44450" marT="0" marB="0"/>
                </a:tc>
              </a:tr>
              <a:tr h="442868">
                <a:tc>
                  <a:txBody>
                    <a:bodyPr/>
                    <a:lstStyle/>
                    <a:p>
                      <a:pPr>
                        <a:lnSpc>
                          <a:spcPct val="115000"/>
                        </a:lnSpc>
                        <a:spcAft>
                          <a:spcPts val="0"/>
                        </a:spcAft>
                      </a:pPr>
                      <a:r>
                        <a:rPr lang="es-MX" sz="1400">
                          <a:effectLst/>
                        </a:rPr>
                        <a:t> I.</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Exportaciones.</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400</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700</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20,000</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8</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6</a:t>
                      </a:r>
                      <a:endParaRPr lang="es-MX" sz="1800" dirty="0">
                        <a:effectLst/>
                        <a:latin typeface="Calibri"/>
                        <a:ea typeface="Calibri"/>
                        <a:cs typeface="Times New Roman"/>
                      </a:endParaRPr>
                    </a:p>
                  </a:txBody>
                  <a:tcPr marL="44450" marR="44450" marT="0" marB="0"/>
                </a:tc>
              </a:tr>
              <a:tr h="837682">
                <a:tc>
                  <a:txBody>
                    <a:bodyPr/>
                    <a:lstStyle/>
                    <a:p>
                      <a:pPr>
                        <a:lnSpc>
                          <a:spcPct val="115000"/>
                        </a:lnSpc>
                        <a:spcAft>
                          <a:spcPts val="0"/>
                        </a:spcAft>
                      </a:pPr>
                      <a:r>
                        <a:rPr lang="es-MX" sz="1400">
                          <a:effectLst/>
                        </a:rPr>
                        <a:t>II.</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Venta en el mercado local.</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60</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60</a:t>
                      </a:r>
                      <a:endParaRPr lang="es-MX" sz="1800" dirty="0">
                        <a:effectLst/>
                        <a:latin typeface="Calibri"/>
                        <a:ea typeface="Calibri"/>
                        <a:cs typeface="Times New Roman"/>
                      </a:endParaRPr>
                    </a:p>
                  </a:txBody>
                  <a:tcPr marL="44450" marR="44450" marT="0" marB="0"/>
                </a:tc>
              </a:tr>
              <a:tr h="590492">
                <a:tc>
                  <a:txBody>
                    <a:bodyPr/>
                    <a:lstStyle/>
                    <a:p>
                      <a:pPr algn="ctr">
                        <a:lnSpc>
                          <a:spcPct val="115000"/>
                        </a:lnSpc>
                        <a:spcAft>
                          <a:spcPts val="0"/>
                        </a:spcAft>
                      </a:pPr>
                      <a:r>
                        <a:rPr lang="es-MX" sz="1400" dirty="0">
                          <a:effectLst/>
                        </a:rPr>
                        <a:t>TOTAL</a:t>
                      </a:r>
                      <a:endParaRPr lang="es-MX" sz="1800" dirty="0">
                        <a:effectLst/>
                        <a:latin typeface="Calibri"/>
                        <a:ea typeface="Calibri"/>
                        <a:cs typeface="Times New Roman"/>
                      </a:endParaRPr>
                    </a:p>
                  </a:txBody>
                  <a:tcPr marL="44450" marR="44450" marT="0" marB="0"/>
                </a:tc>
                <a:tc>
                  <a:txBody>
                    <a:bodyPr/>
                    <a:lstStyle/>
                    <a:p>
                      <a:pPr>
                        <a:lnSpc>
                          <a:spcPct val="115000"/>
                        </a:lnSpc>
                        <a:spcAft>
                          <a:spcPts val="0"/>
                        </a:spcAft>
                      </a:pPr>
                      <a:r>
                        <a:rPr lang="es-MX" sz="1400">
                          <a:effectLst/>
                        </a:rPr>
                        <a:t> </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68</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66</a:t>
                      </a:r>
                      <a:endParaRPr lang="es-MX" sz="1800" dirty="0">
                        <a:effectLst/>
                        <a:latin typeface="Calibri"/>
                        <a:ea typeface="Calibri"/>
                        <a:cs typeface="Times New Roman"/>
                      </a:endParaRPr>
                    </a:p>
                  </a:txBody>
                  <a:tcPr marL="44450" marR="44450" marT="0" marB="0"/>
                </a:tc>
              </a:tr>
            </a:tbl>
          </a:graphicData>
        </a:graphic>
      </p:graphicFrame>
      <p:sp>
        <p:nvSpPr>
          <p:cNvPr id="6" name="5 Rectángulo"/>
          <p:cNvSpPr/>
          <p:nvPr/>
        </p:nvSpPr>
        <p:spPr>
          <a:xfrm>
            <a:off x="467544" y="5661248"/>
            <a:ext cx="4752528" cy="100811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prstClr val="white"/>
                </a:solidFill>
              </a:rPr>
              <a:t>Balance; entre: Y </a:t>
            </a:r>
            <a:r>
              <a:rPr lang="es-MX" b="1" dirty="0" err="1">
                <a:solidFill>
                  <a:prstClr val="white"/>
                </a:solidFill>
              </a:rPr>
              <a:t>y</a:t>
            </a:r>
            <a:r>
              <a:rPr lang="es-MX" b="1" dirty="0">
                <a:solidFill>
                  <a:prstClr val="white"/>
                </a:solidFill>
              </a:rPr>
              <a:t> E (cuadro4).</a:t>
            </a:r>
            <a:endParaRPr lang="es-MX" dirty="0">
              <a:solidFill>
                <a:prstClr val="white"/>
              </a:solidFill>
            </a:endParaRPr>
          </a:p>
          <a:p>
            <a:r>
              <a:rPr lang="es-MX" b="1" dirty="0">
                <a:solidFill>
                  <a:prstClr val="white"/>
                </a:solidFill>
              </a:rPr>
              <a:t>Desde de los cuadros, n° 2 y 3 </a:t>
            </a:r>
            <a:endParaRPr lang="es-MX" dirty="0">
              <a:solidFill>
                <a:prstClr val="white"/>
              </a:solidFill>
            </a:endParaRPr>
          </a:p>
        </p:txBody>
      </p:sp>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4" name="3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86</a:t>
            </a:fld>
            <a:endParaRPr lang="es-MX">
              <a:solidFill>
                <a:srgbClr val="CAF278"/>
              </a:solidFill>
            </a:endParaRPr>
          </a:p>
        </p:txBody>
      </p:sp>
    </p:spTree>
    <p:extLst>
      <p:ext uri="{BB962C8B-B14F-4D97-AF65-F5344CB8AC3E}">
        <p14:creationId xmlns:p14="http://schemas.microsoft.com/office/powerpoint/2010/main" val="210954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347864" y="485511"/>
            <a:ext cx="2368929" cy="461665"/>
          </a:xfrm>
          <a:prstGeom prst="rect">
            <a:avLst/>
          </a:prstGeom>
        </p:spPr>
        <p:txBody>
          <a:bodyPr wrap="square">
            <a:spAutoFit/>
          </a:bodyPr>
          <a:lstStyle/>
          <a:p>
            <a:r>
              <a:rPr lang="es-MX" sz="2400" b="1" dirty="0">
                <a:solidFill>
                  <a:prstClr val="white"/>
                </a:solidFill>
              </a:rPr>
              <a:t>Tabla 9.23</a:t>
            </a:r>
            <a:endParaRPr lang="es-MX" sz="2400" dirty="0">
              <a:solidFill>
                <a:prstClr val="white"/>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86404442"/>
              </p:ext>
            </p:extLst>
          </p:nvPr>
        </p:nvGraphicFramePr>
        <p:xfrm>
          <a:off x="467544" y="1700808"/>
          <a:ext cx="8136904" cy="4104455"/>
        </p:xfrm>
        <a:graphic>
          <a:graphicData uri="http://schemas.openxmlformats.org/drawingml/2006/table">
            <a:tbl>
              <a:tblPr>
                <a:tableStyleId>{5C22544A-7EE6-4342-B048-85BDC9FD1C3A}</a:tableStyleId>
              </a:tblPr>
              <a:tblGrid>
                <a:gridCol w="2756029"/>
                <a:gridCol w="2756029"/>
                <a:gridCol w="2624846"/>
              </a:tblGrid>
              <a:tr h="1407350">
                <a:tc gridSpan="3">
                  <a:txBody>
                    <a:bodyPr/>
                    <a:lstStyle/>
                    <a:p>
                      <a:pPr algn="ctr">
                        <a:lnSpc>
                          <a:spcPct val="115000"/>
                        </a:lnSpc>
                        <a:spcAft>
                          <a:spcPts val="0"/>
                        </a:spcAft>
                      </a:pPr>
                      <a:r>
                        <a:rPr lang="es-MX" sz="1800" dirty="0">
                          <a:effectLst/>
                        </a:rPr>
                        <a:t>EJEMPLO 6: INGRESOS Y EGRESOS ANUALES, EXCLUIDOS DEPRECIACIÓN E INTERESES (Millones de unidades monetarias)</a:t>
                      </a:r>
                      <a:endParaRPr lang="es-MX" sz="1800" dirty="0">
                        <a:effectLst/>
                        <a:latin typeface="Calibri"/>
                        <a:ea typeface="Calibri"/>
                        <a:cs typeface="Times New Roman"/>
                      </a:endParaRPr>
                    </a:p>
                  </a:txBody>
                  <a:tcPr marL="44450" marR="44450" marT="0" marB="0"/>
                </a:tc>
                <a:tc hMerge="1">
                  <a:txBody>
                    <a:bodyPr/>
                    <a:lstStyle/>
                    <a:p>
                      <a:endParaRPr lang="es-MX"/>
                    </a:p>
                  </a:txBody>
                  <a:tcPr/>
                </a:tc>
                <a:tc hMerge="1">
                  <a:txBody>
                    <a:bodyPr/>
                    <a:lstStyle/>
                    <a:p>
                      <a:endParaRPr lang="es-MX"/>
                    </a:p>
                  </a:txBody>
                  <a:tcPr/>
                </a:tc>
              </a:tr>
              <a:tr h="521592">
                <a:tc rowSpan="2">
                  <a:txBody>
                    <a:bodyPr/>
                    <a:lstStyle/>
                    <a:p>
                      <a:pPr algn="ctr">
                        <a:lnSpc>
                          <a:spcPct val="115000"/>
                        </a:lnSpc>
                        <a:spcAft>
                          <a:spcPts val="0"/>
                        </a:spcAft>
                      </a:pPr>
                      <a:r>
                        <a:rPr lang="es-MX" sz="1400" dirty="0">
                          <a:effectLst/>
                        </a:rPr>
                        <a:t> </a:t>
                      </a:r>
                      <a:endParaRPr lang="es-MX" sz="1800" dirty="0">
                        <a:effectLst/>
                        <a:latin typeface="Calibri"/>
                        <a:ea typeface="Calibri"/>
                        <a:cs typeface="Times New Roman"/>
                      </a:endParaRPr>
                    </a:p>
                  </a:txBody>
                  <a:tcPr marL="44450" marR="44450" marT="0" marB="0"/>
                </a:tc>
                <a:tc gridSpan="2">
                  <a:txBody>
                    <a:bodyPr/>
                    <a:lstStyle/>
                    <a:p>
                      <a:pPr algn="ctr">
                        <a:lnSpc>
                          <a:spcPct val="115000"/>
                        </a:lnSpc>
                        <a:spcAft>
                          <a:spcPts val="0"/>
                        </a:spcAft>
                      </a:pPr>
                      <a:r>
                        <a:rPr lang="es-MX" sz="1400">
                          <a:effectLst/>
                        </a:rPr>
                        <a:t>Tipo de valoración</a:t>
                      </a:r>
                      <a:endParaRPr lang="es-MX" sz="1800">
                        <a:effectLst/>
                        <a:latin typeface="Calibri"/>
                        <a:ea typeface="Calibri"/>
                        <a:cs typeface="Times New Roman"/>
                      </a:endParaRPr>
                    </a:p>
                  </a:txBody>
                  <a:tcPr marL="44450" marR="44450" marT="0" marB="0"/>
                </a:tc>
                <a:tc hMerge="1">
                  <a:txBody>
                    <a:bodyPr/>
                    <a:lstStyle/>
                    <a:p>
                      <a:endParaRPr lang="es-MX"/>
                    </a:p>
                  </a:txBody>
                  <a:tcPr/>
                </a:tc>
              </a:tr>
              <a:tr h="670166">
                <a:tc vMerge="1">
                  <a:txBody>
                    <a:bodyPr/>
                    <a:lstStyle/>
                    <a:p>
                      <a:endParaRPr lang="es-MX"/>
                    </a:p>
                  </a:txBody>
                  <a:tcPr/>
                </a:tc>
                <a:tc>
                  <a:txBody>
                    <a:bodyPr/>
                    <a:lstStyle/>
                    <a:p>
                      <a:pPr algn="ctr">
                        <a:lnSpc>
                          <a:spcPct val="115000"/>
                        </a:lnSpc>
                        <a:spcAft>
                          <a:spcPts val="0"/>
                        </a:spcAft>
                      </a:pPr>
                      <a:r>
                        <a:rPr lang="es-MX" sz="1400" dirty="0">
                          <a:effectLst/>
                        </a:rPr>
                        <a:t>De mercado</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Social</a:t>
                      </a:r>
                      <a:endParaRPr lang="es-MX" sz="1800">
                        <a:effectLst/>
                        <a:latin typeface="Calibri"/>
                        <a:ea typeface="Calibri"/>
                        <a:cs typeface="Times New Roman"/>
                      </a:endParaRPr>
                    </a:p>
                  </a:txBody>
                  <a:tcPr marL="44450" marR="44450" marT="0" marB="0"/>
                </a:tc>
              </a:tr>
              <a:tr h="676490">
                <a:tc>
                  <a:txBody>
                    <a:bodyPr/>
                    <a:lstStyle/>
                    <a:p>
                      <a:pPr algn="l">
                        <a:lnSpc>
                          <a:spcPct val="115000"/>
                        </a:lnSpc>
                        <a:spcAft>
                          <a:spcPts val="0"/>
                        </a:spcAft>
                      </a:pPr>
                      <a:r>
                        <a:rPr lang="es-MX" sz="1400">
                          <a:effectLst/>
                        </a:rPr>
                        <a:t>Ingresos </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68</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a:effectLst/>
                        </a:rPr>
                        <a:t>66</a:t>
                      </a:r>
                      <a:endParaRPr lang="es-MX" sz="1800">
                        <a:effectLst/>
                        <a:latin typeface="Calibri"/>
                        <a:ea typeface="Calibri"/>
                        <a:cs typeface="Times New Roman"/>
                      </a:endParaRPr>
                    </a:p>
                  </a:txBody>
                  <a:tcPr marL="44450" marR="44450" marT="0" marB="0"/>
                </a:tc>
              </a:tr>
              <a:tr h="422015">
                <a:tc>
                  <a:txBody>
                    <a:bodyPr/>
                    <a:lstStyle/>
                    <a:p>
                      <a:pPr algn="l">
                        <a:lnSpc>
                          <a:spcPct val="115000"/>
                        </a:lnSpc>
                        <a:spcAft>
                          <a:spcPts val="0"/>
                        </a:spcAft>
                      </a:pPr>
                      <a:r>
                        <a:rPr lang="es-MX" sz="1400">
                          <a:effectLst/>
                        </a:rPr>
                        <a:t>Egresos </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59</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67</a:t>
                      </a:r>
                      <a:endParaRPr lang="es-MX" sz="1800" dirty="0">
                        <a:effectLst/>
                        <a:latin typeface="Calibri"/>
                        <a:ea typeface="Calibri"/>
                        <a:cs typeface="Times New Roman"/>
                      </a:endParaRPr>
                    </a:p>
                  </a:txBody>
                  <a:tcPr marL="44450" marR="44450" marT="0" marB="0"/>
                </a:tc>
              </a:tr>
              <a:tr h="406842">
                <a:tc>
                  <a:txBody>
                    <a:bodyPr/>
                    <a:lstStyle/>
                    <a:p>
                      <a:pPr algn="l">
                        <a:lnSpc>
                          <a:spcPct val="115000"/>
                        </a:lnSpc>
                        <a:spcAft>
                          <a:spcPts val="0"/>
                        </a:spcAft>
                      </a:pPr>
                      <a:r>
                        <a:rPr lang="es-MX" sz="1400">
                          <a:effectLst/>
                        </a:rPr>
                        <a:t>Ingreso neto anual</a:t>
                      </a:r>
                      <a:endParaRPr lang="es-MX" sz="180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9</a:t>
                      </a:r>
                      <a:endParaRPr lang="es-MX" sz="1800" dirty="0">
                        <a:effectLst/>
                        <a:latin typeface="Calibri"/>
                        <a:ea typeface="Calibri"/>
                        <a:cs typeface="Times New Roman"/>
                      </a:endParaRPr>
                    </a:p>
                  </a:txBody>
                  <a:tcPr marL="44450" marR="44450" marT="0" marB="0"/>
                </a:tc>
                <a:tc>
                  <a:txBody>
                    <a:bodyPr/>
                    <a:lstStyle/>
                    <a:p>
                      <a:pPr algn="ctr">
                        <a:lnSpc>
                          <a:spcPct val="115000"/>
                        </a:lnSpc>
                        <a:spcAft>
                          <a:spcPts val="0"/>
                        </a:spcAft>
                      </a:pPr>
                      <a:r>
                        <a:rPr lang="es-MX" sz="1400" dirty="0">
                          <a:effectLst/>
                        </a:rPr>
                        <a:t>-1</a:t>
                      </a:r>
                      <a:endParaRPr lang="es-MX" sz="1800" dirty="0">
                        <a:effectLst/>
                        <a:latin typeface="Calibri"/>
                        <a:ea typeface="Calibri"/>
                        <a:cs typeface="Times New Roman"/>
                      </a:endParaRPr>
                    </a:p>
                  </a:txBody>
                  <a:tcPr marL="44450" marR="44450" marT="0" marB="0"/>
                </a:tc>
              </a:tr>
            </a:tbl>
          </a:graphicData>
        </a:graphic>
      </p:graphicFrame>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87</a:t>
            </a:fld>
            <a:endParaRPr lang="es-MX">
              <a:solidFill>
                <a:srgbClr val="CAF278"/>
              </a:solidFill>
            </a:endParaRPr>
          </a:p>
        </p:txBody>
      </p:sp>
    </p:spTree>
    <p:extLst>
      <p:ext uri="{BB962C8B-B14F-4D97-AF65-F5344CB8AC3E}">
        <p14:creationId xmlns:p14="http://schemas.microsoft.com/office/powerpoint/2010/main" val="283753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600" y="620688"/>
            <a:ext cx="7200800" cy="1152128"/>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prstClr val="black"/>
                </a:solidFill>
              </a:rPr>
              <a:t>Análisis de los cuadros n° 9.2, 9.3 y 9.4</a:t>
            </a:r>
            <a:endParaRPr lang="es-MX" sz="2400" dirty="0">
              <a:solidFill>
                <a:prstClr val="black"/>
              </a:solidFill>
            </a:endParaRPr>
          </a:p>
          <a:p>
            <a:r>
              <a:rPr lang="es-MX" sz="2400" dirty="0">
                <a:solidFill>
                  <a:prstClr val="black"/>
                </a:solidFill>
              </a:rPr>
              <a:t>(Balance)</a:t>
            </a:r>
          </a:p>
        </p:txBody>
      </p:sp>
      <p:sp>
        <p:nvSpPr>
          <p:cNvPr id="4" name="3 Hexágono"/>
          <p:cNvSpPr/>
          <p:nvPr/>
        </p:nvSpPr>
        <p:spPr>
          <a:xfrm>
            <a:off x="0" y="2060848"/>
            <a:ext cx="4572000" cy="3456384"/>
          </a:xfrm>
          <a:prstGeom prst="hexagon">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prstClr val="black"/>
                </a:solidFill>
              </a:rPr>
              <a:t>El cuadro 9.2 indica que, valorados a costo social, los egresos anuales son 8 millones mayores que a precios de mercado, es decir, </a:t>
            </a:r>
          </a:p>
        </p:txBody>
      </p:sp>
      <p:sp>
        <p:nvSpPr>
          <p:cNvPr id="5" name="4 Hexágono"/>
          <p:cNvSpPr/>
          <p:nvPr/>
        </p:nvSpPr>
        <p:spPr>
          <a:xfrm>
            <a:off x="4572000" y="3284984"/>
            <a:ext cx="4572000" cy="3384376"/>
          </a:xfrm>
          <a:prstGeom prst="hexag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dirty="0">
                <a:solidFill>
                  <a:prstClr val="black"/>
                </a:solidFill>
              </a:rPr>
              <a:t>que en el balance final de trasferencias pagadas y recibidas la empresa resulta favorecida, según los precios de mercado, en 8 millones al año.</a:t>
            </a:r>
          </a:p>
        </p:txBody>
      </p:sp>
      <p:sp>
        <p:nvSpPr>
          <p:cNvPr id="6" name="5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88</a:t>
            </a:fld>
            <a:endParaRPr lang="es-MX">
              <a:solidFill>
                <a:srgbClr val="CAF278"/>
              </a:solidFill>
            </a:endParaRPr>
          </a:p>
        </p:txBody>
      </p:sp>
      <p:pic>
        <p:nvPicPr>
          <p:cNvPr id="17410" name="Picture 2" descr="F:\formulación y evaluación de proyectos II\Trabajo final\Imágenes\moneda-1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764485"/>
            <a:ext cx="9048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1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inta perforada"/>
          <p:cNvSpPr/>
          <p:nvPr/>
        </p:nvSpPr>
        <p:spPr>
          <a:xfrm>
            <a:off x="539552" y="332656"/>
            <a:ext cx="7488832" cy="3312368"/>
          </a:xfrm>
          <a:prstGeom prst="flowChartPunchedTap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white"/>
                </a:solidFill>
              </a:rPr>
              <a:t>Ello se debe exclusivamente, según se puede apreciar, al subsidio por tipo de cambio, obtenido en la importación de materia prima a razón de 100 unidades por dólar, siendo así que el cambio estimado de paridad era de 300.</a:t>
            </a:r>
          </a:p>
        </p:txBody>
      </p:sp>
      <p:sp>
        <p:nvSpPr>
          <p:cNvPr id="4" name="3 Recortar rectángulo de esquina diagonal"/>
          <p:cNvSpPr/>
          <p:nvPr/>
        </p:nvSpPr>
        <p:spPr>
          <a:xfrm>
            <a:off x="539552" y="3933056"/>
            <a:ext cx="7488832" cy="2376264"/>
          </a:xfrm>
          <a:prstGeom prst="snip2DiagRect">
            <a:avLst/>
          </a:prstGeom>
          <a:solidFill>
            <a:srgbClr val="FFC000"/>
          </a:solidFill>
          <a:ln>
            <a:noFill/>
          </a:ln>
          <a:effectLst>
            <a:innerShdw blurRad="63500" dist="50800" dir="13500000">
              <a:prstClr val="black">
                <a:alpha val="50000"/>
              </a:prstClr>
            </a:inn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Los pagos de derechos aduaneros y otros impuestos no alcanzan a compensar el fuerte subsidio recibido en los cambios para la importación de materias primas y otros materiales.</a:t>
            </a:r>
          </a:p>
        </p:txBody>
      </p:sp>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89</a:t>
            </a:fld>
            <a:endParaRPr lang="es-MX">
              <a:solidFill>
                <a:srgbClr val="CAF278"/>
              </a:solidFill>
            </a:endParaRPr>
          </a:p>
        </p:txBody>
      </p:sp>
    </p:spTree>
    <p:extLst>
      <p:ext uri="{BB962C8B-B14F-4D97-AF65-F5344CB8AC3E}">
        <p14:creationId xmlns:p14="http://schemas.microsoft.com/office/powerpoint/2010/main" val="267192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188640"/>
            <a:ext cx="2962672" cy="534888"/>
          </a:xfrm>
        </p:spPr>
        <p:txBody>
          <a:bodyPr>
            <a:normAutofit/>
          </a:bodyPr>
          <a:lstStyle/>
          <a:p>
            <a:pPr algn="ctr"/>
            <a:r>
              <a:rPr lang="es-MX" sz="2800" b="1" dirty="0">
                <a:effectLst/>
                <a:latin typeface="Verdana" panose="020B0604030504040204" pitchFamily="34" charset="0"/>
                <a:ea typeface="Verdana" panose="020B0604030504040204" pitchFamily="34" charset="0"/>
                <a:cs typeface="Verdana" panose="020B0604030504040204" pitchFamily="34" charset="0"/>
              </a:rPr>
              <a:t>c) </a:t>
            </a:r>
            <a:r>
              <a:rPr lang="es-MX" sz="2800" b="1" dirty="0" smtClean="0">
                <a:effectLst/>
                <a:latin typeface="Verdana" panose="020B0604030504040204" pitchFamily="34" charset="0"/>
                <a:ea typeface="Verdana" panose="020B0604030504040204" pitchFamily="34" charset="0"/>
                <a:cs typeface="Verdana" panose="020B0604030504040204" pitchFamily="34" charset="0"/>
              </a:rPr>
              <a:t>SOLUCIÓN</a:t>
            </a:r>
            <a:r>
              <a:rPr lang="es-MX" sz="2800" b="1" dirty="0">
                <a:effectLst/>
                <a:latin typeface="Verdana" panose="020B0604030504040204" pitchFamily="34" charset="0"/>
                <a:ea typeface="Verdana" panose="020B0604030504040204" pitchFamily="34" charset="0"/>
                <a:cs typeface="Verdana" panose="020B0604030504040204" pitchFamily="34" charset="0"/>
              </a:rPr>
              <a:t>:</a:t>
            </a:r>
            <a:endParaRPr lang="es-MX" sz="2800" b="1" dirty="0">
              <a:latin typeface="Verdana" panose="020B0604030504040204" pitchFamily="34" charset="0"/>
              <a:ea typeface="Verdana" panose="020B0604030504040204" pitchFamily="34" charset="0"/>
              <a:cs typeface="Verdana" panose="020B0604030504040204" pitchFamily="34" charset="0"/>
            </a:endParaRPr>
          </a:p>
        </p:txBody>
      </p:sp>
      <p:sp>
        <p:nvSpPr>
          <p:cNvPr id="4" name="3 Flecha derecha"/>
          <p:cNvSpPr/>
          <p:nvPr/>
        </p:nvSpPr>
        <p:spPr>
          <a:xfrm>
            <a:off x="313807" y="764704"/>
            <a:ext cx="439248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t>1) Cálculo de la depreciación:</a:t>
            </a:r>
            <a:endParaRPr lang="es-MX" sz="2000" b="1" dirty="0"/>
          </a:p>
        </p:txBody>
      </p:sp>
      <mc:AlternateContent xmlns:mc="http://schemas.openxmlformats.org/markup-compatibility/2006" xmlns:a14="http://schemas.microsoft.com/office/drawing/2010/main">
        <mc:Choice Requires="a14">
          <p:sp>
            <p:nvSpPr>
              <p:cNvPr id="5" name="4 CuadroTexto"/>
              <p:cNvSpPr txBox="1"/>
              <p:nvPr/>
            </p:nvSpPr>
            <p:spPr>
              <a:xfrm>
                <a:off x="467544" y="2010062"/>
                <a:ext cx="8190512" cy="7936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𝟏</m:t>
                      </m:r>
                      <m:r>
                        <a:rPr lang="es-MX" sz="2400" b="1" i="1">
                          <a:latin typeface="Cambria Math"/>
                        </a:rPr>
                        <m:t>.</m:t>
                      </m:r>
                      <m:r>
                        <a:rPr lang="es-MX" sz="2400" b="1" i="1">
                          <a:latin typeface="Cambria Math"/>
                        </a:rPr>
                        <m:t>𝟏</m:t>
                      </m:r>
                      <m:r>
                        <a:rPr lang="es-MX" sz="2400" b="1" i="1">
                          <a:latin typeface="Cambria Math"/>
                        </a:rPr>
                        <m:t>) </m:t>
                      </m:r>
                      <m:r>
                        <a:rPr lang="es-MX" sz="2400" b="1" i="1">
                          <a:latin typeface="Cambria Math"/>
                        </a:rPr>
                        <m:t>𝑫𝒆𝒑𝒓𝒆𝒄𝒊𝒂𝒄𝒊</m:t>
                      </m:r>
                      <m:r>
                        <a:rPr lang="es-MX" sz="2400" b="1" i="1">
                          <a:latin typeface="Cambria Math"/>
                        </a:rPr>
                        <m:t>ó</m:t>
                      </m:r>
                      <m:r>
                        <a:rPr lang="es-MX" sz="2400" b="1" i="1">
                          <a:latin typeface="Cambria Math"/>
                        </a:rPr>
                        <m:t>𝒏</m:t>
                      </m:r>
                      <m:r>
                        <a:rPr lang="es-MX" sz="2400" b="1" i="1">
                          <a:latin typeface="Cambria Math"/>
                        </a:rPr>
                        <m:t> </m:t>
                      </m:r>
                      <m:r>
                        <a:rPr lang="es-MX" sz="2400" b="1" i="1">
                          <a:latin typeface="Cambria Math"/>
                        </a:rPr>
                        <m:t>𝒍𝒊𝒏𝒆𝒂𝒍</m:t>
                      </m:r>
                      <m:r>
                        <a:rPr lang="es-MX" sz="2400" b="1" i="1">
                          <a:latin typeface="Cambria Math"/>
                        </a:rPr>
                        <m:t>=</m:t>
                      </m:r>
                      <m:f>
                        <m:fPr>
                          <m:ctrlPr>
                            <a:rPr lang="es-MX" sz="2400" b="1" i="1">
                              <a:latin typeface="Cambria Math"/>
                            </a:rPr>
                          </m:ctrlPr>
                        </m:fPr>
                        <m:num>
                          <m:r>
                            <a:rPr lang="es-MX" sz="2400" b="1" i="1">
                              <a:latin typeface="Cambria Math"/>
                            </a:rPr>
                            <m:t>𝟓𝟎𝟎𝟎</m:t>
                          </m:r>
                        </m:num>
                        <m:den>
                          <m:r>
                            <a:rPr lang="es-MX" sz="2400" b="1" i="1">
                              <a:latin typeface="Cambria Math"/>
                            </a:rPr>
                            <m:t>𝟏𝟎</m:t>
                          </m:r>
                        </m:den>
                      </m:f>
                      <m:r>
                        <a:rPr lang="es-MX" sz="2400" b="1" i="1">
                          <a:latin typeface="Cambria Math"/>
                        </a:rPr>
                        <m:t>=</m:t>
                      </m:r>
                      <m:r>
                        <a:rPr lang="es-MX" sz="2400" b="1" i="1">
                          <a:latin typeface="Cambria Math"/>
                        </a:rPr>
                        <m:t>𝟓𝟎𝟎</m:t>
                      </m:r>
                      <m:r>
                        <a:rPr lang="es-MX" sz="2400" b="1" i="1">
                          <a:latin typeface="Cambria Math"/>
                        </a:rPr>
                        <m:t> (</m:t>
                      </m:r>
                      <m:r>
                        <a:rPr lang="es-MX" sz="2400" b="1" i="1">
                          <a:latin typeface="Cambria Math"/>
                        </a:rPr>
                        <m:t>𝒄𝒂𝒓𝒈𝒐</m:t>
                      </m:r>
                      <m:r>
                        <a:rPr lang="es-MX" sz="2400" b="1" i="1">
                          <a:latin typeface="Cambria Math"/>
                        </a:rPr>
                        <m:t> </m:t>
                      </m:r>
                      <m:r>
                        <a:rPr lang="es-MX" sz="2400" b="1" i="1">
                          <a:latin typeface="Cambria Math"/>
                        </a:rPr>
                        <m:t>𝒂𝒏𝒖𝒂𝒍</m:t>
                      </m:r>
                      <m:r>
                        <a:rPr lang="es-MX" sz="2400" b="1" i="1">
                          <a:latin typeface="Cambria Math"/>
                        </a:rPr>
                        <m:t>)</m:t>
                      </m:r>
                    </m:oMath>
                  </m:oMathPara>
                </a14:m>
                <a:endParaRPr lang="es-MX" sz="2400" b="1" dirty="0"/>
              </a:p>
            </p:txBody>
          </p:sp>
        </mc:Choice>
        <mc:Fallback xmlns="">
          <p:sp>
            <p:nvSpPr>
              <p:cNvPr id="5" name="4 CuadroTexto"/>
              <p:cNvSpPr txBox="1">
                <a:spLocks noRot="1" noChangeAspect="1" noMove="1" noResize="1" noEditPoints="1" noAdjustHandles="1" noChangeArrowheads="1" noChangeShapeType="1" noTextEdit="1"/>
              </p:cNvSpPr>
              <p:nvPr/>
            </p:nvSpPr>
            <p:spPr>
              <a:xfrm>
                <a:off x="467544" y="2010062"/>
                <a:ext cx="8190512" cy="793679"/>
              </a:xfrm>
              <a:prstGeom prst="rect">
                <a:avLst/>
              </a:prstGeom>
              <a:blipFill rotWithShape="1">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5 CuadroTexto"/>
              <p:cNvSpPr txBox="1"/>
              <p:nvPr/>
            </p:nvSpPr>
            <p:spPr>
              <a:xfrm>
                <a:off x="385983" y="3271843"/>
                <a:ext cx="8353633" cy="651973"/>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MX" b="1" i="1">
                          <a:latin typeface="Cambria Math"/>
                        </a:rPr>
                        <m:t>𝟏</m:t>
                      </m:r>
                      <m:r>
                        <a:rPr lang="es-MX" b="1" i="1">
                          <a:latin typeface="Cambria Math"/>
                        </a:rPr>
                        <m:t>.</m:t>
                      </m:r>
                      <m:r>
                        <a:rPr lang="es-MX" b="1" i="1">
                          <a:latin typeface="Cambria Math"/>
                        </a:rPr>
                        <m:t>𝟐</m:t>
                      </m:r>
                      <m:r>
                        <a:rPr lang="es-MX" b="1" i="1">
                          <a:latin typeface="Cambria Math"/>
                        </a:rPr>
                        <m:t>) </m:t>
                      </m:r>
                      <m:r>
                        <a:rPr lang="es-MX" b="1" i="1">
                          <a:latin typeface="Cambria Math"/>
                        </a:rPr>
                        <m:t>𝑭</m:t>
                      </m:r>
                      <m:r>
                        <a:rPr lang="es-MX" b="1" i="1">
                          <a:latin typeface="Cambria Math"/>
                        </a:rPr>
                        <m:t>.</m:t>
                      </m:r>
                      <m:r>
                        <a:rPr lang="es-MX" b="1" i="1">
                          <a:latin typeface="Cambria Math"/>
                        </a:rPr>
                        <m:t>𝑭</m:t>
                      </m:r>
                      <m:r>
                        <a:rPr lang="es-MX" b="1" i="1">
                          <a:latin typeface="Cambria Math"/>
                        </a:rPr>
                        <m:t>.</m:t>
                      </m:r>
                      <m:r>
                        <a:rPr lang="es-MX" b="1" i="1">
                          <a:latin typeface="Cambria Math"/>
                        </a:rPr>
                        <m:t>𝑨</m:t>
                      </m:r>
                      <m:r>
                        <a:rPr lang="es-MX" b="1" i="1">
                          <a:latin typeface="Cambria Math"/>
                        </a:rPr>
                        <m:t>=</m:t>
                      </m:r>
                      <m:f>
                        <m:fPr>
                          <m:ctrlPr>
                            <a:rPr lang="es-MX" b="1" i="1">
                              <a:latin typeface="Cambria Math"/>
                            </a:rPr>
                          </m:ctrlPr>
                        </m:fPr>
                        <m:num>
                          <m:r>
                            <a:rPr lang="es-MX" b="1" i="1">
                              <a:latin typeface="Cambria Math"/>
                            </a:rPr>
                            <m:t>𝟎</m:t>
                          </m:r>
                          <m:r>
                            <a:rPr lang="es-MX" b="1" i="1">
                              <a:latin typeface="Cambria Math"/>
                            </a:rPr>
                            <m:t>.</m:t>
                          </m:r>
                          <m:r>
                            <a:rPr lang="es-MX" b="1" i="1">
                              <a:latin typeface="Cambria Math"/>
                            </a:rPr>
                            <m:t>𝟎𝟒</m:t>
                          </m:r>
                        </m:num>
                        <m:den>
                          <m:d>
                            <m:dPr>
                              <m:ctrlPr>
                                <a:rPr lang="es-MX" b="1" i="1">
                                  <a:latin typeface="Cambria Math"/>
                                </a:rPr>
                              </m:ctrlPr>
                            </m:dPr>
                            <m:e>
                              <m:r>
                                <a:rPr lang="es-MX" b="1" i="1">
                                  <a:latin typeface="Cambria Math"/>
                                </a:rPr>
                                <m:t>𝟏</m:t>
                              </m:r>
                              <m:r>
                                <a:rPr lang="es-MX" b="1" i="1">
                                  <a:latin typeface="Cambria Math"/>
                                </a:rPr>
                                <m:t>+</m:t>
                              </m:r>
                              <m:r>
                                <a:rPr lang="es-MX" b="1" i="1">
                                  <a:latin typeface="Cambria Math"/>
                                </a:rPr>
                                <m:t>𝟎</m:t>
                              </m:r>
                              <m:r>
                                <a:rPr lang="es-MX" b="1" i="1">
                                  <a:latin typeface="Cambria Math"/>
                                </a:rPr>
                                <m:t>.</m:t>
                              </m:r>
                              <m:r>
                                <a:rPr lang="es-MX" b="1" i="1">
                                  <a:latin typeface="Cambria Math"/>
                                </a:rPr>
                                <m:t>𝟎𝟒</m:t>
                              </m:r>
                            </m:e>
                          </m:d>
                          <m:r>
                            <a:rPr lang="es-MX" b="1" i="1">
                              <a:latin typeface="Cambria Math"/>
                            </a:rPr>
                            <m:t>−</m:t>
                          </m:r>
                          <m:r>
                            <a:rPr lang="es-MX" b="1" i="1">
                              <a:latin typeface="Cambria Math"/>
                            </a:rPr>
                            <m:t>𝟏</m:t>
                          </m:r>
                        </m:den>
                      </m:f>
                      <m:r>
                        <a:rPr lang="es-MX" b="1" i="1">
                          <a:latin typeface="Cambria Math"/>
                        </a:rPr>
                        <m:t>=</m:t>
                      </m:r>
                      <m:f>
                        <m:fPr>
                          <m:ctrlPr>
                            <a:rPr lang="es-MX" b="1" i="1">
                              <a:latin typeface="Cambria Math"/>
                            </a:rPr>
                          </m:ctrlPr>
                        </m:fPr>
                        <m:num>
                          <m:r>
                            <a:rPr lang="es-MX" b="1" i="1">
                              <a:latin typeface="Cambria Math"/>
                            </a:rPr>
                            <m:t>𝟎</m:t>
                          </m:r>
                          <m:r>
                            <a:rPr lang="es-MX" b="1" i="1">
                              <a:latin typeface="Cambria Math"/>
                            </a:rPr>
                            <m:t>.</m:t>
                          </m:r>
                          <m:r>
                            <a:rPr lang="es-MX" b="1" i="1">
                              <a:latin typeface="Cambria Math"/>
                            </a:rPr>
                            <m:t>𝟎𝟒</m:t>
                          </m:r>
                        </m:num>
                        <m:den>
                          <m:d>
                            <m:dPr>
                              <m:ctrlPr>
                                <a:rPr lang="es-MX" b="1" i="1">
                                  <a:latin typeface="Cambria Math"/>
                                </a:rPr>
                              </m:ctrlPr>
                            </m:dPr>
                            <m:e>
                              <m:r>
                                <a:rPr lang="es-MX" b="1" i="1">
                                  <a:latin typeface="Cambria Math"/>
                                </a:rPr>
                                <m:t>𝟏</m:t>
                              </m:r>
                              <m:r>
                                <a:rPr lang="es-MX" b="1" i="1">
                                  <a:latin typeface="Cambria Math"/>
                                </a:rPr>
                                <m:t>.</m:t>
                              </m:r>
                              <m:r>
                                <a:rPr lang="es-MX" b="1" i="1">
                                  <a:latin typeface="Cambria Math"/>
                                </a:rPr>
                                <m:t>𝟎𝟒</m:t>
                              </m:r>
                            </m:e>
                          </m:d>
                          <m:r>
                            <a:rPr lang="es-MX" b="1" i="1">
                              <a:latin typeface="Cambria Math"/>
                            </a:rPr>
                            <m:t>−</m:t>
                          </m:r>
                          <m:r>
                            <a:rPr lang="es-MX" b="1" i="1">
                              <a:latin typeface="Cambria Math"/>
                            </a:rPr>
                            <m:t>𝟏</m:t>
                          </m:r>
                          <m:r>
                            <a:rPr lang="es-MX" b="1" i="1">
                              <a:latin typeface="Cambria Math"/>
                            </a:rPr>
                            <m:t>=</m:t>
                          </m:r>
                        </m:den>
                      </m:f>
                      <m:f>
                        <m:fPr>
                          <m:ctrlPr>
                            <a:rPr lang="es-MX" b="1" i="1">
                              <a:latin typeface="Cambria Math"/>
                            </a:rPr>
                          </m:ctrlPr>
                        </m:fPr>
                        <m:num>
                          <m:r>
                            <a:rPr lang="es-MX" b="1" i="1">
                              <a:latin typeface="Cambria Math"/>
                            </a:rPr>
                            <m:t>𝟎</m:t>
                          </m:r>
                          <m:r>
                            <a:rPr lang="es-MX" b="1" i="1">
                              <a:latin typeface="Cambria Math"/>
                            </a:rPr>
                            <m:t>.</m:t>
                          </m:r>
                          <m:r>
                            <a:rPr lang="es-MX" b="1" i="1">
                              <a:latin typeface="Cambria Math"/>
                            </a:rPr>
                            <m:t>𝟎𝟒</m:t>
                          </m:r>
                        </m:num>
                        <m:den>
                          <m:r>
                            <a:rPr lang="es-MX" b="1" i="1">
                              <a:latin typeface="Cambria Math"/>
                            </a:rPr>
                            <m:t>𝟏</m:t>
                          </m:r>
                          <m:r>
                            <a:rPr lang="es-MX" b="1" i="1">
                              <a:latin typeface="Cambria Math"/>
                            </a:rPr>
                            <m:t>.</m:t>
                          </m:r>
                          <m:r>
                            <a:rPr lang="es-MX" b="1" i="1">
                              <a:latin typeface="Cambria Math"/>
                            </a:rPr>
                            <m:t>𝟒𝟖𝟎𝟐</m:t>
                          </m:r>
                          <m:r>
                            <a:rPr lang="es-MX" b="1" i="1">
                              <a:latin typeface="Cambria Math"/>
                            </a:rPr>
                            <m:t>−</m:t>
                          </m:r>
                          <m:r>
                            <a:rPr lang="es-MX" b="1" i="1">
                              <a:latin typeface="Cambria Math"/>
                            </a:rPr>
                            <m:t>𝟏</m:t>
                          </m:r>
                        </m:den>
                      </m:f>
                      <m:r>
                        <a:rPr lang="es-MX" b="1" i="1">
                          <a:latin typeface="Cambria Math"/>
                        </a:rPr>
                        <m:t>=</m:t>
                      </m:r>
                      <m:f>
                        <m:fPr>
                          <m:ctrlPr>
                            <a:rPr lang="es-MX" b="1" i="1">
                              <a:latin typeface="Cambria Math"/>
                            </a:rPr>
                          </m:ctrlPr>
                        </m:fPr>
                        <m:num>
                          <m:r>
                            <a:rPr lang="es-MX" b="1" i="1">
                              <a:latin typeface="Cambria Math"/>
                            </a:rPr>
                            <m:t>𝟎</m:t>
                          </m:r>
                          <m:r>
                            <a:rPr lang="es-MX" b="1" i="1">
                              <a:latin typeface="Cambria Math"/>
                            </a:rPr>
                            <m:t>.</m:t>
                          </m:r>
                          <m:r>
                            <a:rPr lang="es-MX" b="1" i="1">
                              <a:latin typeface="Cambria Math"/>
                            </a:rPr>
                            <m:t>𝟎𝟒</m:t>
                          </m:r>
                        </m:num>
                        <m:den>
                          <m:r>
                            <a:rPr lang="es-MX" b="1" i="1">
                              <a:latin typeface="Cambria Math"/>
                            </a:rPr>
                            <m:t>𝟎</m:t>
                          </m:r>
                          <m:r>
                            <a:rPr lang="es-MX" b="1" i="1">
                              <a:latin typeface="Cambria Math"/>
                            </a:rPr>
                            <m:t>.</m:t>
                          </m:r>
                          <m:r>
                            <a:rPr lang="es-MX" b="1" i="1">
                              <a:latin typeface="Cambria Math"/>
                            </a:rPr>
                            <m:t>𝟒𝟖𝟎𝟐</m:t>
                          </m:r>
                        </m:den>
                      </m:f>
                      <m:r>
                        <a:rPr lang="es-MX" b="1" i="1">
                          <a:latin typeface="Cambria Math"/>
                        </a:rPr>
                        <m:t>=</m:t>
                      </m:r>
                      <m:r>
                        <a:rPr lang="es-MX" b="1" i="1">
                          <a:latin typeface="Cambria Math"/>
                        </a:rPr>
                        <m:t>𝟎</m:t>
                      </m:r>
                      <m:r>
                        <a:rPr lang="es-MX" b="1" i="1">
                          <a:latin typeface="Cambria Math"/>
                        </a:rPr>
                        <m:t>.</m:t>
                      </m:r>
                      <m:r>
                        <a:rPr lang="es-MX" b="1" i="1">
                          <a:latin typeface="Cambria Math"/>
                        </a:rPr>
                        <m:t>𝟎𝟖𝟑𝟐𝟗</m:t>
                      </m:r>
                    </m:oMath>
                  </m:oMathPara>
                </a14:m>
                <a:endParaRPr lang="es-MX" b="1" dirty="0"/>
              </a:p>
            </p:txBody>
          </p:sp>
        </mc:Choice>
        <mc:Fallback xmlns="">
          <p:sp>
            <p:nvSpPr>
              <p:cNvPr id="6" name="5 CuadroTexto"/>
              <p:cNvSpPr txBox="1">
                <a:spLocks noRot="1" noChangeAspect="1" noMove="1" noResize="1" noEditPoints="1" noAdjustHandles="1" noChangeArrowheads="1" noChangeShapeType="1" noTextEdit="1"/>
              </p:cNvSpPr>
              <p:nvPr/>
            </p:nvSpPr>
            <p:spPr>
              <a:xfrm>
                <a:off x="385983" y="3271843"/>
                <a:ext cx="8353633" cy="651973"/>
              </a:xfrm>
              <a:prstGeom prst="rect">
                <a:avLst/>
              </a:prstGeom>
              <a:blipFill rotWithShape="1">
                <a:blip r:embed="rId3"/>
                <a:stretch>
                  <a:fillRect/>
                </a:stretch>
              </a:blipFill>
            </p:spPr>
            <p:txBody>
              <a:bodyPr/>
              <a:lstStyle/>
              <a:p>
                <a:r>
                  <a:rPr lang="es-MX">
                    <a:noFill/>
                  </a:rPr>
                  <a:t> </a:t>
                </a:r>
              </a:p>
            </p:txBody>
          </p:sp>
        </mc:Fallback>
      </mc:AlternateContent>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136" y="4208321"/>
            <a:ext cx="2349835" cy="10667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Rectángulo"/>
          <p:cNvSpPr/>
          <p:nvPr/>
        </p:nvSpPr>
        <p:spPr>
          <a:xfrm>
            <a:off x="752363" y="5464711"/>
            <a:ext cx="7488832" cy="400110"/>
          </a:xfrm>
          <a:prstGeom prst="rect">
            <a:avLst/>
          </a:prstGeom>
        </p:spPr>
        <p:txBody>
          <a:bodyPr wrap="square">
            <a:spAutoFit/>
          </a:bodyPr>
          <a:lstStyle/>
          <a:p>
            <a:r>
              <a:rPr lang="es-MX" sz="2000" b="1" dirty="0"/>
              <a:t>Anualidad por el fondo de amortización = 0.08329*5000 = 416</a:t>
            </a:r>
          </a:p>
        </p:txBody>
      </p:sp>
      <mc:AlternateContent xmlns:mc="http://schemas.openxmlformats.org/markup-compatibility/2006" xmlns:a14="http://schemas.microsoft.com/office/drawing/2010/main">
        <mc:Choice Requires="a14">
          <p:sp>
            <p:nvSpPr>
              <p:cNvPr id="16" name="15 Rectángulo"/>
              <p:cNvSpPr/>
              <p:nvPr/>
            </p:nvSpPr>
            <p:spPr>
              <a:xfrm>
                <a:off x="3596963" y="6021288"/>
                <a:ext cx="2182008" cy="461665"/>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MX" sz="2400" b="1" i="1">
                          <a:latin typeface="Cambria Math"/>
                        </a:rPr>
                        <m:t>𝑭𝑭𝑨</m:t>
                      </m:r>
                      <m:r>
                        <a:rPr lang="es-MX" sz="2400" b="1" i="1">
                          <a:latin typeface="Cambria Math"/>
                        </a:rPr>
                        <m:t>∗</m:t>
                      </m:r>
                      <m:r>
                        <a:rPr lang="es-MX" sz="2400" b="1" i="1">
                          <a:latin typeface="Cambria Math"/>
                        </a:rPr>
                        <m:t>𝑲𝑭</m:t>
                      </m:r>
                      <m:r>
                        <a:rPr lang="es-MX" sz="2400" b="1" i="1">
                          <a:latin typeface="Cambria Math"/>
                        </a:rPr>
                        <m:t>=</m:t>
                      </m:r>
                      <m:r>
                        <a:rPr lang="es-MX" sz="2400" b="1" i="1">
                          <a:latin typeface="Cambria Math"/>
                        </a:rPr>
                        <m:t>𝑨</m:t>
                      </m:r>
                    </m:oMath>
                  </m:oMathPara>
                </a14:m>
                <a:endParaRPr lang="es-MX" sz="2400" dirty="0"/>
              </a:p>
            </p:txBody>
          </p:sp>
        </mc:Choice>
        <mc:Fallback xmlns="">
          <p:sp>
            <p:nvSpPr>
              <p:cNvPr id="16" name="15 Rectángulo"/>
              <p:cNvSpPr>
                <a:spLocks noRot="1" noChangeAspect="1" noMove="1" noResize="1" noEditPoints="1" noAdjustHandles="1" noChangeArrowheads="1" noChangeShapeType="1" noTextEdit="1"/>
              </p:cNvSpPr>
              <p:nvPr/>
            </p:nvSpPr>
            <p:spPr>
              <a:xfrm>
                <a:off x="3596963" y="6021288"/>
                <a:ext cx="2182008" cy="461665"/>
              </a:xfrm>
              <a:prstGeom prst="rect">
                <a:avLst/>
              </a:prstGeom>
              <a:blipFill rotWithShape="1">
                <a:blip r:embed="rId5"/>
                <a:stretch>
                  <a:fillRect/>
                </a:stretch>
              </a:blipFill>
            </p:spPr>
            <p:txBody>
              <a:bodyPr/>
              <a:lstStyle/>
              <a:p>
                <a:r>
                  <a:rPr lang="es-MX">
                    <a:noFill/>
                  </a:rPr>
                  <a:t> </a:t>
                </a:r>
              </a:p>
            </p:txBody>
          </p:sp>
        </mc:Fallback>
      </mc:AlternateContent>
      <p:sp>
        <p:nvSpPr>
          <p:cNvPr id="9" name="8 CuadroTexto"/>
          <p:cNvSpPr txBox="1"/>
          <p:nvPr/>
        </p:nvSpPr>
        <p:spPr>
          <a:xfrm>
            <a:off x="7524328" y="149337"/>
            <a:ext cx="1307619" cy="338554"/>
          </a:xfrm>
          <a:prstGeom prst="rect">
            <a:avLst/>
          </a:prstGeom>
          <a:noFill/>
        </p:spPr>
        <p:txBody>
          <a:bodyPr wrap="square" rtlCol="0">
            <a:spAutoFit/>
          </a:bodyPr>
          <a:lstStyle/>
          <a:p>
            <a:r>
              <a:rPr lang="es-MX" sz="1600" dirty="0" smtClean="0"/>
              <a:t>Luis Flores</a:t>
            </a:r>
            <a:endParaRPr lang="es-MX" sz="1600" dirty="0"/>
          </a:p>
        </p:txBody>
      </p:sp>
      <p:pic>
        <p:nvPicPr>
          <p:cNvPr id="8195" name="Picture 3" descr="C:\Users\Sidhary\Pictures\LUIS\curley-lg-cl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66013" y="1160463"/>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Sidhary\Pictures\LUIS\curley-lg-cl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6613" y="5966370"/>
            <a:ext cx="571500" cy="5715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5"/>
          </p:nvPr>
        </p:nvSpPr>
        <p:spPr/>
        <p:txBody>
          <a:bodyPr/>
          <a:lstStyle/>
          <a:p>
            <a:fld id="{A4119D5D-C868-4150-8857-B9A7E64B4824}" type="slidenum">
              <a:rPr lang="es-MX" smtClean="0"/>
              <a:t>9</a:t>
            </a:fld>
            <a:endParaRPr lang="es-MX"/>
          </a:p>
        </p:txBody>
      </p:sp>
    </p:spTree>
    <p:extLst>
      <p:ext uri="{BB962C8B-B14F-4D97-AF65-F5344CB8AC3E}">
        <p14:creationId xmlns:p14="http://schemas.microsoft.com/office/powerpoint/2010/main" val="38607707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23313" y="548680"/>
            <a:ext cx="7632848" cy="1152128"/>
          </a:xfrm>
          <a:prstGeom prst="roundRect">
            <a:avLst/>
          </a:prstGeom>
          <a:gradFill flip="none" rotWithShape="1">
            <a:gsLst>
              <a:gs pos="0">
                <a:srgbClr val="3333CC">
                  <a:tint val="66000"/>
                  <a:satMod val="160000"/>
                </a:srgbClr>
              </a:gs>
              <a:gs pos="50000">
                <a:srgbClr val="3333CC">
                  <a:tint val="44500"/>
                  <a:satMod val="160000"/>
                </a:srgbClr>
              </a:gs>
              <a:gs pos="100000">
                <a:srgbClr val="3333CC">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Debe observarse que hasta ahora ya se han utilizado cuatro tipos de cambio a </a:t>
            </a:r>
            <a:r>
              <a:rPr lang="es-MX" sz="2400" dirty="0" smtClean="0">
                <a:solidFill>
                  <a:prstClr val="black"/>
                </a:solidFill>
              </a:rPr>
              <a:t>saber</a:t>
            </a:r>
            <a:r>
              <a:rPr lang="es-MX" sz="2400" dirty="0">
                <a:solidFill>
                  <a:prstClr val="black"/>
                </a:solidFill>
              </a:rPr>
              <a:t>:</a:t>
            </a:r>
          </a:p>
        </p:txBody>
      </p:sp>
      <p:graphicFrame>
        <p:nvGraphicFramePr>
          <p:cNvPr id="5" name="4 Tabla"/>
          <p:cNvGraphicFramePr>
            <a:graphicFrameLocks noGrp="1"/>
          </p:cNvGraphicFramePr>
          <p:nvPr>
            <p:extLst>
              <p:ext uri="{D42A27DB-BD31-4B8C-83A1-F6EECF244321}">
                <p14:modId xmlns:p14="http://schemas.microsoft.com/office/powerpoint/2010/main" val="1557452934"/>
              </p:ext>
            </p:extLst>
          </p:nvPr>
        </p:nvGraphicFramePr>
        <p:xfrm>
          <a:off x="179512" y="1952514"/>
          <a:ext cx="8568952" cy="3816422"/>
        </p:xfrm>
        <a:graphic>
          <a:graphicData uri="http://schemas.openxmlformats.org/drawingml/2006/table">
            <a:tbl>
              <a:tblPr firstRow="1" firstCol="1" bandRow="1">
                <a:tableStyleId>{E8034E78-7F5D-4C2E-B375-FC64B27BC917}</a:tableStyleId>
              </a:tblPr>
              <a:tblGrid>
                <a:gridCol w="6486166"/>
                <a:gridCol w="2082786"/>
              </a:tblGrid>
              <a:tr h="1052090">
                <a:tc>
                  <a:txBody>
                    <a:bodyPr/>
                    <a:lstStyle/>
                    <a:p>
                      <a:pPr>
                        <a:lnSpc>
                          <a:spcPct val="115000"/>
                        </a:lnSpc>
                        <a:spcAft>
                          <a:spcPts val="0"/>
                        </a:spcAft>
                      </a:pPr>
                      <a:r>
                        <a:rPr lang="es-MX" sz="1400" dirty="0">
                          <a:solidFill>
                            <a:sysClr val="windowText" lastClr="000000"/>
                          </a:solidFill>
                          <a:effectLst/>
                        </a:rPr>
                        <a:t> </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c>
                  <a:txBody>
                    <a:bodyPr/>
                    <a:lstStyle/>
                    <a:p>
                      <a:pPr algn="ctr">
                        <a:lnSpc>
                          <a:spcPct val="115000"/>
                        </a:lnSpc>
                        <a:spcAft>
                          <a:spcPts val="0"/>
                        </a:spcAft>
                      </a:pPr>
                      <a:r>
                        <a:rPr lang="es-MX" sz="1400">
                          <a:solidFill>
                            <a:sysClr val="windowText" lastClr="000000"/>
                          </a:solidFill>
                          <a:effectLst/>
                        </a:rPr>
                        <a:t>Unidades por dólar.</a:t>
                      </a:r>
                      <a:endParaRPr lang="es-MX" sz="1400">
                        <a:solidFill>
                          <a:sysClr val="windowText" lastClr="000000"/>
                        </a:solidFill>
                        <a:effectLst/>
                        <a:latin typeface="Calibri"/>
                        <a:ea typeface="Calibri"/>
                        <a:cs typeface="Times New Roman"/>
                      </a:endParaRPr>
                    </a:p>
                  </a:txBody>
                  <a:tcPr marL="68580" marR="68580" marT="0" marB="0">
                    <a:solidFill>
                      <a:schemeClr val="tx1"/>
                    </a:solidFill>
                  </a:tcPr>
                </a:tc>
              </a:tr>
              <a:tr h="550428">
                <a:tc>
                  <a:txBody>
                    <a:bodyPr/>
                    <a:lstStyle/>
                    <a:p>
                      <a:pPr>
                        <a:lnSpc>
                          <a:spcPct val="115000"/>
                        </a:lnSpc>
                        <a:spcAft>
                          <a:spcPts val="0"/>
                        </a:spcAft>
                      </a:pPr>
                      <a:r>
                        <a:rPr lang="es-MX" sz="1400" dirty="0">
                          <a:solidFill>
                            <a:sysClr val="windowText" lastClr="000000"/>
                          </a:solidFill>
                          <a:effectLst/>
                        </a:rPr>
                        <a:t>Para importación de equipo </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c>
                  <a:txBody>
                    <a:bodyPr/>
                    <a:lstStyle/>
                    <a:p>
                      <a:pPr algn="ctr">
                        <a:lnSpc>
                          <a:spcPct val="115000"/>
                        </a:lnSpc>
                        <a:spcAft>
                          <a:spcPts val="0"/>
                        </a:spcAft>
                      </a:pPr>
                      <a:r>
                        <a:rPr lang="es-MX" sz="1400">
                          <a:solidFill>
                            <a:sysClr val="windowText" lastClr="000000"/>
                          </a:solidFill>
                          <a:effectLst/>
                        </a:rPr>
                        <a:t>200</a:t>
                      </a:r>
                      <a:endParaRPr lang="es-MX" sz="1400">
                        <a:solidFill>
                          <a:sysClr val="windowText" lastClr="000000"/>
                        </a:solidFill>
                        <a:effectLst/>
                        <a:latin typeface="Calibri"/>
                        <a:ea typeface="Calibri"/>
                        <a:cs typeface="Times New Roman"/>
                      </a:endParaRPr>
                    </a:p>
                  </a:txBody>
                  <a:tcPr marL="68580" marR="68580" marT="0" marB="0">
                    <a:solidFill>
                      <a:schemeClr val="tx1"/>
                    </a:solidFill>
                  </a:tcPr>
                </a:tc>
              </a:tr>
              <a:tr h="1052090">
                <a:tc>
                  <a:txBody>
                    <a:bodyPr/>
                    <a:lstStyle/>
                    <a:p>
                      <a:pPr>
                        <a:lnSpc>
                          <a:spcPct val="115000"/>
                        </a:lnSpc>
                        <a:spcAft>
                          <a:spcPts val="0"/>
                        </a:spcAft>
                      </a:pPr>
                      <a:r>
                        <a:rPr lang="es-MX" sz="1400" dirty="0">
                          <a:solidFill>
                            <a:sysClr val="windowText" lastClr="000000"/>
                          </a:solidFill>
                          <a:effectLst/>
                        </a:rPr>
                        <a:t>Para pagos de servicios de técnicos extranjeros </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c>
                  <a:txBody>
                    <a:bodyPr/>
                    <a:lstStyle/>
                    <a:p>
                      <a:pPr algn="ctr">
                        <a:lnSpc>
                          <a:spcPct val="115000"/>
                        </a:lnSpc>
                        <a:spcAft>
                          <a:spcPts val="0"/>
                        </a:spcAft>
                      </a:pPr>
                      <a:r>
                        <a:rPr lang="es-MX" sz="1400">
                          <a:solidFill>
                            <a:sysClr val="windowText" lastClr="000000"/>
                          </a:solidFill>
                          <a:effectLst/>
                        </a:rPr>
                        <a:t>500</a:t>
                      </a:r>
                      <a:endParaRPr lang="es-MX" sz="1400">
                        <a:solidFill>
                          <a:sysClr val="windowText" lastClr="000000"/>
                        </a:solidFill>
                        <a:effectLst/>
                        <a:latin typeface="Calibri"/>
                        <a:ea typeface="Calibri"/>
                        <a:cs typeface="Times New Roman"/>
                      </a:endParaRPr>
                    </a:p>
                  </a:txBody>
                  <a:tcPr marL="68580" marR="68580" marT="0" marB="0">
                    <a:solidFill>
                      <a:schemeClr val="tx1"/>
                    </a:solidFill>
                  </a:tcPr>
                </a:tc>
              </a:tr>
              <a:tr h="580907">
                <a:tc>
                  <a:txBody>
                    <a:bodyPr/>
                    <a:lstStyle/>
                    <a:p>
                      <a:pPr>
                        <a:lnSpc>
                          <a:spcPct val="115000"/>
                        </a:lnSpc>
                        <a:spcAft>
                          <a:spcPts val="0"/>
                        </a:spcAft>
                      </a:pPr>
                      <a:r>
                        <a:rPr lang="es-MX" sz="1400" dirty="0">
                          <a:solidFill>
                            <a:sysClr val="windowText" lastClr="000000"/>
                          </a:solidFill>
                          <a:effectLst/>
                        </a:rPr>
                        <a:t>Para importación de materias primas </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c>
                  <a:txBody>
                    <a:bodyPr/>
                    <a:lstStyle/>
                    <a:p>
                      <a:pPr algn="ctr">
                        <a:lnSpc>
                          <a:spcPct val="115000"/>
                        </a:lnSpc>
                        <a:spcAft>
                          <a:spcPts val="0"/>
                        </a:spcAft>
                      </a:pPr>
                      <a:r>
                        <a:rPr lang="es-MX" sz="1400" dirty="0">
                          <a:solidFill>
                            <a:sysClr val="windowText" lastClr="000000"/>
                          </a:solidFill>
                          <a:effectLst/>
                        </a:rPr>
                        <a:t>100</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r>
              <a:tr h="580907">
                <a:tc>
                  <a:txBody>
                    <a:bodyPr/>
                    <a:lstStyle/>
                    <a:p>
                      <a:pPr>
                        <a:lnSpc>
                          <a:spcPct val="115000"/>
                        </a:lnSpc>
                        <a:spcAft>
                          <a:spcPts val="0"/>
                        </a:spcAft>
                      </a:pPr>
                      <a:r>
                        <a:rPr lang="es-MX" sz="1400">
                          <a:solidFill>
                            <a:sysClr val="windowText" lastClr="000000"/>
                          </a:solidFill>
                          <a:effectLst/>
                        </a:rPr>
                        <a:t>Cambio real social</a:t>
                      </a:r>
                      <a:endParaRPr lang="es-MX" sz="1400">
                        <a:solidFill>
                          <a:sysClr val="windowText" lastClr="000000"/>
                        </a:solidFill>
                        <a:effectLst/>
                        <a:latin typeface="Calibri"/>
                        <a:ea typeface="Calibri"/>
                        <a:cs typeface="Times New Roman"/>
                      </a:endParaRPr>
                    </a:p>
                  </a:txBody>
                  <a:tcPr marL="68580" marR="68580" marT="0" marB="0">
                    <a:solidFill>
                      <a:schemeClr val="tx1"/>
                    </a:solidFill>
                  </a:tcPr>
                </a:tc>
                <a:tc>
                  <a:txBody>
                    <a:bodyPr/>
                    <a:lstStyle/>
                    <a:p>
                      <a:pPr algn="ctr">
                        <a:lnSpc>
                          <a:spcPct val="115000"/>
                        </a:lnSpc>
                        <a:spcAft>
                          <a:spcPts val="0"/>
                        </a:spcAft>
                      </a:pPr>
                      <a:r>
                        <a:rPr lang="es-MX" sz="1400" dirty="0">
                          <a:solidFill>
                            <a:sysClr val="windowText" lastClr="000000"/>
                          </a:solidFill>
                          <a:effectLst/>
                        </a:rPr>
                        <a:t>300</a:t>
                      </a:r>
                      <a:endParaRPr lang="es-MX" sz="1400" dirty="0">
                        <a:solidFill>
                          <a:sysClr val="windowText" lastClr="000000"/>
                        </a:solidFill>
                        <a:effectLst/>
                        <a:latin typeface="Calibri"/>
                        <a:ea typeface="Calibri"/>
                        <a:cs typeface="Times New Roman"/>
                      </a:endParaRPr>
                    </a:p>
                  </a:txBody>
                  <a:tcPr marL="68580" marR="68580" marT="0" marB="0">
                    <a:solidFill>
                      <a:schemeClr val="tx1"/>
                    </a:solidFill>
                  </a:tcPr>
                </a:tc>
              </a:tr>
            </a:tbl>
          </a:graphicData>
        </a:graphic>
      </p:graphicFrame>
      <p:sp>
        <p:nvSpPr>
          <p:cNvPr id="6" name="5 Rectángulo"/>
          <p:cNvSpPr/>
          <p:nvPr/>
        </p:nvSpPr>
        <p:spPr>
          <a:xfrm>
            <a:off x="395536" y="5834881"/>
            <a:ext cx="8352928" cy="923330"/>
          </a:xfrm>
          <a:prstGeom prst="rect">
            <a:avLst/>
          </a:prstGeom>
        </p:spPr>
        <p:txBody>
          <a:bodyPr wrap="square">
            <a:spAutoFit/>
          </a:bodyPr>
          <a:lstStyle/>
          <a:p>
            <a:r>
              <a:rPr lang="es-MX" b="1" dirty="0">
                <a:solidFill>
                  <a:prstClr val="white"/>
                </a:solidFill>
              </a:rPr>
              <a:t>Nota: </a:t>
            </a:r>
            <a:r>
              <a:rPr lang="es-MX" dirty="0">
                <a:solidFill>
                  <a:prstClr val="white"/>
                </a:solidFill>
              </a:rPr>
              <a:t>cuando al lector, o estudiante le asignen la ESOEP, deberá, recurrir a la búsqueda de la información real en organismos  de gobierno (N. del Co)</a:t>
            </a:r>
          </a:p>
        </p:txBody>
      </p:sp>
      <p:sp>
        <p:nvSpPr>
          <p:cNvPr id="7" name="6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90</a:t>
            </a:fld>
            <a:endParaRPr lang="es-MX">
              <a:solidFill>
                <a:srgbClr val="CAF278"/>
              </a:solidFill>
            </a:endParaRPr>
          </a:p>
        </p:txBody>
      </p:sp>
    </p:spTree>
    <p:extLst>
      <p:ext uri="{BB962C8B-B14F-4D97-AF65-F5344CB8AC3E}">
        <p14:creationId xmlns:p14="http://schemas.microsoft.com/office/powerpoint/2010/main" val="98556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de flecha hacia abajo"/>
          <p:cNvSpPr/>
          <p:nvPr/>
        </p:nvSpPr>
        <p:spPr>
          <a:xfrm>
            <a:off x="2555776" y="332656"/>
            <a:ext cx="3717812" cy="1490464"/>
          </a:xfrm>
          <a:prstGeom prst="downArrowCallout">
            <a:avLst>
              <a:gd name="adj1" fmla="val 24169"/>
              <a:gd name="adj2" fmla="val 23386"/>
              <a:gd name="adj3" fmla="val 25000"/>
              <a:gd name="adj4" fmla="val 6497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solidFill>
                  <a:prstClr val="black"/>
                </a:solidFill>
              </a:rPr>
              <a:t>Conclusión inicial:</a:t>
            </a:r>
          </a:p>
        </p:txBody>
      </p:sp>
      <p:sp>
        <p:nvSpPr>
          <p:cNvPr id="3" name="2 Nube"/>
          <p:cNvSpPr/>
          <p:nvPr/>
        </p:nvSpPr>
        <p:spPr>
          <a:xfrm>
            <a:off x="1115616" y="2290900"/>
            <a:ext cx="7128792" cy="4032448"/>
          </a:xfrm>
          <a:prstGeom prst="cloud">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prstClr val="white"/>
                </a:solidFill>
              </a:rPr>
              <a:t>Tal situación podrá parecer exagerada, aun como ejemplo hipotético, para aquellos lectores que no han tenido oportunidad de experimentar este tipo de problemas.</a:t>
            </a: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91</a:t>
            </a:fld>
            <a:endParaRPr lang="es-MX">
              <a:solidFill>
                <a:srgbClr val="CAF278"/>
              </a:solidFill>
            </a:endParaRPr>
          </a:p>
        </p:txBody>
      </p:sp>
      <p:pic>
        <p:nvPicPr>
          <p:cNvPr id="18434" name="Picture 2" descr="F:\formulación y evaluación de proyectos II\Trabajo final\Imágenes\signpost-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265264"/>
            <a:ext cx="1134914" cy="248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6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ágrima"/>
          <p:cNvSpPr/>
          <p:nvPr/>
        </p:nvSpPr>
        <p:spPr>
          <a:xfrm>
            <a:off x="155087" y="561256"/>
            <a:ext cx="4345994" cy="3600400"/>
          </a:xfrm>
          <a:prstGeom prst="teardrop">
            <a:avLst>
              <a:gd name="adj" fmla="val 94457"/>
            </a:avLst>
          </a:prstGeom>
          <a:blipFill>
            <a:blip r:embed="rId2"/>
            <a:tile tx="0" ty="0" sx="100000" sy="100000" flip="none" algn="tl"/>
          </a:blip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Sin embargo, pueden ser una muestra bastante representativa de casos reales en la experiencia latinoamericana.</a:t>
            </a:r>
          </a:p>
        </p:txBody>
      </p:sp>
      <p:sp>
        <p:nvSpPr>
          <p:cNvPr id="3" name="2 Lágrima"/>
          <p:cNvSpPr/>
          <p:nvPr/>
        </p:nvSpPr>
        <p:spPr>
          <a:xfrm>
            <a:off x="3059832" y="3591762"/>
            <a:ext cx="5832648" cy="3011760"/>
          </a:xfrm>
          <a:prstGeom prst="teardrop">
            <a:avLst>
              <a:gd name="adj" fmla="val 73475"/>
            </a:avLst>
          </a:prstGeom>
          <a:blipFill>
            <a:blip r:embed="rId3"/>
            <a:tile tx="0" ty="0" sx="100000" sy="100000" flip="none" algn="tl"/>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Se ha preferido escoger este tipo de ejemplo, ya que de él se podrá pasar con facilidad a casos menos agudos.</a:t>
            </a:r>
          </a:p>
        </p:txBody>
      </p:sp>
      <p:sp>
        <p:nvSpPr>
          <p:cNvPr id="4" name="3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5" name="4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92</a:t>
            </a:fld>
            <a:endParaRPr lang="es-MX">
              <a:solidFill>
                <a:srgbClr val="CAF278"/>
              </a:solidFill>
            </a:endParaRPr>
          </a:p>
        </p:txBody>
      </p:sp>
      <p:pic>
        <p:nvPicPr>
          <p:cNvPr id="19460" name="Picture 4" descr="F:\formulación y evaluación de proyectos II\Trabajo final\Imágenes\twi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968359">
            <a:off x="1437495" y="4657459"/>
            <a:ext cx="17811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F:\formulación y evaluación de proyectos II\Trabajo final\Imágenes\justicia-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268760"/>
            <a:ext cx="2146905"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68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inta perforada"/>
          <p:cNvSpPr/>
          <p:nvPr/>
        </p:nvSpPr>
        <p:spPr>
          <a:xfrm>
            <a:off x="179512" y="692696"/>
            <a:ext cx="8748464" cy="5112568"/>
          </a:xfrm>
          <a:prstGeom prst="flowChartPunchedTape">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s-MX" sz="2400" dirty="0">
                <a:solidFill>
                  <a:prstClr val="black"/>
                </a:solidFill>
              </a:rPr>
              <a:t>Por el lado de los ingresos anuales (cuadro n°9.3.), se observa de nuevo que la industria en cuestión está favorecida por los tipos de cambio para la exportación, lo que se traduce en la práctica en un subsidio de 2 millones al año; se ha supuesto que se exporta algo menos del 14 por ciento.</a:t>
            </a:r>
          </a:p>
        </p:txBody>
      </p:sp>
      <p:sp>
        <p:nvSpPr>
          <p:cNvPr id="3" name="2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4" name="3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93</a:t>
            </a:fld>
            <a:endParaRPr lang="es-MX">
              <a:solidFill>
                <a:srgbClr val="CAF278"/>
              </a:solidFill>
            </a:endParaRPr>
          </a:p>
        </p:txBody>
      </p:sp>
      <p:pic>
        <p:nvPicPr>
          <p:cNvPr id="20482" name="Picture 2" descr="F:\formulación y evaluación de proyectos II\Trabajo final\Imágenes\flechas-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1170"/>
            <a:ext cx="3427859" cy="126682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F:\formulación y evaluación de proyectos II\Trabajo final\Imágenes\flecha-4.gif"/>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5868144" y="5301208"/>
            <a:ext cx="1945085" cy="11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4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548680"/>
            <a:ext cx="1872208" cy="936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MX" sz="3200" dirty="0">
                <a:solidFill>
                  <a:prstClr val="black"/>
                </a:solidFill>
              </a:rPr>
              <a:t>Caso 3:</a:t>
            </a:r>
          </a:p>
        </p:txBody>
      </p:sp>
      <p:sp>
        <p:nvSpPr>
          <p:cNvPr id="3" name="2 Llamada de flecha hacia abajo"/>
          <p:cNvSpPr/>
          <p:nvPr/>
        </p:nvSpPr>
        <p:spPr>
          <a:xfrm>
            <a:off x="683568" y="1772816"/>
            <a:ext cx="7920880" cy="1872208"/>
          </a:xfrm>
          <a:prstGeom prst="downArrowCallout">
            <a:avLst/>
          </a:prstGeom>
        </p:spPr>
        <p:style>
          <a:lnRef idx="1">
            <a:schemeClr val="accent3"/>
          </a:lnRef>
          <a:fillRef idx="3">
            <a:schemeClr val="accent3"/>
          </a:fillRef>
          <a:effectRef idx="2">
            <a:schemeClr val="accent3"/>
          </a:effectRef>
          <a:fontRef idx="minor">
            <a:schemeClr val="lt1"/>
          </a:fontRef>
        </p:style>
        <p:txBody>
          <a:bodyPr rtlCol="0" anchor="ctr"/>
          <a:lstStyle/>
          <a:p>
            <a:r>
              <a:rPr lang="es-MX" sz="2400" dirty="0">
                <a:solidFill>
                  <a:prstClr val="white"/>
                </a:solidFill>
              </a:rPr>
              <a:t>Actualización de las cifras, para i= 6%, los datos son una serie (</a:t>
            </a:r>
            <a:r>
              <a:rPr lang="es-MX" sz="2400" dirty="0" err="1">
                <a:solidFill>
                  <a:prstClr val="white"/>
                </a:solidFill>
              </a:rPr>
              <a:t>Yng</a:t>
            </a:r>
            <a:r>
              <a:rPr lang="es-MX" sz="2400" dirty="0">
                <a:solidFill>
                  <a:prstClr val="white"/>
                </a:solidFill>
              </a:rPr>
              <a:t>, </a:t>
            </a:r>
            <a:r>
              <a:rPr lang="es-MX" sz="2400" dirty="0" err="1">
                <a:solidFill>
                  <a:prstClr val="white"/>
                </a:solidFill>
              </a:rPr>
              <a:t>Egr</a:t>
            </a:r>
            <a:r>
              <a:rPr lang="es-MX" sz="2400" dirty="0">
                <a:solidFill>
                  <a:prstClr val="white"/>
                </a:solidFill>
              </a:rPr>
              <a:t>) anual de 20 </a:t>
            </a:r>
            <a:r>
              <a:rPr lang="es-MX" sz="2400" dirty="0" smtClean="0">
                <a:solidFill>
                  <a:prstClr val="white"/>
                </a:solidFill>
              </a:rPr>
              <a:t>altos                  </a:t>
            </a:r>
            <a:r>
              <a:rPr lang="es-MX" sz="2400" dirty="0">
                <a:solidFill>
                  <a:prstClr val="white"/>
                </a:solidFill>
              </a:rPr>
              <a:t>(</a:t>
            </a:r>
            <a:r>
              <a:rPr lang="es-MX" sz="2400" dirty="0" err="1">
                <a:solidFill>
                  <a:prstClr val="white"/>
                </a:solidFill>
              </a:rPr>
              <a:t>Vu</a:t>
            </a:r>
            <a:r>
              <a:rPr lang="es-MX" sz="2400" dirty="0">
                <a:solidFill>
                  <a:prstClr val="white"/>
                </a:solidFill>
              </a:rPr>
              <a:t> =n) </a:t>
            </a:r>
          </a:p>
        </p:txBody>
      </p:sp>
      <p:sp>
        <p:nvSpPr>
          <p:cNvPr id="4" name="3 Recortar rectángulo de esquina del mismo lado"/>
          <p:cNvSpPr/>
          <p:nvPr/>
        </p:nvSpPr>
        <p:spPr>
          <a:xfrm>
            <a:off x="683568" y="3861048"/>
            <a:ext cx="7920880" cy="2808312"/>
          </a:xfrm>
          <a:prstGeom prst="snip2SameRect">
            <a:avLst>
              <a:gd name="adj1" fmla="val 30458"/>
              <a:gd name="adj2" fmla="val 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white"/>
                </a:solidFill>
              </a:rPr>
              <a:t>Con estos datos se busca en tablas de equivalencia financiera el factor de actualización</a:t>
            </a:r>
          </a:p>
          <a:p>
            <a:r>
              <a:rPr lang="es-MX" sz="2400" dirty="0">
                <a:solidFill>
                  <a:prstClr val="white"/>
                </a:solidFill>
              </a:rPr>
              <a:t>(FA, i, n) = 11.47</a:t>
            </a:r>
          </a:p>
          <a:p>
            <a:r>
              <a:rPr lang="es-MX" sz="2400" dirty="0">
                <a:solidFill>
                  <a:prstClr val="white"/>
                </a:solidFill>
              </a:rPr>
              <a:t>El proceso de actualización de los Y </a:t>
            </a:r>
            <a:r>
              <a:rPr lang="es-MX" sz="2400" dirty="0" err="1">
                <a:solidFill>
                  <a:prstClr val="white"/>
                </a:solidFill>
              </a:rPr>
              <a:t>y</a:t>
            </a:r>
            <a:r>
              <a:rPr lang="es-MX" sz="2400" dirty="0">
                <a:solidFill>
                  <a:prstClr val="white"/>
                </a:solidFill>
              </a:rPr>
              <a:t> E al año cero de la inversión fija (o fecha inicial).</a:t>
            </a:r>
          </a:p>
        </p:txBody>
      </p:sp>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6" name="5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94</a:t>
            </a:fld>
            <a:endParaRPr lang="es-MX">
              <a:solidFill>
                <a:srgbClr val="CAF278"/>
              </a:solidFill>
            </a:endParaRPr>
          </a:p>
        </p:txBody>
      </p:sp>
    </p:spTree>
    <p:extLst>
      <p:ext uri="{BB962C8B-B14F-4D97-AF65-F5344CB8AC3E}">
        <p14:creationId xmlns:p14="http://schemas.microsoft.com/office/powerpoint/2010/main" val="2844277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ilindro"/>
          <p:cNvSpPr/>
          <p:nvPr/>
        </p:nvSpPr>
        <p:spPr>
          <a:xfrm>
            <a:off x="611560" y="908720"/>
            <a:ext cx="3384376" cy="5328592"/>
          </a:xfrm>
          <a:prstGeom prst="can">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Si se trata de conocer las pérdidas que el proyecto irrogaría según la valoración social, se podría reducir todas las cifras a su valor actualizado a la fecha inicial.</a:t>
            </a:r>
          </a:p>
        </p:txBody>
      </p:sp>
      <p:sp>
        <p:nvSpPr>
          <p:cNvPr id="8" name="7 Cilindro"/>
          <p:cNvSpPr/>
          <p:nvPr/>
        </p:nvSpPr>
        <p:spPr>
          <a:xfrm>
            <a:off x="4932040" y="800073"/>
            <a:ext cx="3384376" cy="5328592"/>
          </a:xfrm>
          <a:prstGeom prst="can">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black"/>
                </a:solidFill>
              </a:rPr>
              <a:t>Si se trata de conocer las pérdidas que el proyecto irrogaría según la valoración social, se podrían reducir todas las cifras a su valor de actualización a la fecha inicial.</a:t>
            </a: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2" name="1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95</a:t>
            </a:fld>
            <a:endParaRPr lang="es-MX">
              <a:solidFill>
                <a:srgbClr val="CAF278"/>
              </a:solidFill>
            </a:endParaRPr>
          </a:p>
        </p:txBody>
      </p:sp>
    </p:spTree>
    <p:extLst>
      <p:ext uri="{BB962C8B-B14F-4D97-AF65-F5344CB8AC3E}">
        <p14:creationId xmlns:p14="http://schemas.microsoft.com/office/powerpoint/2010/main" val="389420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ortar rectángulo de esquina diagonal"/>
          <p:cNvSpPr/>
          <p:nvPr/>
        </p:nvSpPr>
        <p:spPr>
          <a:xfrm>
            <a:off x="611560" y="432945"/>
            <a:ext cx="7920880" cy="2304256"/>
          </a:xfrm>
          <a:prstGeom prst="snip2DiagRect">
            <a:avLst>
              <a:gd name="adj1" fmla="val 0"/>
              <a:gd name="adj2" fmla="val 35464"/>
            </a:avLst>
          </a:prstGeom>
          <a:solidFill>
            <a:srgbClr val="CC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prstClr val="white"/>
                </a:solidFill>
              </a:rPr>
              <a:t>La actualización de los valores de una serie anual de 20 años, a una tasa convencional de 6 por ciento, se obtiene multiplicando el valor anual por el factor de actualización. (11.47).</a:t>
            </a:r>
          </a:p>
        </p:txBody>
      </p:sp>
      <p:sp>
        <p:nvSpPr>
          <p:cNvPr id="8" name="7 Rectángulo"/>
          <p:cNvSpPr/>
          <p:nvPr/>
        </p:nvSpPr>
        <p:spPr>
          <a:xfrm>
            <a:off x="611560" y="2745739"/>
            <a:ext cx="1987624" cy="523220"/>
          </a:xfrm>
          <a:prstGeom prst="rect">
            <a:avLst/>
          </a:prstGeom>
        </p:spPr>
        <p:txBody>
          <a:bodyPr wrap="square">
            <a:spAutoFit/>
          </a:bodyPr>
          <a:lstStyle/>
          <a:p>
            <a:r>
              <a:rPr lang="es-MX" sz="2800" dirty="0">
                <a:solidFill>
                  <a:prstClr val="white"/>
                </a:solidFill>
              </a:rPr>
              <a:t>Datos:</a:t>
            </a:r>
          </a:p>
        </p:txBody>
      </p:sp>
      <mc:AlternateContent xmlns:mc="http://schemas.openxmlformats.org/markup-compatibility/2006" xmlns:a14="http://schemas.microsoft.com/office/drawing/2010/main">
        <mc:Choice Requires="a14">
          <p:graphicFrame>
            <p:nvGraphicFramePr>
              <p:cNvPr id="9" name="8 Tabla"/>
              <p:cNvGraphicFramePr>
                <a:graphicFrameLocks noGrp="1"/>
              </p:cNvGraphicFramePr>
              <p:nvPr>
                <p:extLst>
                  <p:ext uri="{D42A27DB-BD31-4B8C-83A1-F6EECF244321}">
                    <p14:modId xmlns:p14="http://schemas.microsoft.com/office/powerpoint/2010/main" val="4277251030"/>
                  </p:ext>
                </p:extLst>
              </p:nvPr>
            </p:nvGraphicFramePr>
            <p:xfrm>
              <a:off x="323528" y="3268959"/>
              <a:ext cx="8496944" cy="3184377"/>
            </p:xfrm>
            <a:graphic>
              <a:graphicData uri="http://schemas.openxmlformats.org/drawingml/2006/table">
                <a:tbl>
                  <a:tblPr>
                    <a:tableStyleId>{5C22544A-7EE6-4342-B048-85BDC9FD1C3A}</a:tableStyleId>
                  </a:tblPr>
                  <a:tblGrid>
                    <a:gridCol w="5080166"/>
                    <a:gridCol w="3416778"/>
                  </a:tblGrid>
                  <a:tr h="683693">
                    <a:tc>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600">
                                    <a:effectLst/>
                                    <a:latin typeface="Cambria Math"/>
                                  </a:rPr>
                                  <m:t>1.  </m:t>
                                </m:r>
                                <m:sSub>
                                  <m:sSubPr>
                                    <m:ctrlPr>
                                      <a:rPr lang="es-MX" sz="1600" i="1">
                                        <a:effectLst/>
                                        <a:latin typeface="Cambria Math"/>
                                      </a:rPr>
                                    </m:ctrlPr>
                                  </m:sSubPr>
                                  <m:e>
                                    <m:r>
                                      <a:rPr lang="es-MX" sz="1600">
                                        <a:effectLst/>
                                        <a:latin typeface="Cambria Math"/>
                                      </a:rPr>
                                      <m:t>𝐼</m:t>
                                    </m:r>
                                  </m:e>
                                  <m:sub>
                                    <m:r>
                                      <a:rPr lang="es-MX" sz="1600">
                                        <a:effectLst/>
                                        <a:latin typeface="Cambria Math"/>
                                      </a:rPr>
                                      <m:t>𝑂</m:t>
                                    </m:r>
                                  </m:sub>
                                </m:sSub>
                                <m:r>
                                  <a:rPr lang="es-MX" sz="1600">
                                    <a:effectLst/>
                                    <a:latin typeface="Cambria Math"/>
                                  </a:rPr>
                                  <m:t>    83.0 </m:t>
                                </m:r>
                                <m:sSub>
                                  <m:sSubPr>
                                    <m:ctrlPr>
                                      <a:rPr lang="es-MX" sz="1600" i="1">
                                        <a:effectLst/>
                                        <a:latin typeface="Cambria Math"/>
                                      </a:rPr>
                                    </m:ctrlPr>
                                  </m:sSubPr>
                                  <m:e>
                                    <m:r>
                                      <a:rPr lang="es-MX" sz="1600">
                                        <a:effectLst/>
                                        <a:latin typeface="Cambria Math"/>
                                      </a:rPr>
                                      <m:t>(</m:t>
                                    </m:r>
                                    <m:r>
                                      <a:rPr lang="es-MX" sz="1600">
                                        <a:effectLst/>
                                        <a:latin typeface="Cambria Math"/>
                                      </a:rPr>
                                      <m:t>𝑃</m:t>
                                    </m:r>
                                  </m:e>
                                  <m:sub>
                                    <m:r>
                                      <a:rPr lang="es-MX" sz="1600">
                                        <a:effectLst/>
                                        <a:latin typeface="Cambria Math"/>
                                      </a:rPr>
                                      <m:t>𝑚</m:t>
                                    </m:r>
                                    <m:r>
                                      <a:rPr lang="es-MX" sz="1600">
                                        <a:effectLst/>
                                        <a:latin typeface="Cambria Math"/>
                                      </a:rPr>
                                      <m:t>)</m:t>
                                    </m:r>
                                  </m:sub>
                                </m:sSub>
                                <m:r>
                                  <a:rPr lang="es-MX" sz="1600">
                                    <a:effectLst/>
                                    <a:latin typeface="Cambria Math"/>
                                  </a:rPr>
                                  <m:t>;  76.5 </m:t>
                                </m:r>
                                <m:sSub>
                                  <m:sSubPr>
                                    <m:ctrlPr>
                                      <a:rPr lang="es-MX" sz="1600" i="1">
                                        <a:effectLst/>
                                        <a:latin typeface="Cambria Math"/>
                                      </a:rPr>
                                    </m:ctrlPr>
                                  </m:sSubPr>
                                  <m:e>
                                    <m:r>
                                      <a:rPr lang="es-MX" sz="1600">
                                        <a:effectLst/>
                                        <a:latin typeface="Cambria Math"/>
                                      </a:rPr>
                                      <m:t>(</m:t>
                                    </m:r>
                                    <m:r>
                                      <a:rPr lang="es-MX" sz="1600">
                                        <a:effectLst/>
                                        <a:latin typeface="Cambria Math"/>
                                      </a:rPr>
                                      <m:t>𝑃</m:t>
                                    </m:r>
                                  </m:e>
                                  <m:sub>
                                    <m:r>
                                      <a:rPr lang="es-MX" sz="1600">
                                        <a:effectLst/>
                                        <a:latin typeface="Cambria Math"/>
                                      </a:rPr>
                                      <m:t>𝑠</m:t>
                                    </m:r>
                                    <m:r>
                                      <a:rPr lang="es-MX" sz="1600">
                                        <a:effectLst/>
                                        <a:latin typeface="Cambria Math"/>
                                      </a:rPr>
                                      <m:t>)</m:t>
                                    </m:r>
                                  </m:sub>
                                </m:sSub>
                              </m:oMath>
                            </m:oMathPara>
                          </a14:m>
                          <a:endParaRPr lang="es-MX" sz="1400" dirty="0">
                            <a:effectLst/>
                            <a:latin typeface="Calibri"/>
                            <a:ea typeface="Calibri"/>
                            <a:cs typeface="Times New Roman"/>
                          </a:endParaRPr>
                        </a:p>
                      </a:txBody>
                      <a:tcPr marL="44450" marR="44450" marT="0" marB="0"/>
                    </a:tc>
                    <a:tc rowSpan="4">
                      <a:txBody>
                        <a:bodyPr/>
                        <a:lstStyle/>
                        <a:p>
                          <a:pPr algn="ctr">
                            <a:lnSpc>
                              <a:spcPct val="115000"/>
                            </a:lnSpc>
                            <a:spcAft>
                              <a:spcPts val="1000"/>
                            </a:spcAft>
                          </a:pPr>
                          <a:r>
                            <a:rPr lang="es-MX" sz="1400">
                              <a:effectLst/>
                            </a:rPr>
                            <a:t> </a:t>
                          </a:r>
                        </a:p>
                        <a:p>
                          <a:pPr>
                            <a:lnSpc>
                              <a:spcPct val="115000"/>
                            </a:lnSpc>
                            <a:spcBef>
                              <a:spcPts val="1200"/>
                            </a:spcBef>
                            <a:spcAft>
                              <a:spcPts val="1000"/>
                            </a:spcAft>
                          </a:pPr>
                          <a:r>
                            <a:rPr lang="es-MX" sz="1400">
                              <a:effectLst/>
                            </a:rPr>
                            <a:t> </a:t>
                          </a:r>
                        </a:p>
                        <a:p>
                          <a:pPr>
                            <a:lnSpc>
                              <a:spcPct val="115000"/>
                            </a:lnSpc>
                            <a:spcBef>
                              <a:spcPts val="1200"/>
                            </a:spcBef>
                            <a:spcAft>
                              <a:spcPts val="1000"/>
                            </a:spcAft>
                          </a:pPr>
                          <a:r>
                            <a:rPr lang="es-MX" sz="1400">
                              <a:effectLst/>
                            </a:rPr>
                            <a:t> Estos datos son una serie de 20 años </a:t>
                          </a:r>
                          <a:endParaRPr lang="es-MX" sz="1400">
                            <a:effectLst/>
                            <a:latin typeface="Calibri"/>
                            <a:ea typeface="Calibri"/>
                            <a:cs typeface="Times New Roman"/>
                          </a:endParaRPr>
                        </a:p>
                      </a:txBody>
                      <a:tcPr marL="44450" marR="44450" marT="0" marB="0"/>
                    </a:tc>
                  </a:tr>
                  <a:tr h="566135">
                    <a:tc>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600">
                                    <a:effectLst/>
                                    <a:latin typeface="Cambria Math"/>
                                  </a:rPr>
                                  <m:t>2. </m:t>
                                </m:r>
                                <m:sSub>
                                  <m:sSubPr>
                                    <m:ctrlPr>
                                      <a:rPr lang="es-MX" sz="1600" i="1">
                                        <a:effectLst/>
                                        <a:latin typeface="Cambria Math"/>
                                      </a:rPr>
                                    </m:ctrlPr>
                                  </m:sSubPr>
                                  <m:e>
                                    <m:r>
                                      <a:rPr lang="es-MX" sz="1600">
                                        <a:effectLst/>
                                        <a:latin typeface="Cambria Math"/>
                                      </a:rPr>
                                      <m:t>𝑉</m:t>
                                    </m:r>
                                  </m:e>
                                  <m:sub>
                                    <m:r>
                                      <a:rPr lang="es-MX" sz="1600">
                                        <a:effectLst/>
                                        <a:latin typeface="Cambria Math"/>
                                      </a:rPr>
                                      <m:t>𝑢</m:t>
                                    </m:r>
                                    <m:r>
                                      <a:rPr lang="es-MX" sz="1600">
                                        <a:effectLst/>
                                        <a:latin typeface="Cambria Math"/>
                                      </a:rPr>
                                      <m:t>  </m:t>
                                    </m:r>
                                  </m:sub>
                                </m:sSub>
                                <m:r>
                                  <a:rPr lang="es-MX" sz="1600">
                                    <a:effectLst/>
                                    <a:latin typeface="Cambria Math"/>
                                  </a:rPr>
                                  <m:t>=</m:t>
                                </m:r>
                                <m:r>
                                  <a:rPr lang="es-MX" sz="1600">
                                    <a:effectLst/>
                                    <a:latin typeface="Cambria Math"/>
                                  </a:rPr>
                                  <m:t>𝑛</m:t>
                                </m:r>
                                <m:r>
                                  <a:rPr lang="es-MX" sz="1600">
                                    <a:effectLst/>
                                    <a:latin typeface="Cambria Math"/>
                                  </a:rPr>
                                  <m:t>=20</m:t>
                                </m:r>
                              </m:oMath>
                            </m:oMathPara>
                          </a14:m>
                          <a:endParaRPr lang="es-MX" sz="1400">
                            <a:effectLst/>
                            <a:latin typeface="Calibri"/>
                            <a:ea typeface="Calibri"/>
                            <a:cs typeface="Times New Roman"/>
                          </a:endParaRPr>
                        </a:p>
                      </a:txBody>
                      <a:tcPr marL="44450" marR="44450" marT="0" marB="0"/>
                    </a:tc>
                    <a:tc vMerge="1">
                      <a:txBody>
                        <a:bodyPr/>
                        <a:lstStyle/>
                        <a:p>
                          <a:endParaRPr lang="es-MX"/>
                        </a:p>
                      </a:txBody>
                      <a:tcPr/>
                    </a:tc>
                  </a:tr>
                  <a:tr h="585726">
                    <a:tc>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600">
                                    <a:effectLst/>
                                    <a:latin typeface="Cambria Math"/>
                                  </a:rPr>
                                  <m:t>3.</m:t>
                                </m:r>
                                <m:sSub>
                                  <m:sSubPr>
                                    <m:ctrlPr>
                                      <a:rPr lang="es-MX" sz="1600" i="1">
                                        <a:effectLst/>
                                        <a:latin typeface="Cambria Math"/>
                                      </a:rPr>
                                    </m:ctrlPr>
                                  </m:sSubPr>
                                  <m:e>
                                    <m:r>
                                      <a:rPr lang="es-MX" sz="1600">
                                        <a:effectLst/>
                                        <a:latin typeface="Cambria Math"/>
                                      </a:rPr>
                                      <m:t>(</m:t>
                                    </m:r>
                                    <m:r>
                                      <a:rPr lang="es-MX" sz="1600">
                                        <a:effectLst/>
                                        <a:latin typeface="Cambria Math"/>
                                      </a:rPr>
                                      <m:t>𝑌𝑛𝑔</m:t>
                                    </m:r>
                                    <m:r>
                                      <a:rPr lang="es-MX" sz="1600">
                                        <a:effectLst/>
                                        <a:latin typeface="Cambria Math"/>
                                      </a:rPr>
                                      <m:t>)</m:t>
                                    </m:r>
                                  </m:e>
                                  <m:sub>
                                    <m:r>
                                      <a:rPr lang="es-MX" sz="1600">
                                        <a:effectLst/>
                                        <a:latin typeface="Cambria Math"/>
                                      </a:rPr>
                                      <m:t>𝐴𝑛𝑢𝑎𝑙</m:t>
                                    </m:r>
                                  </m:sub>
                                </m:sSub>
                                <m:r>
                                  <a:rPr lang="es-MX" sz="1600">
                                    <a:effectLst/>
                                    <a:latin typeface="Cambria Math"/>
                                  </a:rPr>
                                  <m:t>= </m:t>
                                </m:r>
                                <m:sSub>
                                  <m:sSubPr>
                                    <m:ctrlPr>
                                      <a:rPr lang="es-MX" sz="1600" i="1">
                                        <a:effectLst/>
                                        <a:latin typeface="Cambria Math"/>
                                      </a:rPr>
                                    </m:ctrlPr>
                                  </m:sSubPr>
                                  <m:e>
                                    <m:r>
                                      <a:rPr lang="es-MX" sz="1600">
                                        <a:effectLst/>
                                        <a:latin typeface="Cambria Math"/>
                                      </a:rPr>
                                      <m:t>𝑉</m:t>
                                    </m:r>
                                  </m:e>
                                  <m:sub>
                                    <m:r>
                                      <a:rPr lang="es-MX" sz="1600">
                                        <a:effectLst/>
                                        <a:latin typeface="Cambria Math"/>
                                      </a:rPr>
                                      <m:t>𝐹</m:t>
                                    </m:r>
                                  </m:sub>
                                </m:sSub>
                                <m:r>
                                  <a:rPr lang="es-MX" sz="1600">
                                    <a:effectLst/>
                                    <a:latin typeface="Cambria Math"/>
                                  </a:rPr>
                                  <m:t>=68.0 </m:t>
                                </m:r>
                                <m:sSub>
                                  <m:sSubPr>
                                    <m:ctrlPr>
                                      <a:rPr lang="es-MX" sz="1600" i="1">
                                        <a:effectLst/>
                                        <a:latin typeface="Cambria Math"/>
                                      </a:rPr>
                                    </m:ctrlPr>
                                  </m:sSubPr>
                                  <m:e>
                                    <m:r>
                                      <a:rPr lang="es-MX" sz="1600">
                                        <a:effectLst/>
                                        <a:latin typeface="Cambria Math"/>
                                      </a:rPr>
                                      <m:t>(</m:t>
                                    </m:r>
                                    <m:r>
                                      <a:rPr lang="es-MX" sz="1600">
                                        <a:effectLst/>
                                        <a:latin typeface="Cambria Math"/>
                                      </a:rPr>
                                      <m:t>𝑃</m:t>
                                    </m:r>
                                  </m:e>
                                  <m:sub>
                                    <m:r>
                                      <a:rPr lang="es-MX" sz="1600">
                                        <a:effectLst/>
                                        <a:latin typeface="Cambria Math"/>
                                      </a:rPr>
                                      <m:t>𝑀</m:t>
                                    </m:r>
                                  </m:sub>
                                </m:sSub>
                                <m:r>
                                  <a:rPr lang="es-MX" sz="1600">
                                    <a:effectLst/>
                                    <a:latin typeface="Cambria Math"/>
                                  </a:rPr>
                                  <m:t>);66(</m:t>
                                </m:r>
                                <m:sSub>
                                  <m:sSubPr>
                                    <m:ctrlPr>
                                      <a:rPr lang="es-MX" sz="1600" i="1">
                                        <a:effectLst/>
                                        <a:latin typeface="Cambria Math"/>
                                      </a:rPr>
                                    </m:ctrlPr>
                                  </m:sSubPr>
                                  <m:e>
                                    <m:r>
                                      <a:rPr lang="es-MX" sz="1600">
                                        <a:effectLst/>
                                        <a:latin typeface="Cambria Math"/>
                                      </a:rPr>
                                      <m:t>𝑃</m:t>
                                    </m:r>
                                  </m:e>
                                  <m:sub>
                                    <m:r>
                                      <a:rPr lang="es-MX" sz="1600">
                                        <a:effectLst/>
                                        <a:latin typeface="Cambria Math"/>
                                      </a:rPr>
                                      <m:t>𝑠</m:t>
                                    </m:r>
                                  </m:sub>
                                </m:sSub>
                                <m:r>
                                  <a:rPr lang="es-MX" sz="1600">
                                    <a:effectLst/>
                                    <a:latin typeface="Cambria Math"/>
                                  </a:rPr>
                                  <m:t>)</m:t>
                                </m:r>
                              </m:oMath>
                            </m:oMathPara>
                          </a14:m>
                          <a:endParaRPr lang="es-MX" sz="1400">
                            <a:effectLst/>
                            <a:latin typeface="Calibri"/>
                            <a:ea typeface="Calibri"/>
                            <a:cs typeface="Times New Roman"/>
                          </a:endParaRPr>
                        </a:p>
                      </a:txBody>
                      <a:tcPr marL="44450" marR="44450" marT="0" marB="0"/>
                    </a:tc>
                    <a:tc vMerge="1">
                      <a:txBody>
                        <a:bodyPr/>
                        <a:lstStyle/>
                        <a:p>
                          <a:endParaRPr lang="es-MX"/>
                        </a:p>
                      </a:txBody>
                      <a:tcPr/>
                    </a:tc>
                  </a:tr>
                  <a:tr h="647600">
                    <a:tc>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600">
                                    <a:effectLst/>
                                    <a:latin typeface="Cambria Math"/>
                                  </a:rPr>
                                  <m:t>4.(</m:t>
                                </m:r>
                                <m:sSub>
                                  <m:sSubPr>
                                    <m:ctrlPr>
                                      <a:rPr lang="es-MX" sz="1600" i="1">
                                        <a:effectLst/>
                                        <a:latin typeface="Cambria Math"/>
                                      </a:rPr>
                                    </m:ctrlPr>
                                  </m:sSubPr>
                                  <m:e>
                                    <m:r>
                                      <a:rPr lang="es-MX" sz="1600">
                                        <a:effectLst/>
                                        <a:latin typeface="Cambria Math"/>
                                      </a:rPr>
                                      <m:t>𝐸𝑔𝑟</m:t>
                                    </m:r>
                                    <m:r>
                                      <a:rPr lang="es-MX" sz="1600">
                                        <a:effectLst/>
                                        <a:latin typeface="Cambria Math"/>
                                      </a:rPr>
                                      <m:t>)</m:t>
                                    </m:r>
                                  </m:e>
                                  <m:sub>
                                    <m:r>
                                      <a:rPr lang="es-MX" sz="1600">
                                        <a:effectLst/>
                                        <a:latin typeface="Cambria Math"/>
                                      </a:rPr>
                                      <m:t>𝐴𝑛𝑢𝑎𝑙</m:t>
                                    </m:r>
                                    <m:r>
                                      <a:rPr lang="es-MX" sz="1600">
                                        <a:effectLst/>
                                        <a:latin typeface="Cambria Math"/>
                                      </a:rPr>
                                      <m:t> 1</m:t>
                                    </m:r>
                                  </m:sub>
                                </m:sSub>
                                <m:r>
                                  <a:rPr lang="es-MX" sz="1600">
                                    <a:effectLst/>
                                    <a:latin typeface="Cambria Math"/>
                                  </a:rPr>
                                  <m:t>= </m:t>
                                </m:r>
                                <m:sSub>
                                  <m:sSubPr>
                                    <m:ctrlPr>
                                      <a:rPr lang="es-MX" sz="1600" i="1">
                                        <a:effectLst/>
                                        <a:latin typeface="Cambria Math"/>
                                      </a:rPr>
                                    </m:ctrlPr>
                                  </m:sSubPr>
                                  <m:e>
                                    <m:r>
                                      <a:rPr lang="es-MX" sz="1600">
                                        <a:effectLst/>
                                        <a:latin typeface="Cambria Math"/>
                                      </a:rPr>
                                      <m:t>𝑉</m:t>
                                    </m:r>
                                  </m:e>
                                  <m:sub>
                                    <m:r>
                                      <a:rPr lang="es-MX" sz="1600">
                                        <a:effectLst/>
                                        <a:latin typeface="Cambria Math"/>
                                      </a:rPr>
                                      <m:t>𝐹</m:t>
                                    </m:r>
                                  </m:sub>
                                </m:sSub>
                                <m:r>
                                  <a:rPr lang="es-MX" sz="1600">
                                    <a:effectLst/>
                                    <a:latin typeface="Cambria Math"/>
                                  </a:rPr>
                                  <m:t>=59.0 </m:t>
                                </m:r>
                                <m:d>
                                  <m:dPr>
                                    <m:ctrlPr>
                                      <a:rPr lang="es-MX" sz="1600" i="1">
                                        <a:effectLst/>
                                        <a:latin typeface="Cambria Math"/>
                                      </a:rPr>
                                    </m:ctrlPr>
                                  </m:dPr>
                                  <m:e>
                                    <m:sSub>
                                      <m:sSubPr>
                                        <m:ctrlPr>
                                          <a:rPr lang="es-MX" sz="1600" i="1">
                                            <a:effectLst/>
                                            <a:latin typeface="Cambria Math"/>
                                          </a:rPr>
                                        </m:ctrlPr>
                                      </m:sSubPr>
                                      <m:e>
                                        <m:r>
                                          <a:rPr lang="es-MX" sz="1600">
                                            <a:effectLst/>
                                            <a:latin typeface="Cambria Math"/>
                                          </a:rPr>
                                          <m:t>𝑃</m:t>
                                        </m:r>
                                      </m:e>
                                      <m:sub>
                                        <m:r>
                                          <a:rPr lang="es-MX" sz="1600">
                                            <a:effectLst/>
                                            <a:latin typeface="Cambria Math"/>
                                          </a:rPr>
                                          <m:t>𝑀</m:t>
                                        </m:r>
                                      </m:sub>
                                    </m:sSub>
                                  </m:e>
                                </m:d>
                                <m:r>
                                  <a:rPr lang="es-MX" sz="1600">
                                    <a:effectLst/>
                                    <a:latin typeface="Cambria Math"/>
                                  </a:rPr>
                                  <m:t>;67 (</m:t>
                                </m:r>
                                <m:sSub>
                                  <m:sSubPr>
                                    <m:ctrlPr>
                                      <a:rPr lang="es-MX" sz="1600" i="1">
                                        <a:effectLst/>
                                        <a:latin typeface="Cambria Math"/>
                                      </a:rPr>
                                    </m:ctrlPr>
                                  </m:sSubPr>
                                  <m:e>
                                    <m:r>
                                      <a:rPr lang="es-MX" sz="1600">
                                        <a:effectLst/>
                                        <a:latin typeface="Cambria Math"/>
                                      </a:rPr>
                                      <m:t>𝑃</m:t>
                                    </m:r>
                                  </m:e>
                                  <m:sub>
                                    <m:r>
                                      <a:rPr lang="es-MX" sz="1600">
                                        <a:effectLst/>
                                        <a:latin typeface="Cambria Math"/>
                                      </a:rPr>
                                      <m:t>𝑆</m:t>
                                    </m:r>
                                  </m:sub>
                                </m:sSub>
                                <m:r>
                                  <a:rPr lang="es-MX" sz="1600">
                                    <a:effectLst/>
                                    <a:latin typeface="Cambria Math"/>
                                  </a:rPr>
                                  <m:t>)</m:t>
                                </m:r>
                              </m:oMath>
                            </m:oMathPara>
                          </a14:m>
                          <a:endParaRPr lang="es-MX" sz="1400" dirty="0">
                            <a:effectLst/>
                            <a:latin typeface="Calibri"/>
                            <a:ea typeface="Calibri"/>
                            <a:cs typeface="Times New Roman"/>
                          </a:endParaRPr>
                        </a:p>
                      </a:txBody>
                      <a:tcPr marL="44450" marR="44450" marT="0" marB="0"/>
                    </a:tc>
                    <a:tc vMerge="1">
                      <a:txBody>
                        <a:bodyPr/>
                        <a:lstStyle/>
                        <a:p>
                          <a:endParaRPr lang="es-MX"/>
                        </a:p>
                      </a:txBody>
                      <a:tcPr/>
                    </a:tc>
                  </a:tr>
                  <a:tr h="701223">
                    <a:tc gridSpan="2">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400">
                                    <a:effectLst/>
                                    <a:latin typeface="Cambria Math"/>
                                  </a:rPr>
                                  <m:t>5. </m:t>
                                </m:r>
                                <m:r>
                                  <a:rPr lang="es-MX" sz="1400">
                                    <a:effectLst/>
                                    <a:latin typeface="Cambria Math"/>
                                  </a:rPr>
                                  <m:t>𝑙𝑎</m:t>
                                </m:r>
                                <m:r>
                                  <a:rPr lang="es-MX" sz="1400">
                                    <a:effectLst/>
                                    <a:latin typeface="Cambria Math"/>
                                  </a:rPr>
                                  <m:t> </m:t>
                                </m:r>
                                <m:r>
                                  <a:rPr lang="es-MX" sz="1400">
                                    <a:effectLst/>
                                    <a:latin typeface="Cambria Math"/>
                                  </a:rPr>
                                  <m:t>𝑎𝑐𝑡𝑢𝑎𝑙𝑖𝑧𝑎𝑐𝑖</m:t>
                                </m:r>
                                <m:r>
                                  <a:rPr lang="es-MX" sz="1400">
                                    <a:effectLst/>
                                    <a:latin typeface="Cambria Math"/>
                                  </a:rPr>
                                  <m:t>ó</m:t>
                                </m:r>
                                <m:r>
                                  <a:rPr lang="es-MX" sz="1400">
                                    <a:effectLst/>
                                    <a:latin typeface="Cambria Math"/>
                                  </a:rPr>
                                  <m:t>𝑛</m:t>
                                </m:r>
                                <m:r>
                                  <a:rPr lang="es-MX" sz="1400">
                                    <a:effectLst/>
                                    <a:latin typeface="Cambria Math"/>
                                  </a:rPr>
                                  <m:t> </m:t>
                                </m:r>
                                <m:r>
                                  <a:rPr lang="es-MX" sz="1400">
                                    <a:effectLst/>
                                    <a:latin typeface="Cambria Math"/>
                                  </a:rPr>
                                  <m:t>𝑠𝑒</m:t>
                                </m:r>
                                <m:r>
                                  <a:rPr lang="es-MX" sz="1400">
                                    <a:effectLst/>
                                    <a:latin typeface="Cambria Math"/>
                                  </a:rPr>
                                  <m:t> </m:t>
                                </m:r>
                                <m:r>
                                  <a:rPr lang="es-MX" sz="1400">
                                    <a:effectLst/>
                                    <a:latin typeface="Cambria Math"/>
                                  </a:rPr>
                                  <m:t>h𝑎𝑐𝑒</m:t>
                                </m:r>
                                <m:r>
                                  <a:rPr lang="es-MX" sz="1400">
                                    <a:effectLst/>
                                    <a:latin typeface="Cambria Math"/>
                                  </a:rPr>
                                  <m:t>, </m:t>
                                </m:r>
                                <m:r>
                                  <a:rPr lang="es-MX" sz="1400">
                                    <a:effectLst/>
                                    <a:latin typeface="Cambria Math"/>
                                  </a:rPr>
                                  <m:t>𝑑𝑒𝑠𝑑𝑒</m:t>
                                </m:r>
                                <m:r>
                                  <a:rPr lang="es-MX" sz="1400">
                                    <a:effectLst/>
                                    <a:latin typeface="Cambria Math"/>
                                  </a:rPr>
                                  <m:t> </m:t>
                                </m:r>
                                <m:r>
                                  <a:rPr lang="es-MX" sz="1400">
                                    <a:effectLst/>
                                    <a:latin typeface="Cambria Math"/>
                                  </a:rPr>
                                  <m:t>𝑒𝑙</m:t>
                                </m:r>
                                <m:r>
                                  <a:rPr lang="es-MX" sz="1400">
                                    <a:effectLst/>
                                    <a:latin typeface="Cambria Math"/>
                                  </a:rPr>
                                  <m:t> </m:t>
                                </m:r>
                                <m:r>
                                  <a:rPr lang="es-MX" sz="1400">
                                    <a:effectLst/>
                                    <a:latin typeface="Cambria Math"/>
                                  </a:rPr>
                                  <m:t>𝑓𝑢𝑡𝑢𝑟</m:t>
                                </m:r>
                                <m:r>
                                  <a:rPr lang="es-MX" sz="1400">
                                    <a:effectLst/>
                                    <a:latin typeface="Cambria Math"/>
                                  </a:rPr>
                                  <m:t>, </m:t>
                                </m:r>
                                <m:r>
                                  <a:rPr lang="es-MX" sz="1400">
                                    <a:effectLst/>
                                    <a:latin typeface="Cambria Math"/>
                                  </a:rPr>
                                  <m:t>h𝑎𝑐𝑖𝑎</m:t>
                                </m:r>
                                <m:r>
                                  <a:rPr lang="es-MX" sz="1400">
                                    <a:effectLst/>
                                    <a:latin typeface="Cambria Math"/>
                                  </a:rPr>
                                  <m:t> </m:t>
                                </m:r>
                                <m:r>
                                  <a:rPr lang="es-MX" sz="1400">
                                    <a:effectLst/>
                                    <a:latin typeface="Cambria Math"/>
                                  </a:rPr>
                                  <m:t>𝑙𝑎</m:t>
                                </m:r>
                                <m:r>
                                  <a:rPr lang="es-MX" sz="1400">
                                    <a:effectLst/>
                                    <a:latin typeface="Cambria Math"/>
                                  </a:rPr>
                                  <m:t> </m:t>
                                </m:r>
                                <m:r>
                                  <a:rPr lang="es-MX" sz="1400">
                                    <a:effectLst/>
                                    <a:latin typeface="Cambria Math"/>
                                  </a:rPr>
                                  <m:t>𝑓𝑒𝑐h𝑎</m:t>
                                </m:r>
                                <m:r>
                                  <a:rPr lang="es-MX" sz="1400">
                                    <a:effectLst/>
                                    <a:latin typeface="Cambria Math"/>
                                  </a:rPr>
                                  <m:t> </m:t>
                                </m:r>
                                <m:r>
                                  <a:rPr lang="es-MX" sz="1400">
                                    <a:effectLst/>
                                    <a:latin typeface="Cambria Math"/>
                                  </a:rPr>
                                  <m:t>𝑖𝑛𝑖𝑐𝑖𝑎𝑙</m:t>
                                </m:r>
                                <m:r>
                                  <a:rPr lang="es-MX" sz="1400">
                                    <a:effectLst/>
                                    <a:latin typeface="Cambria Math"/>
                                  </a:rPr>
                                  <m:t> </m:t>
                                </m:r>
                                <m:d>
                                  <m:dPr>
                                    <m:ctrlPr>
                                      <a:rPr lang="es-MX" sz="1400" i="1">
                                        <a:effectLst/>
                                        <a:latin typeface="Cambria Math"/>
                                      </a:rPr>
                                    </m:ctrlPr>
                                  </m:dPr>
                                  <m:e>
                                    <m:r>
                                      <a:rPr lang="es-MX" sz="1400">
                                        <a:effectLst/>
                                        <a:latin typeface="Cambria Math"/>
                                      </a:rPr>
                                      <m:t>𝑐𝑒𝑟𝑜</m:t>
                                    </m:r>
                                  </m:e>
                                </m:d>
                                <m:r>
                                  <a:rPr lang="es-MX" sz="1400">
                                    <a:effectLst/>
                                    <a:latin typeface="Cambria Math"/>
                                  </a:rPr>
                                  <m:t>𝑑𝑒</m:t>
                                </m:r>
                                <m:r>
                                  <a:rPr lang="es-MX" sz="1400">
                                    <a:effectLst/>
                                    <a:latin typeface="Cambria Math"/>
                                  </a:rPr>
                                  <m:t> </m:t>
                                </m:r>
                                <m:r>
                                  <a:rPr lang="es-MX" sz="1400">
                                    <a:effectLst/>
                                    <a:latin typeface="Cambria Math"/>
                                  </a:rPr>
                                  <m:t>𝑙𝑎</m:t>
                                </m:r>
                                <m:r>
                                  <a:rPr lang="es-MX" sz="1400">
                                    <a:effectLst/>
                                    <a:latin typeface="Cambria Math"/>
                                  </a:rPr>
                                  <m:t>  </m:t>
                                </m:r>
                                <m:sSub>
                                  <m:sSubPr>
                                    <m:ctrlPr>
                                      <a:rPr lang="es-MX" sz="1400" i="1">
                                        <a:effectLst/>
                                        <a:latin typeface="Cambria Math"/>
                                      </a:rPr>
                                    </m:ctrlPr>
                                  </m:sSubPr>
                                  <m:e>
                                    <m:r>
                                      <a:rPr lang="es-MX" sz="1400">
                                        <a:effectLst/>
                                        <a:latin typeface="Cambria Math"/>
                                      </a:rPr>
                                      <m:t>𝐼</m:t>
                                    </m:r>
                                  </m:e>
                                  <m:sub>
                                    <m:r>
                                      <a:rPr lang="es-MX" sz="1400">
                                        <a:effectLst/>
                                        <a:latin typeface="Cambria Math"/>
                                      </a:rPr>
                                      <m:t>𝐹</m:t>
                                    </m:r>
                                    <m:r>
                                      <a:rPr lang="es-MX" sz="1400">
                                        <a:effectLst/>
                                        <a:latin typeface="Cambria Math"/>
                                      </a:rPr>
                                      <m:t> </m:t>
                                    </m:r>
                                  </m:sub>
                                </m:sSub>
                                <m:r>
                                  <a:rPr lang="es-MX" sz="1400">
                                    <a:effectLst/>
                                    <a:latin typeface="Cambria Math"/>
                                  </a:rPr>
                                  <m:t> (</m:t>
                                </m:r>
                                <m:r>
                                  <a:rPr lang="es-MX" sz="1400">
                                    <a:effectLst/>
                                    <a:latin typeface="Cambria Math"/>
                                  </a:rPr>
                                  <m:t>𝑣𝑎𝑙𝑜𝑟</m:t>
                                </m:r>
                                <m:r>
                                  <a:rPr lang="es-MX" sz="1400">
                                    <a:effectLst/>
                                    <a:latin typeface="Cambria Math"/>
                                  </a:rPr>
                                  <m:t> </m:t>
                                </m:r>
                                <m:r>
                                  <a:rPr lang="es-MX" sz="1400">
                                    <a:effectLst/>
                                    <a:latin typeface="Cambria Math"/>
                                  </a:rPr>
                                  <m:t>𝑝𝑟𝑒𝑠𝑒𝑛𝑡𝑒</m:t>
                                </m:r>
                                <m:r>
                                  <a:rPr lang="es-MX" sz="1400">
                                    <a:effectLst/>
                                    <a:latin typeface="Cambria Math"/>
                                  </a:rPr>
                                  <m:t>= </m:t>
                                </m:r>
                                <m:sSub>
                                  <m:sSubPr>
                                    <m:ctrlPr>
                                      <a:rPr lang="es-MX" sz="1400" i="1">
                                        <a:effectLst/>
                                        <a:latin typeface="Cambria Math"/>
                                      </a:rPr>
                                    </m:ctrlPr>
                                  </m:sSubPr>
                                  <m:e>
                                    <m:r>
                                      <a:rPr lang="es-MX" sz="1400">
                                        <a:effectLst/>
                                        <a:latin typeface="Cambria Math"/>
                                      </a:rPr>
                                      <m:t>𝑉</m:t>
                                    </m:r>
                                  </m:e>
                                  <m:sub>
                                    <m:r>
                                      <a:rPr lang="es-MX" sz="1400">
                                        <a:effectLst/>
                                        <a:latin typeface="Cambria Math"/>
                                      </a:rPr>
                                      <m:t>𝐹</m:t>
                                    </m:r>
                                  </m:sub>
                                </m:sSub>
                                <m:r>
                                  <a:rPr lang="es-MX" sz="1400">
                                    <a:effectLst/>
                                    <a:latin typeface="Cambria Math"/>
                                  </a:rPr>
                                  <m:t>)</m:t>
                                </m:r>
                              </m:oMath>
                            </m:oMathPara>
                          </a14:m>
                          <a:endParaRPr lang="es-MX" sz="1400" dirty="0">
                            <a:effectLst/>
                            <a:latin typeface="Calibri"/>
                            <a:ea typeface="Calibri"/>
                            <a:cs typeface="Times New Roman"/>
                          </a:endParaRPr>
                        </a:p>
                      </a:txBody>
                      <a:tcPr marL="44450" marR="44450" marT="0" marB="0"/>
                    </a:tc>
                    <a:tc hMerge="1">
                      <a:txBody>
                        <a:bodyPr/>
                        <a:lstStyle/>
                        <a:p>
                          <a:endParaRPr lang="es-MX"/>
                        </a:p>
                      </a:txBody>
                      <a:tcPr/>
                    </a:tc>
                  </a:tr>
                </a:tbl>
              </a:graphicData>
            </a:graphic>
          </p:graphicFrame>
        </mc:Choice>
        <mc:Fallback xmlns="">
          <p:graphicFrame>
            <p:nvGraphicFramePr>
              <p:cNvPr id="9" name="8 Tabla"/>
              <p:cNvGraphicFramePr>
                <a:graphicFrameLocks noGrp="1"/>
              </p:cNvGraphicFramePr>
              <p:nvPr>
                <p:extLst>
                  <p:ext uri="{D42A27DB-BD31-4B8C-83A1-F6EECF244321}">
                    <p14:modId xmlns:p14="http://schemas.microsoft.com/office/powerpoint/2010/main" val="968394704"/>
                  </p:ext>
                </p:extLst>
              </p:nvPr>
            </p:nvGraphicFramePr>
            <p:xfrm>
              <a:off x="323528" y="3268959"/>
              <a:ext cx="8496944" cy="3184377"/>
            </p:xfrm>
            <a:graphic>
              <a:graphicData uri="http://schemas.openxmlformats.org/drawingml/2006/table">
                <a:tbl>
                  <a:tblPr>
                    <a:tableStyleId>{5C22544A-7EE6-4342-B048-85BDC9FD1C3A}</a:tableStyleId>
                  </a:tblPr>
                  <a:tblGrid>
                    <a:gridCol w="5080166"/>
                    <a:gridCol w="3416778"/>
                  </a:tblGrid>
                  <a:tr h="683693">
                    <a:tc>
                      <a:txBody>
                        <a:bodyPr/>
                        <a:lstStyle/>
                        <a:p>
                          <a:endParaRPr lang="es-MX"/>
                        </a:p>
                      </a:txBody>
                      <a:tcPr marL="44450" marR="44450" marT="0" marB="0">
                        <a:blipFill rotWithShape="1">
                          <a:blip r:embed="rId3"/>
                          <a:stretch>
                            <a:fillRect r="-67347" b="-366964"/>
                          </a:stretch>
                        </a:blipFill>
                      </a:tcPr>
                    </a:tc>
                    <a:tc rowSpan="4">
                      <a:txBody>
                        <a:bodyPr/>
                        <a:lstStyle/>
                        <a:p>
                          <a:pPr algn="ctr">
                            <a:lnSpc>
                              <a:spcPct val="115000"/>
                            </a:lnSpc>
                            <a:spcAft>
                              <a:spcPts val="1000"/>
                            </a:spcAft>
                          </a:pPr>
                          <a:r>
                            <a:rPr lang="es-MX" sz="1400">
                              <a:effectLst/>
                            </a:rPr>
                            <a:t> </a:t>
                          </a:r>
                        </a:p>
                        <a:p>
                          <a:pPr>
                            <a:lnSpc>
                              <a:spcPct val="115000"/>
                            </a:lnSpc>
                            <a:spcBef>
                              <a:spcPts val="1200"/>
                            </a:spcBef>
                            <a:spcAft>
                              <a:spcPts val="1000"/>
                            </a:spcAft>
                          </a:pPr>
                          <a:r>
                            <a:rPr lang="es-MX" sz="1400">
                              <a:effectLst/>
                            </a:rPr>
                            <a:t> </a:t>
                          </a:r>
                        </a:p>
                        <a:p>
                          <a:pPr>
                            <a:lnSpc>
                              <a:spcPct val="115000"/>
                            </a:lnSpc>
                            <a:spcBef>
                              <a:spcPts val="1200"/>
                            </a:spcBef>
                            <a:spcAft>
                              <a:spcPts val="1000"/>
                            </a:spcAft>
                          </a:pPr>
                          <a:r>
                            <a:rPr lang="es-MX" sz="1400">
                              <a:effectLst/>
                            </a:rPr>
                            <a:t> Estos datos son una serie de 20 años </a:t>
                          </a:r>
                          <a:endParaRPr lang="es-MX" sz="1400">
                            <a:effectLst/>
                            <a:latin typeface="Calibri"/>
                            <a:ea typeface="Calibri"/>
                            <a:cs typeface="Times New Roman"/>
                          </a:endParaRPr>
                        </a:p>
                      </a:txBody>
                      <a:tcPr marL="44450" marR="44450" marT="0" marB="0"/>
                    </a:tc>
                  </a:tr>
                  <a:tr h="566135">
                    <a:tc>
                      <a:txBody>
                        <a:bodyPr/>
                        <a:lstStyle/>
                        <a:p>
                          <a:endParaRPr lang="es-MX"/>
                        </a:p>
                      </a:txBody>
                      <a:tcPr marL="44450" marR="44450" marT="0" marB="0">
                        <a:blipFill rotWithShape="1">
                          <a:blip r:embed="rId3"/>
                          <a:stretch>
                            <a:fillRect t="-120430" r="-67347" b="-341935"/>
                          </a:stretch>
                        </a:blipFill>
                      </a:tcPr>
                    </a:tc>
                    <a:tc vMerge="1">
                      <a:txBody>
                        <a:bodyPr/>
                        <a:lstStyle/>
                        <a:p>
                          <a:endParaRPr lang="es-MX"/>
                        </a:p>
                      </a:txBody>
                      <a:tcPr/>
                    </a:tc>
                  </a:tr>
                  <a:tr h="585726">
                    <a:tc>
                      <a:txBody>
                        <a:bodyPr/>
                        <a:lstStyle/>
                        <a:p>
                          <a:endParaRPr lang="es-MX"/>
                        </a:p>
                      </a:txBody>
                      <a:tcPr marL="44450" marR="44450" marT="0" marB="0">
                        <a:blipFill rotWithShape="1">
                          <a:blip r:embed="rId3"/>
                          <a:stretch>
                            <a:fillRect t="-213542" r="-67347" b="-231250"/>
                          </a:stretch>
                        </a:blipFill>
                      </a:tcPr>
                    </a:tc>
                    <a:tc vMerge="1">
                      <a:txBody>
                        <a:bodyPr/>
                        <a:lstStyle/>
                        <a:p>
                          <a:endParaRPr lang="es-MX"/>
                        </a:p>
                      </a:txBody>
                      <a:tcPr/>
                    </a:tc>
                  </a:tr>
                  <a:tr h="647600">
                    <a:tc>
                      <a:txBody>
                        <a:bodyPr/>
                        <a:lstStyle/>
                        <a:p>
                          <a:endParaRPr lang="es-MX"/>
                        </a:p>
                      </a:txBody>
                      <a:tcPr marL="44450" marR="44450" marT="0" marB="0">
                        <a:blipFill rotWithShape="1">
                          <a:blip r:embed="rId3"/>
                          <a:stretch>
                            <a:fillRect t="-281308" r="-67347" b="-107477"/>
                          </a:stretch>
                        </a:blipFill>
                      </a:tcPr>
                    </a:tc>
                    <a:tc vMerge="1">
                      <a:txBody>
                        <a:bodyPr/>
                        <a:lstStyle/>
                        <a:p>
                          <a:endParaRPr lang="es-MX"/>
                        </a:p>
                      </a:txBody>
                      <a:tcPr/>
                    </a:tc>
                  </a:tr>
                  <a:tr h="701223">
                    <a:tc gridSpan="2">
                      <a:txBody>
                        <a:bodyPr/>
                        <a:lstStyle/>
                        <a:p>
                          <a:endParaRPr lang="es-MX"/>
                        </a:p>
                      </a:txBody>
                      <a:tcPr marL="44450" marR="44450" marT="0" marB="0">
                        <a:blipFill rotWithShape="1">
                          <a:blip r:embed="rId3"/>
                          <a:stretch>
                            <a:fillRect t="-354783"/>
                          </a:stretch>
                        </a:blipFill>
                      </a:tcPr>
                    </a:tc>
                    <a:tc hMerge="1">
                      <a:txBody>
                        <a:bodyPr/>
                        <a:lstStyle/>
                        <a:p>
                          <a:endParaRPr lang="es-MX"/>
                        </a:p>
                      </a:txBody>
                      <a:tcPr/>
                    </a:tc>
                  </a:tr>
                </a:tbl>
              </a:graphicData>
            </a:graphic>
          </p:graphicFrame>
        </mc:Fallback>
      </mc:AlternateContent>
      <p:sp>
        <p:nvSpPr>
          <p:cNvPr id="5" name="4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3" name="2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96</a:t>
            </a:fld>
            <a:endParaRPr lang="es-MX">
              <a:solidFill>
                <a:srgbClr val="CAF278"/>
              </a:solidFill>
            </a:endParaRPr>
          </a:p>
        </p:txBody>
      </p:sp>
    </p:spTree>
    <p:extLst>
      <p:ext uri="{BB962C8B-B14F-4D97-AF65-F5344CB8AC3E}">
        <p14:creationId xmlns:p14="http://schemas.microsoft.com/office/powerpoint/2010/main" val="2025983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620688"/>
            <a:ext cx="5472608" cy="461665"/>
          </a:xfrm>
          <a:prstGeom prst="rect">
            <a:avLst/>
          </a:prstGeom>
        </p:spPr>
        <p:txBody>
          <a:bodyPr wrap="square">
            <a:spAutoFit/>
          </a:bodyPr>
          <a:lstStyle/>
          <a:p>
            <a:r>
              <a:rPr lang="es-MX" sz="2400" b="1" dirty="0">
                <a:solidFill>
                  <a:prstClr val="white"/>
                </a:solidFill>
              </a:rPr>
              <a:t>Cálculos de actualización:</a:t>
            </a:r>
            <a:endParaRPr lang="es-MX" sz="2400" dirty="0">
              <a:solidFill>
                <a:prstClr val="white"/>
              </a:solidFill>
            </a:endParaRPr>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1273035766"/>
                  </p:ext>
                </p:extLst>
              </p:nvPr>
            </p:nvGraphicFramePr>
            <p:xfrm>
              <a:off x="755576" y="1628800"/>
              <a:ext cx="7848872" cy="4608511"/>
            </p:xfrm>
            <a:graphic>
              <a:graphicData uri="http://schemas.openxmlformats.org/drawingml/2006/table">
                <a:tbl>
                  <a:tblPr firstRow="1" firstCol="1" bandRow="1">
                    <a:tableStyleId>{5C22544A-7EE6-4342-B048-85BDC9FD1C3A}</a:tableStyleId>
                  </a:tblPr>
                  <a:tblGrid>
                    <a:gridCol w="7848872"/>
                  </a:tblGrid>
                  <a:tr h="866597">
                    <a:tc>
                      <a:txBody>
                        <a:bodyPr/>
                        <a:lstStyle/>
                        <a:p>
                          <a:pPr algn="l">
                            <a:lnSpc>
                              <a:spcPct val="115000"/>
                            </a:lnSpc>
                            <a:spcAft>
                              <a:spcPts val="0"/>
                            </a:spcAft>
                          </a:pPr>
                          <a14:m>
                            <m:oMath xmlns:m="http://schemas.openxmlformats.org/officeDocument/2006/math">
                              <m:r>
                                <a:rPr lang="es-MX" sz="1600" smtClean="0">
                                  <a:solidFill>
                                    <a:sysClr val="windowText" lastClr="000000"/>
                                  </a:solidFill>
                                  <a:effectLst/>
                                  <a:latin typeface="Cambria Math"/>
                                </a:rPr>
                                <m:t>1. </m:t>
                              </m:r>
                              <m:r>
                                <a:rPr lang="es-MX" sz="1600" smtClean="0">
                                  <a:solidFill>
                                    <a:sysClr val="windowText" lastClr="000000"/>
                                  </a:solidFill>
                                  <a:effectLst/>
                                  <a:latin typeface="Cambria Math"/>
                                </a:rPr>
                                <m:t>𝑃𝑎𝑟𝑎</m:t>
                              </m:r>
                              <m:r>
                                <a:rPr lang="es-MX" sz="1600" smtClean="0">
                                  <a:solidFill>
                                    <a:sysClr val="windowText" lastClr="000000"/>
                                  </a:solidFill>
                                  <a:effectLst/>
                                  <a:latin typeface="Cambria Math"/>
                                </a:rPr>
                                <m:t>, </m:t>
                              </m:r>
                              <m:r>
                                <a:rPr lang="es-MX" sz="1600" smtClean="0">
                                  <a:solidFill>
                                    <a:sysClr val="windowText" lastClr="000000"/>
                                  </a:solidFill>
                                  <a:effectLst/>
                                  <a:latin typeface="Cambria Math"/>
                                </a:rPr>
                                <m:t>𝑖</m:t>
                              </m:r>
                              <m:r>
                                <a:rPr lang="es-MX" sz="1600" smtClean="0">
                                  <a:solidFill>
                                    <a:sysClr val="windowText" lastClr="000000"/>
                                  </a:solidFill>
                                  <a:effectLst/>
                                  <a:latin typeface="Cambria Math"/>
                                </a:rPr>
                                <m:t>=6%</m:t>
                              </m:r>
                              <m:d>
                                <m:dPr>
                                  <m:ctrlPr>
                                    <a:rPr lang="es-MX" sz="1600" i="1">
                                      <a:solidFill>
                                        <a:sysClr val="windowText" lastClr="000000"/>
                                      </a:solidFill>
                                      <a:effectLst/>
                                      <a:latin typeface="Cambria Math"/>
                                    </a:rPr>
                                  </m:ctrlPr>
                                </m:dPr>
                                <m:e>
                                  <m:r>
                                    <a:rPr lang="es-MX" sz="1600">
                                      <a:solidFill>
                                        <a:sysClr val="windowText" lastClr="000000"/>
                                      </a:solidFill>
                                      <a:effectLst/>
                                      <a:latin typeface="Cambria Math"/>
                                    </a:rPr>
                                    <m:t>0.06 </m:t>
                                  </m:r>
                                  <m:f>
                                    <m:fPr>
                                      <m:type m:val="skw"/>
                                      <m:ctrlPr>
                                        <a:rPr lang="es-MX" sz="1600" i="1">
                                          <a:solidFill>
                                            <a:sysClr val="windowText" lastClr="000000"/>
                                          </a:solidFill>
                                          <a:effectLst/>
                                          <a:latin typeface="Cambria Math"/>
                                        </a:rPr>
                                      </m:ctrlPr>
                                    </m:fPr>
                                    <m:num>
                                      <m:r>
                                        <a:rPr lang="es-MX" sz="1600">
                                          <a:solidFill>
                                            <a:sysClr val="windowText" lastClr="000000"/>
                                          </a:solidFill>
                                          <a:effectLst/>
                                          <a:latin typeface="Cambria Math"/>
                                        </a:rPr>
                                        <m:t>0</m:t>
                                      </m:r>
                                    </m:num>
                                    <m:den>
                                      <m:r>
                                        <a:rPr lang="es-MX" sz="1600">
                                          <a:solidFill>
                                            <a:sysClr val="windowText" lastClr="000000"/>
                                          </a:solidFill>
                                          <a:effectLst/>
                                          <a:latin typeface="Cambria Math"/>
                                        </a:rPr>
                                        <m:t>1</m:t>
                                      </m:r>
                                    </m:den>
                                  </m:f>
                                </m:e>
                              </m:d>
                              <m:r>
                                <a:rPr lang="es-MX" sz="1600">
                                  <a:solidFill>
                                    <a:sysClr val="windowText" lastClr="000000"/>
                                  </a:solidFill>
                                  <a:effectLst/>
                                  <a:latin typeface="Cambria Math"/>
                                </a:rPr>
                                <m:t>;</m:t>
                              </m:r>
                              <m:r>
                                <a:rPr lang="es-MX" sz="1600">
                                  <a:solidFill>
                                    <a:sysClr val="windowText" lastClr="000000"/>
                                  </a:solidFill>
                                  <a:effectLst/>
                                  <a:latin typeface="Cambria Math"/>
                                </a:rPr>
                                <m:t>𝑛</m:t>
                              </m:r>
                              <m:r>
                                <a:rPr lang="es-MX" sz="1600">
                                  <a:solidFill>
                                    <a:sysClr val="windowText" lastClr="000000"/>
                                  </a:solidFill>
                                  <a:effectLst/>
                                  <a:latin typeface="Cambria Math"/>
                                </a:rPr>
                                <m:t> </m:t>
                              </m:r>
                              <m:sSub>
                                <m:sSubPr>
                                  <m:ctrlPr>
                                    <a:rPr lang="es-MX" sz="1600" i="1">
                                      <a:solidFill>
                                        <a:sysClr val="windowText" lastClr="000000"/>
                                      </a:solidFill>
                                      <a:effectLst/>
                                      <a:latin typeface="Cambria Math"/>
                                    </a:rPr>
                                  </m:ctrlPr>
                                </m:sSubPr>
                                <m:e>
                                  <m:r>
                                    <a:rPr lang="es-MX" sz="1600">
                                      <a:solidFill>
                                        <a:sysClr val="windowText" lastClr="000000"/>
                                      </a:solidFill>
                                      <a:effectLst/>
                                      <a:latin typeface="Cambria Math"/>
                                    </a:rPr>
                                    <m:t>𝑉</m:t>
                                  </m:r>
                                </m:e>
                                <m:sub>
                                  <m:r>
                                    <a:rPr lang="es-MX" sz="1600">
                                      <a:solidFill>
                                        <a:sysClr val="windowText" lastClr="000000"/>
                                      </a:solidFill>
                                      <a:effectLst/>
                                      <a:latin typeface="Cambria Math"/>
                                    </a:rPr>
                                    <m:t>𝑈</m:t>
                                  </m:r>
                                </m:sub>
                              </m:sSub>
                              <m:r>
                                <a:rPr lang="es-MX" sz="1600">
                                  <a:solidFill>
                                    <a:sysClr val="windowText" lastClr="000000"/>
                                  </a:solidFill>
                                  <a:effectLst/>
                                  <a:latin typeface="Cambria Math"/>
                                </a:rPr>
                                <m:t>=20 </m:t>
                              </m:r>
                              <m:r>
                                <a:rPr lang="es-MX" sz="1600">
                                  <a:solidFill>
                                    <a:sysClr val="windowText" lastClr="000000"/>
                                  </a:solidFill>
                                  <a:effectLst/>
                                  <a:latin typeface="Cambria Math"/>
                                </a:rPr>
                                <m:t>𝑎</m:t>
                              </m:r>
                              <m:r>
                                <a:rPr lang="es-MX" sz="1600">
                                  <a:solidFill>
                                    <a:sysClr val="windowText" lastClr="000000"/>
                                  </a:solidFill>
                                  <a:effectLst/>
                                  <a:latin typeface="Cambria Math"/>
                                </a:rPr>
                                <m:t>ñ</m:t>
                              </m:r>
                              <m:r>
                                <a:rPr lang="es-MX" sz="1600">
                                  <a:solidFill>
                                    <a:sysClr val="windowText" lastClr="000000"/>
                                  </a:solidFill>
                                  <a:effectLst/>
                                  <a:latin typeface="Cambria Math"/>
                                </a:rPr>
                                <m:t>𝑜𝑠</m:t>
                              </m:r>
                              <m:r>
                                <a:rPr lang="es-MX" sz="1600">
                                  <a:solidFill>
                                    <a:sysClr val="windowText" lastClr="000000"/>
                                  </a:solidFill>
                                  <a:effectLst/>
                                  <a:latin typeface="Cambria Math"/>
                                </a:rPr>
                                <m:t> </m:t>
                              </m:r>
                            </m:oMath>
                          </a14:m>
                          <a:r>
                            <a:rPr lang="es-MX" sz="1600" dirty="0">
                              <a:solidFill>
                                <a:sysClr val="windowText" lastClr="000000"/>
                              </a:solidFill>
                              <a:effectLst/>
                            </a:rPr>
                            <a:t> </a:t>
                          </a:r>
                          <a:endParaRPr lang="es-MX" sz="14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655755">
                    <a:tc>
                      <a:txBody>
                        <a:bodyPr/>
                        <a:lstStyle/>
                        <a:p>
                          <a:pPr algn="l">
                            <a:lnSpc>
                              <a:spcPct val="115000"/>
                            </a:lnSpc>
                            <a:spcAft>
                              <a:spcPts val="0"/>
                            </a:spcAft>
                          </a:pPr>
                          <a14:m>
                            <m:oMathPara xmlns:m="http://schemas.openxmlformats.org/officeDocument/2006/math">
                              <m:oMathParaPr>
                                <m:jc m:val="left"/>
                              </m:oMathParaPr>
                              <m:oMath xmlns:m="http://schemas.openxmlformats.org/officeDocument/2006/math">
                                <m:r>
                                  <a:rPr lang="es-MX" sz="1600" smtClean="0">
                                    <a:solidFill>
                                      <a:sysClr val="windowText" lastClr="000000"/>
                                    </a:solidFill>
                                    <a:effectLst/>
                                    <a:latin typeface="Cambria Math"/>
                                  </a:rPr>
                                  <m:t>2. </m:t>
                                </m:r>
                                <m:r>
                                  <a:rPr lang="es-MX" sz="1600" smtClean="0">
                                    <a:solidFill>
                                      <a:sysClr val="windowText" lastClr="000000"/>
                                    </a:solidFill>
                                    <a:effectLst/>
                                    <a:latin typeface="Cambria Math"/>
                                  </a:rPr>
                                  <m:t>𝐸𝑛</m:t>
                                </m:r>
                                <m:r>
                                  <a:rPr lang="es-MX" sz="1600" smtClean="0">
                                    <a:solidFill>
                                      <a:sysClr val="windowText" lastClr="000000"/>
                                    </a:solidFill>
                                    <a:effectLst/>
                                    <a:latin typeface="Cambria Math"/>
                                  </a:rPr>
                                  <m:t> </m:t>
                                </m:r>
                                <m:r>
                                  <a:rPr lang="es-MX" sz="1600" smtClean="0">
                                    <a:solidFill>
                                      <a:sysClr val="windowText" lastClr="000000"/>
                                    </a:solidFill>
                                    <a:effectLst/>
                                    <a:latin typeface="Cambria Math"/>
                                  </a:rPr>
                                  <m:t>𝑡𝑎𝑏𝑙𝑎𝑠</m:t>
                                </m:r>
                                <m:r>
                                  <a:rPr lang="es-MX" sz="1600" smtClean="0">
                                    <a:solidFill>
                                      <a:sysClr val="windowText" lastClr="000000"/>
                                    </a:solidFill>
                                    <a:effectLst/>
                                    <a:latin typeface="Cambria Math"/>
                                  </a:rPr>
                                  <m:t>, </m:t>
                                </m:r>
                                <m:r>
                                  <a:rPr lang="es-MX" sz="1600" smtClean="0">
                                    <a:solidFill>
                                      <a:sysClr val="windowText" lastClr="000000"/>
                                    </a:solidFill>
                                    <a:effectLst/>
                                    <a:latin typeface="Cambria Math"/>
                                  </a:rPr>
                                  <m:t>𝑒𝑙</m:t>
                                </m:r>
                                <m:r>
                                  <a:rPr lang="es-MX" sz="1600" smtClean="0">
                                    <a:solidFill>
                                      <a:sysClr val="windowText" lastClr="000000"/>
                                    </a:solidFill>
                                    <a:effectLst/>
                                    <a:latin typeface="Cambria Math"/>
                                  </a:rPr>
                                  <m:t> </m:t>
                                </m:r>
                                <m:r>
                                  <a:rPr lang="es-MX" sz="1600" smtClean="0">
                                    <a:solidFill>
                                      <a:sysClr val="windowText" lastClr="000000"/>
                                    </a:solidFill>
                                    <a:effectLst/>
                                    <a:latin typeface="Cambria Math"/>
                                  </a:rPr>
                                  <m:t>𝐹𝐴</m:t>
                                </m:r>
                                <m:r>
                                  <a:rPr lang="es-MX" sz="1600" smtClean="0">
                                    <a:solidFill>
                                      <a:sysClr val="windowText" lastClr="000000"/>
                                    </a:solidFill>
                                    <a:effectLst/>
                                    <a:latin typeface="Cambria Math"/>
                                  </a:rPr>
                                  <m:t>=11.47 (</m:t>
                                </m:r>
                                <m:r>
                                  <a:rPr lang="es-MX" sz="1600" smtClean="0">
                                    <a:solidFill>
                                      <a:sysClr val="windowText" lastClr="000000"/>
                                    </a:solidFill>
                                    <a:effectLst/>
                                    <a:latin typeface="Cambria Math"/>
                                  </a:rPr>
                                  <m:t>𝑢𝑛</m:t>
                                </m:r>
                                <m:r>
                                  <a:rPr lang="es-MX" sz="1600" smtClean="0">
                                    <a:solidFill>
                                      <a:sysClr val="windowText" lastClr="000000"/>
                                    </a:solidFill>
                                    <a:effectLst/>
                                    <a:latin typeface="Cambria Math"/>
                                  </a:rPr>
                                  <m:t> </m:t>
                                </m:r>
                                <m:r>
                                  <a:rPr lang="es-MX" sz="1600" smtClean="0">
                                    <a:solidFill>
                                      <a:sysClr val="windowText" lastClr="000000"/>
                                    </a:solidFill>
                                    <a:effectLst/>
                                    <a:latin typeface="Cambria Math"/>
                                  </a:rPr>
                                  <m:t>𝑛𝑢𝑚𝑒𝑟𝑜</m:t>
                                </m:r>
                                <m:r>
                                  <a:rPr lang="es-MX" sz="1600" smtClean="0">
                                    <a:solidFill>
                                      <a:sysClr val="windowText" lastClr="000000"/>
                                    </a:solidFill>
                                    <a:effectLst/>
                                    <a:latin typeface="Cambria Math"/>
                                  </a:rPr>
                                  <m:t>)</m:t>
                                </m:r>
                              </m:oMath>
                            </m:oMathPara>
                          </a14:m>
                          <a:endParaRPr lang="es-MX" sz="14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591787">
                    <a:tc>
                      <a:txBody>
                        <a:bodyPr/>
                        <a:lstStyle/>
                        <a:p>
                          <a:pPr algn="l">
                            <a:lnSpc>
                              <a:spcPct val="115000"/>
                            </a:lnSpc>
                            <a:spcAft>
                              <a:spcPts val="0"/>
                            </a:spcAft>
                          </a:pPr>
                          <a14:m>
                            <m:oMathPara xmlns:m="http://schemas.openxmlformats.org/officeDocument/2006/math">
                              <m:oMathParaPr>
                                <m:jc m:val="left"/>
                              </m:oMathParaPr>
                              <m:oMath xmlns:m="http://schemas.openxmlformats.org/officeDocument/2006/math">
                                <m:r>
                                  <a:rPr lang="es-MX" sz="1600" smtClean="0">
                                    <a:solidFill>
                                      <a:sysClr val="windowText" lastClr="000000"/>
                                    </a:solidFill>
                                    <a:effectLst/>
                                    <a:latin typeface="Cambria Math"/>
                                  </a:rPr>
                                  <m:t>3. </m:t>
                                </m:r>
                                <m:r>
                                  <a:rPr lang="es-MX" sz="1600" smtClean="0">
                                    <a:solidFill>
                                      <a:sysClr val="windowText" lastClr="000000"/>
                                    </a:solidFill>
                                    <a:effectLst/>
                                    <a:latin typeface="Cambria Math"/>
                                  </a:rPr>
                                  <m:t>𝐶</m:t>
                                </m:r>
                                <m:r>
                                  <a:rPr lang="es-MX" sz="1600" smtClean="0">
                                    <a:solidFill>
                                      <a:sysClr val="windowText" lastClr="000000"/>
                                    </a:solidFill>
                                    <a:effectLst/>
                                    <a:latin typeface="Cambria Math"/>
                                  </a:rPr>
                                  <m:t>á</m:t>
                                </m:r>
                                <m:r>
                                  <a:rPr lang="es-MX" sz="1600" smtClean="0">
                                    <a:solidFill>
                                      <a:sysClr val="windowText" lastClr="000000"/>
                                    </a:solidFill>
                                    <a:effectLst/>
                                    <a:latin typeface="Cambria Math"/>
                                  </a:rPr>
                                  <m:t>𝑙𝑐𝑢𝑙𝑜𝑠</m:t>
                                </m:r>
                                <m:r>
                                  <a:rPr lang="es-MX" sz="1600" smtClean="0">
                                    <a:solidFill>
                                      <a:sysClr val="windowText" lastClr="000000"/>
                                    </a:solidFill>
                                    <a:effectLst/>
                                    <a:latin typeface="Cambria Math"/>
                                  </a:rPr>
                                  <m:t>:</m:t>
                                </m:r>
                              </m:oMath>
                            </m:oMathPara>
                          </a14:m>
                          <a:endParaRPr lang="es-MX" sz="14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721867">
                    <a:tc>
                      <a:txBody>
                        <a:bodyPr/>
                        <a:lstStyle/>
                        <a:p>
                          <a:pPr algn="l">
                            <a:lnSpc>
                              <a:spcPct val="115000"/>
                            </a:lnSpc>
                            <a:spcAft>
                              <a:spcPts val="0"/>
                            </a:spcAft>
                          </a:pPr>
                          <a14:m>
                            <m:oMathPara xmlns:m="http://schemas.openxmlformats.org/officeDocument/2006/math">
                              <m:oMathParaPr>
                                <m:jc m:val="left"/>
                              </m:oMathParaPr>
                              <m:oMath xmlns:m="http://schemas.openxmlformats.org/officeDocument/2006/math">
                                <m:r>
                                  <a:rPr lang="es-MX" sz="1600" smtClean="0">
                                    <a:solidFill>
                                      <a:sysClr val="windowText" lastClr="000000"/>
                                    </a:solidFill>
                                    <a:effectLst/>
                                    <a:latin typeface="Cambria Math"/>
                                  </a:rPr>
                                  <m:t>3.1. − </m:t>
                                </m:r>
                                <m:sSub>
                                  <m:sSubPr>
                                    <m:ctrlPr>
                                      <a:rPr lang="es-MX" sz="1600" i="1">
                                        <a:solidFill>
                                          <a:sysClr val="windowText" lastClr="000000"/>
                                        </a:solidFill>
                                        <a:effectLst/>
                                        <a:latin typeface="Cambria Math"/>
                                      </a:rPr>
                                    </m:ctrlPr>
                                  </m:sSubPr>
                                  <m:e>
                                    <m:r>
                                      <a:rPr lang="es-MX" sz="1600">
                                        <a:solidFill>
                                          <a:sysClr val="windowText" lastClr="000000"/>
                                        </a:solidFill>
                                        <a:effectLst/>
                                        <a:latin typeface="Cambria Math"/>
                                      </a:rPr>
                                      <m:t>𝑉</m:t>
                                    </m:r>
                                  </m:e>
                                  <m:sub>
                                    <m:r>
                                      <a:rPr lang="es-MX" sz="1600">
                                        <a:solidFill>
                                          <a:sysClr val="windowText" lastClr="000000"/>
                                        </a:solidFill>
                                        <a:effectLst/>
                                        <a:latin typeface="Cambria Math"/>
                                      </a:rPr>
                                      <m:t>𝑃</m:t>
                                    </m:r>
                                  </m:sub>
                                </m:sSub>
                                <m:r>
                                  <a:rPr lang="es-MX" sz="1600">
                                    <a:solidFill>
                                      <a:sysClr val="windowText" lastClr="000000"/>
                                    </a:solidFill>
                                    <a:effectLst/>
                                    <a:latin typeface="Cambria Math"/>
                                  </a:rPr>
                                  <m:t>= </m:t>
                                </m:r>
                                <m:sSub>
                                  <m:sSubPr>
                                    <m:ctrlPr>
                                      <a:rPr lang="es-MX" sz="1600" i="1">
                                        <a:solidFill>
                                          <a:sysClr val="windowText" lastClr="000000"/>
                                        </a:solidFill>
                                        <a:effectLst/>
                                        <a:latin typeface="Cambria Math"/>
                                      </a:rPr>
                                    </m:ctrlPr>
                                  </m:sSubPr>
                                  <m:e>
                                    <m:r>
                                      <a:rPr lang="es-MX" sz="1600">
                                        <a:solidFill>
                                          <a:sysClr val="windowText" lastClr="000000"/>
                                        </a:solidFill>
                                        <a:effectLst/>
                                        <a:latin typeface="Cambria Math"/>
                                      </a:rPr>
                                      <m:t>𝑉</m:t>
                                    </m:r>
                                  </m:e>
                                  <m:sub>
                                    <m:r>
                                      <a:rPr lang="es-MX" sz="1600">
                                        <a:solidFill>
                                          <a:sysClr val="windowText" lastClr="000000"/>
                                        </a:solidFill>
                                        <a:effectLst/>
                                        <a:latin typeface="Cambria Math"/>
                                      </a:rPr>
                                      <m:t>𝐹</m:t>
                                    </m:r>
                                  </m:sub>
                                </m:sSub>
                                <m:r>
                                  <a:rPr lang="es-MX" sz="1600">
                                    <a:solidFill>
                                      <a:sysClr val="windowText" lastClr="000000"/>
                                    </a:solidFill>
                                    <a:effectLst/>
                                    <a:latin typeface="Cambria Math"/>
                                  </a:rPr>
                                  <m:t>∗</m:t>
                                </m:r>
                                <m:r>
                                  <a:rPr lang="es-MX" sz="1600">
                                    <a:solidFill>
                                      <a:sysClr val="windowText" lastClr="000000"/>
                                    </a:solidFill>
                                    <a:effectLst/>
                                    <a:latin typeface="Cambria Math"/>
                                  </a:rPr>
                                  <m:t>𝐹𝑆𝐴</m:t>
                                </m:r>
                                <m:r>
                                  <a:rPr lang="es-MX" sz="1600">
                                    <a:solidFill>
                                      <a:sysClr val="windowText" lastClr="000000"/>
                                    </a:solidFill>
                                    <a:effectLst/>
                                    <a:latin typeface="Cambria Math"/>
                                  </a:rPr>
                                  <m:t> [ </m:t>
                                </m:r>
                                <m:r>
                                  <a:rPr lang="es-MX" sz="1600">
                                    <a:solidFill>
                                      <a:sysClr val="windowText" lastClr="000000"/>
                                    </a:solidFill>
                                    <a:effectLst/>
                                    <a:latin typeface="Cambria Math"/>
                                  </a:rPr>
                                  <m:t>𝐹𝑆𝐴</m:t>
                                </m:r>
                                <m:r>
                                  <a:rPr lang="es-MX" sz="1600">
                                    <a:solidFill>
                                      <a:sysClr val="windowText" lastClr="000000"/>
                                    </a:solidFill>
                                    <a:effectLst/>
                                    <a:latin typeface="Cambria Math"/>
                                  </a:rPr>
                                  <m:t>=</m:t>
                                </m:r>
                                <m:sSup>
                                  <m:sSupPr>
                                    <m:ctrlPr>
                                      <a:rPr lang="es-MX" sz="1600" i="1">
                                        <a:solidFill>
                                          <a:sysClr val="windowText" lastClr="000000"/>
                                        </a:solidFill>
                                        <a:effectLst/>
                                        <a:latin typeface="Cambria Math"/>
                                      </a:rPr>
                                    </m:ctrlPr>
                                  </m:sSupPr>
                                  <m:e>
                                    <m:d>
                                      <m:dPr>
                                        <m:ctrlPr>
                                          <a:rPr lang="es-MX" sz="1600" i="1">
                                            <a:solidFill>
                                              <a:sysClr val="windowText" lastClr="000000"/>
                                            </a:solidFill>
                                            <a:effectLst/>
                                            <a:latin typeface="Cambria Math"/>
                                          </a:rPr>
                                        </m:ctrlPr>
                                      </m:dPr>
                                      <m:e>
                                        <m:r>
                                          <a:rPr lang="es-MX" sz="1600">
                                            <a:solidFill>
                                              <a:sysClr val="windowText" lastClr="000000"/>
                                            </a:solidFill>
                                            <a:effectLst/>
                                            <a:latin typeface="Cambria Math"/>
                                          </a:rPr>
                                          <m:t>1+</m:t>
                                        </m:r>
                                        <m:r>
                                          <a:rPr lang="es-MX" sz="1600">
                                            <a:solidFill>
                                              <a:sysClr val="windowText" lastClr="000000"/>
                                            </a:solidFill>
                                            <a:effectLst/>
                                            <a:latin typeface="Cambria Math"/>
                                          </a:rPr>
                                          <m:t>𝑖</m:t>
                                        </m:r>
                                      </m:e>
                                    </m:d>
                                  </m:e>
                                  <m:sup>
                                    <m:r>
                                      <a:rPr lang="es-MX" sz="1600">
                                        <a:solidFill>
                                          <a:sysClr val="windowText" lastClr="000000"/>
                                        </a:solidFill>
                                        <a:effectLst/>
                                        <a:latin typeface="Cambria Math"/>
                                      </a:rPr>
                                      <m:t>−</m:t>
                                    </m:r>
                                    <m:r>
                                      <a:rPr lang="es-MX" sz="1600">
                                        <a:solidFill>
                                          <a:sysClr val="windowText" lastClr="000000"/>
                                        </a:solidFill>
                                        <a:effectLst/>
                                        <a:latin typeface="Cambria Math"/>
                                      </a:rPr>
                                      <m:t>𝑛</m:t>
                                    </m:r>
                                    <m:r>
                                      <a:rPr lang="es-MX" sz="1600">
                                        <a:solidFill>
                                          <a:sysClr val="windowText" lastClr="000000"/>
                                        </a:solidFill>
                                        <a:effectLst/>
                                        <a:latin typeface="Cambria Math"/>
                                      </a:rPr>
                                      <m:t> </m:t>
                                    </m:r>
                                  </m:sup>
                                </m:sSup>
                                <m:r>
                                  <a:rPr lang="es-MX" sz="1600">
                                    <a:solidFill>
                                      <a:sysClr val="windowText" lastClr="000000"/>
                                    </a:solidFill>
                                    <a:effectLst/>
                                    <a:latin typeface="Cambria Math"/>
                                  </a:rPr>
                                  <m:t>]</m:t>
                                </m:r>
                              </m:oMath>
                            </m:oMathPara>
                          </a14:m>
                          <a:endParaRPr lang="es-MX" sz="14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r h="1772505">
                    <a:tc>
                      <a:txBody>
                        <a:bodyPr/>
                        <a:lstStyle/>
                        <a:p>
                          <a:pPr algn="l">
                            <a:lnSpc>
                              <a:spcPct val="115000"/>
                            </a:lnSpc>
                            <a:spcAft>
                              <a:spcPts val="0"/>
                            </a:spcAft>
                          </a:pPr>
                          <a14:m>
                            <m:oMathPara xmlns:m="http://schemas.openxmlformats.org/officeDocument/2006/math">
                              <m:oMathParaPr>
                                <m:jc m:val="left"/>
                              </m:oMathParaPr>
                              <m:oMath xmlns:m="http://schemas.openxmlformats.org/officeDocument/2006/math">
                                <m:r>
                                  <a:rPr lang="es-MX" sz="1600" smtClean="0">
                                    <a:solidFill>
                                      <a:sysClr val="windowText" lastClr="000000"/>
                                    </a:solidFill>
                                    <a:effectLst/>
                                    <a:latin typeface="Cambria Math"/>
                                  </a:rPr>
                                  <m:t>3.2. −</m:t>
                                </m:r>
                                <m:sSub>
                                  <m:sSubPr>
                                    <m:ctrlPr>
                                      <a:rPr lang="es-MX" sz="1600" i="1">
                                        <a:solidFill>
                                          <a:sysClr val="windowText" lastClr="000000"/>
                                        </a:solidFill>
                                        <a:effectLst/>
                                        <a:latin typeface="Cambria Math"/>
                                      </a:rPr>
                                    </m:ctrlPr>
                                  </m:sSubPr>
                                  <m:e>
                                    <m:r>
                                      <a:rPr lang="es-MX" sz="1600">
                                        <a:solidFill>
                                          <a:sysClr val="windowText" lastClr="000000"/>
                                        </a:solidFill>
                                        <a:effectLst/>
                                        <a:latin typeface="Cambria Math"/>
                                      </a:rPr>
                                      <m:t>𝑉</m:t>
                                    </m:r>
                                  </m:e>
                                  <m:sub>
                                    <m:r>
                                      <a:rPr lang="es-MX" sz="1600">
                                        <a:solidFill>
                                          <a:sysClr val="windowText" lastClr="000000"/>
                                        </a:solidFill>
                                        <a:effectLst/>
                                        <a:latin typeface="Cambria Math"/>
                                      </a:rPr>
                                      <m:t>𝑃</m:t>
                                    </m:r>
                                    <m:r>
                                      <a:rPr lang="es-MX" sz="1600">
                                        <a:solidFill>
                                          <a:sysClr val="windowText" lastClr="000000"/>
                                        </a:solidFill>
                                        <a:effectLst/>
                                        <a:latin typeface="Cambria Math"/>
                                      </a:rPr>
                                      <m:t> </m:t>
                                    </m:r>
                                  </m:sub>
                                </m:sSub>
                                <m:r>
                                  <a:rPr lang="es-MX" sz="1600">
                                    <a:solidFill>
                                      <a:sysClr val="windowText" lastClr="000000"/>
                                    </a:solidFill>
                                    <a:effectLst/>
                                    <a:latin typeface="Cambria Math"/>
                                  </a:rPr>
                                  <m:t>= </m:t>
                                </m:r>
                                <m:sSub>
                                  <m:sSubPr>
                                    <m:ctrlPr>
                                      <a:rPr lang="es-MX" sz="1600" i="1">
                                        <a:solidFill>
                                          <a:sysClr val="windowText" lastClr="000000"/>
                                        </a:solidFill>
                                        <a:effectLst/>
                                        <a:latin typeface="Cambria Math"/>
                                      </a:rPr>
                                    </m:ctrlPr>
                                  </m:sSubPr>
                                  <m:e>
                                    <m:r>
                                      <a:rPr lang="es-MX" sz="1600">
                                        <a:solidFill>
                                          <a:sysClr val="windowText" lastClr="000000"/>
                                        </a:solidFill>
                                        <a:effectLst/>
                                        <a:latin typeface="Cambria Math"/>
                                      </a:rPr>
                                      <m:t>𝑉</m:t>
                                    </m:r>
                                  </m:e>
                                  <m:sub>
                                    <m:r>
                                      <a:rPr lang="es-MX" sz="1600">
                                        <a:solidFill>
                                          <a:sysClr val="windowText" lastClr="000000"/>
                                        </a:solidFill>
                                        <a:effectLst/>
                                        <a:latin typeface="Cambria Math"/>
                                      </a:rPr>
                                      <m:t>𝐹</m:t>
                                    </m:r>
                                  </m:sub>
                                </m:sSub>
                                <m:r>
                                  <a:rPr lang="es-MX" sz="1600">
                                    <a:solidFill>
                                      <a:sysClr val="windowText" lastClr="000000"/>
                                    </a:solidFill>
                                    <a:effectLst/>
                                    <a:latin typeface="Cambria Math"/>
                                  </a:rPr>
                                  <m:t>∗</m:t>
                                </m:r>
                                <m:r>
                                  <a:rPr lang="es-MX" sz="1600">
                                    <a:solidFill>
                                      <a:sysClr val="windowText" lastClr="000000"/>
                                    </a:solidFill>
                                    <a:effectLst/>
                                    <a:latin typeface="Cambria Math"/>
                                  </a:rPr>
                                  <m:t>𝐹𝐴</m:t>
                                </m:r>
                                <m:r>
                                  <a:rPr lang="es-MX" sz="1600">
                                    <a:solidFill>
                                      <a:sysClr val="windowText" lastClr="000000"/>
                                    </a:solidFill>
                                    <a:effectLst/>
                                    <a:latin typeface="Cambria Math"/>
                                  </a:rPr>
                                  <m:t>                 </m:t>
                                </m:r>
                                <m:r>
                                  <a:rPr lang="es-MX" sz="1600">
                                    <a:solidFill>
                                      <a:sysClr val="windowText" lastClr="000000"/>
                                    </a:solidFill>
                                    <a:effectLst/>
                                    <a:latin typeface="Cambria Math"/>
                                  </a:rPr>
                                  <m:t>𝐹𝐴</m:t>
                                </m:r>
                                <m:r>
                                  <a:rPr lang="es-MX" sz="1600">
                                    <a:solidFill>
                                      <a:sysClr val="windowText" lastClr="000000"/>
                                    </a:solidFill>
                                    <a:effectLst/>
                                    <a:latin typeface="Cambria Math"/>
                                  </a:rPr>
                                  <m:t>=</m:t>
                                </m:r>
                                <m:d>
                                  <m:dPr>
                                    <m:ctrlPr>
                                      <a:rPr lang="es-MX" sz="1800" i="1">
                                        <a:solidFill>
                                          <a:sysClr val="windowText" lastClr="000000"/>
                                        </a:solidFill>
                                        <a:effectLst/>
                                        <a:latin typeface="Cambria Math"/>
                                      </a:rPr>
                                    </m:ctrlPr>
                                  </m:dPr>
                                  <m:e>
                                    <m:f>
                                      <m:fPr>
                                        <m:type m:val="noBar"/>
                                        <m:ctrlPr>
                                          <a:rPr lang="es-MX" sz="1800" i="1">
                                            <a:solidFill>
                                              <a:sysClr val="windowText" lastClr="000000"/>
                                            </a:solidFill>
                                            <a:effectLst/>
                                            <a:latin typeface="Cambria Math"/>
                                          </a:rPr>
                                        </m:ctrlPr>
                                      </m:fPr>
                                      <m:num>
                                        <m:sSup>
                                          <m:sSupPr>
                                            <m:ctrlPr>
                                              <a:rPr lang="es-MX" sz="1800" i="1">
                                                <a:solidFill>
                                                  <a:sysClr val="windowText" lastClr="000000"/>
                                                </a:solidFill>
                                                <a:effectLst/>
                                                <a:latin typeface="Cambria Math"/>
                                              </a:rPr>
                                            </m:ctrlPr>
                                          </m:sSupPr>
                                          <m:e>
                                            <m:r>
                                              <a:rPr lang="es-MX" sz="1800">
                                                <a:solidFill>
                                                  <a:sysClr val="windowText" lastClr="000000"/>
                                                </a:solidFill>
                                                <a:effectLst/>
                                                <a:latin typeface="Cambria Math"/>
                                              </a:rPr>
                                              <m:t>(1+</m:t>
                                            </m:r>
                                            <m:r>
                                              <a:rPr lang="es-MX" sz="1800">
                                                <a:solidFill>
                                                  <a:sysClr val="windowText" lastClr="000000"/>
                                                </a:solidFill>
                                                <a:effectLst/>
                                                <a:latin typeface="Cambria Math"/>
                                              </a:rPr>
                                              <m:t>𝑖</m:t>
                                            </m:r>
                                            <m:r>
                                              <a:rPr lang="es-MX" sz="1800">
                                                <a:solidFill>
                                                  <a:sysClr val="windowText" lastClr="000000"/>
                                                </a:solidFill>
                                                <a:effectLst/>
                                                <a:latin typeface="Cambria Math"/>
                                              </a:rPr>
                                              <m:t>)</m:t>
                                            </m:r>
                                          </m:e>
                                          <m:sup>
                                            <m:r>
                                              <a:rPr lang="es-MX" sz="1800">
                                                <a:solidFill>
                                                  <a:sysClr val="windowText" lastClr="000000"/>
                                                </a:solidFill>
                                                <a:effectLst/>
                                                <a:latin typeface="Cambria Math"/>
                                              </a:rPr>
                                              <m:t>𝑛</m:t>
                                            </m:r>
                                          </m:sup>
                                        </m:sSup>
                                        <m:r>
                                          <a:rPr lang="es-MX" sz="1800">
                                            <a:solidFill>
                                              <a:sysClr val="windowText" lastClr="000000"/>
                                            </a:solidFill>
                                            <a:effectLst/>
                                            <a:latin typeface="Cambria Math"/>
                                          </a:rPr>
                                          <m:t>−1</m:t>
                                        </m:r>
                                      </m:num>
                                      <m:den>
                                        <m:sSup>
                                          <m:sSupPr>
                                            <m:ctrlPr>
                                              <a:rPr lang="es-MX" sz="1800" i="1">
                                                <a:solidFill>
                                                  <a:sysClr val="windowText" lastClr="000000"/>
                                                </a:solidFill>
                                                <a:effectLst/>
                                                <a:latin typeface="Cambria Math"/>
                                              </a:rPr>
                                            </m:ctrlPr>
                                          </m:sSupPr>
                                          <m:e>
                                            <m:r>
                                              <a:rPr lang="es-MX" sz="1800">
                                                <a:solidFill>
                                                  <a:sysClr val="windowText" lastClr="000000"/>
                                                </a:solidFill>
                                                <a:effectLst/>
                                                <a:latin typeface="Cambria Math"/>
                                              </a:rPr>
                                              <m:t>𝑖</m:t>
                                            </m:r>
                                            <m:r>
                                              <a:rPr lang="es-MX" sz="1800">
                                                <a:solidFill>
                                                  <a:sysClr val="windowText" lastClr="000000"/>
                                                </a:solidFill>
                                                <a:effectLst/>
                                                <a:latin typeface="Cambria Math"/>
                                              </a:rPr>
                                              <m:t>(1+</m:t>
                                            </m:r>
                                            <m:r>
                                              <a:rPr lang="es-MX" sz="1800">
                                                <a:solidFill>
                                                  <a:sysClr val="windowText" lastClr="000000"/>
                                                </a:solidFill>
                                                <a:effectLst/>
                                                <a:latin typeface="Cambria Math"/>
                                              </a:rPr>
                                              <m:t>𝑖</m:t>
                                            </m:r>
                                            <m:r>
                                              <a:rPr lang="es-MX" sz="1800">
                                                <a:solidFill>
                                                  <a:sysClr val="windowText" lastClr="000000"/>
                                                </a:solidFill>
                                                <a:effectLst/>
                                                <a:latin typeface="Cambria Math"/>
                                              </a:rPr>
                                              <m:t>)</m:t>
                                            </m:r>
                                          </m:e>
                                          <m:sup>
                                            <m:r>
                                              <a:rPr lang="es-MX" sz="1800">
                                                <a:solidFill>
                                                  <a:sysClr val="windowText" lastClr="000000"/>
                                                </a:solidFill>
                                                <a:effectLst/>
                                                <a:latin typeface="Cambria Math"/>
                                              </a:rPr>
                                              <m:t>𝑛</m:t>
                                            </m:r>
                                          </m:sup>
                                        </m:sSup>
                                      </m:den>
                                    </m:f>
                                  </m:e>
                                </m:d>
                              </m:oMath>
                            </m:oMathPara>
                          </a14:m>
                          <a:endParaRPr lang="es-MX" sz="1400" dirty="0">
                            <a:solidFill>
                              <a:sysClr val="windowText" lastClr="000000"/>
                            </a:solidFill>
                            <a:effectLst/>
                            <a:latin typeface="Calibri"/>
                            <a:ea typeface="Calibri"/>
                            <a:cs typeface="Times New Roman"/>
                          </a:endParaRPr>
                        </a:p>
                      </a:txBody>
                      <a:tcPr marL="68580" marR="68580" marT="0" marB="0">
                        <a:solidFill>
                          <a:schemeClr val="tx1">
                            <a:lumMod val="95000"/>
                          </a:schemeClr>
                        </a:solidFill>
                      </a:tcPr>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1681411519"/>
                  </p:ext>
                </p:extLst>
              </p:nvPr>
            </p:nvGraphicFramePr>
            <p:xfrm>
              <a:off x="755576" y="1628800"/>
              <a:ext cx="7848872" cy="4608511"/>
            </p:xfrm>
            <a:graphic>
              <a:graphicData uri="http://schemas.openxmlformats.org/drawingml/2006/table">
                <a:tbl>
                  <a:tblPr firstRow="1" firstCol="1" bandRow="1">
                    <a:tableStyleId>{5C22544A-7EE6-4342-B048-85BDC9FD1C3A}</a:tableStyleId>
                  </a:tblPr>
                  <a:tblGrid>
                    <a:gridCol w="7848872"/>
                  </a:tblGrid>
                  <a:tr h="866597">
                    <a:tc>
                      <a:txBody>
                        <a:bodyPr/>
                        <a:lstStyle/>
                        <a:p>
                          <a:endParaRPr lang="es-MX"/>
                        </a:p>
                      </a:txBody>
                      <a:tcPr marL="68580" marR="68580" marT="0" marB="0">
                        <a:blipFill rotWithShape="1">
                          <a:blip r:embed="rId2"/>
                          <a:stretch>
                            <a:fillRect l="-78" t="-42254" r="-78" b="-433099"/>
                          </a:stretch>
                        </a:blipFill>
                      </a:tcPr>
                    </a:tc>
                  </a:tr>
                  <a:tr h="655755">
                    <a:tc>
                      <a:txBody>
                        <a:bodyPr/>
                        <a:lstStyle/>
                        <a:p>
                          <a:endParaRPr lang="es-MX"/>
                        </a:p>
                      </a:txBody>
                      <a:tcPr marL="68580" marR="68580" marT="0" marB="0">
                        <a:blipFill rotWithShape="1">
                          <a:blip r:embed="rId2"/>
                          <a:stretch>
                            <a:fillRect l="-78" t="-187037" r="-78" b="-469444"/>
                          </a:stretch>
                        </a:blipFill>
                      </a:tcPr>
                    </a:tc>
                  </a:tr>
                  <a:tr h="591787">
                    <a:tc>
                      <a:txBody>
                        <a:bodyPr/>
                        <a:lstStyle/>
                        <a:p>
                          <a:endParaRPr lang="es-MX"/>
                        </a:p>
                      </a:txBody>
                      <a:tcPr marL="68580" marR="68580" marT="0" marB="0">
                        <a:blipFill rotWithShape="1">
                          <a:blip r:embed="rId2"/>
                          <a:stretch>
                            <a:fillRect l="-78" t="-319588" r="-78" b="-422680"/>
                          </a:stretch>
                        </a:blipFill>
                      </a:tcPr>
                    </a:tc>
                  </a:tr>
                  <a:tr h="721867">
                    <a:tc>
                      <a:txBody>
                        <a:bodyPr/>
                        <a:lstStyle/>
                        <a:p>
                          <a:endParaRPr lang="es-MX"/>
                        </a:p>
                      </a:txBody>
                      <a:tcPr marL="68580" marR="68580" marT="0" marB="0">
                        <a:blipFill rotWithShape="1">
                          <a:blip r:embed="rId2"/>
                          <a:stretch>
                            <a:fillRect l="-78" t="-344915" r="-78" b="-247458"/>
                          </a:stretch>
                        </a:blipFill>
                      </a:tcPr>
                    </a:tc>
                  </a:tr>
                  <a:tr h="1772505">
                    <a:tc>
                      <a:txBody>
                        <a:bodyPr/>
                        <a:lstStyle/>
                        <a:p>
                          <a:endParaRPr lang="es-MX"/>
                        </a:p>
                      </a:txBody>
                      <a:tcPr marL="68580" marR="68580" marT="0" marB="0">
                        <a:blipFill rotWithShape="1">
                          <a:blip r:embed="rId2"/>
                          <a:stretch>
                            <a:fillRect l="-78" t="-180412" r="-78" b="-344"/>
                          </a:stretch>
                        </a:blipFill>
                      </a:tcPr>
                    </a:tc>
                  </a:tr>
                </a:tbl>
              </a:graphicData>
            </a:graphic>
          </p:graphicFrame>
        </mc:Fallback>
      </mc:AlternateContent>
      <p:sp>
        <p:nvSpPr>
          <p:cNvPr id="5" name="4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3" name="2 Marcador de número de diapositiva"/>
          <p:cNvSpPr>
            <a:spLocks noGrp="1"/>
          </p:cNvSpPr>
          <p:nvPr>
            <p:ph type="sldNum" sz="quarter" idx="12"/>
          </p:nvPr>
        </p:nvSpPr>
        <p:spPr>
          <a:xfrm>
            <a:off x="219819" y="6237312"/>
            <a:ext cx="608287" cy="365125"/>
          </a:xfrm>
        </p:spPr>
        <p:txBody>
          <a:bodyPr/>
          <a:lstStyle/>
          <a:p>
            <a:fld id="{A9B78F13-FD2D-4A18-ADF3-ED87A3EA7918}" type="slidenum">
              <a:rPr lang="es-MX" smtClean="0">
                <a:solidFill>
                  <a:srgbClr val="CAF278"/>
                </a:solidFill>
              </a:rPr>
              <a:pPr/>
              <a:t>97</a:t>
            </a:fld>
            <a:endParaRPr lang="es-MX" dirty="0">
              <a:solidFill>
                <a:srgbClr val="CAF278"/>
              </a:solidFill>
            </a:endParaRPr>
          </a:p>
        </p:txBody>
      </p:sp>
      <p:cxnSp>
        <p:nvCxnSpPr>
          <p:cNvPr id="7" name="Conector recto 6"/>
          <p:cNvCxnSpPr/>
          <p:nvPr/>
        </p:nvCxnSpPr>
        <p:spPr>
          <a:xfrm>
            <a:off x="3923928" y="4869160"/>
            <a:ext cx="115212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3166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60648"/>
            <a:ext cx="6984776" cy="1015663"/>
          </a:xfrm>
          <a:prstGeom prst="rect">
            <a:avLst/>
          </a:prstGeom>
        </p:spPr>
        <p:txBody>
          <a:bodyPr wrap="square">
            <a:spAutoFit/>
          </a:bodyPr>
          <a:lstStyle/>
          <a:p>
            <a:r>
              <a:rPr lang="es-MX" sz="2000" b="1" dirty="0">
                <a:solidFill>
                  <a:prstClr val="white"/>
                </a:solidFill>
              </a:rPr>
              <a:t>Con estos cálculos, de los </a:t>
            </a:r>
            <a:r>
              <a:rPr lang="es-MX" sz="2000" b="1" dirty="0" err="1">
                <a:solidFill>
                  <a:prstClr val="white"/>
                </a:solidFill>
              </a:rPr>
              <a:t>Yng</a:t>
            </a:r>
            <a:r>
              <a:rPr lang="es-MX" sz="2000" b="1" dirty="0">
                <a:solidFill>
                  <a:prstClr val="white"/>
                </a:solidFill>
              </a:rPr>
              <a:t> y </a:t>
            </a:r>
            <a:r>
              <a:rPr lang="es-MX" sz="2000" b="1" dirty="0" err="1">
                <a:solidFill>
                  <a:prstClr val="white"/>
                </a:solidFill>
              </a:rPr>
              <a:t>Egr</a:t>
            </a:r>
            <a:r>
              <a:rPr lang="es-MX" sz="2000" b="1" dirty="0">
                <a:solidFill>
                  <a:prstClr val="white"/>
                </a:solidFill>
              </a:rPr>
              <a:t>, actualizadas, se pueden construir, las tablas, n° de 9.21 y 9.24</a:t>
            </a: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2637710307"/>
                  </p:ext>
                </p:extLst>
              </p:nvPr>
            </p:nvGraphicFramePr>
            <p:xfrm>
              <a:off x="395536" y="1276313"/>
              <a:ext cx="8208911" cy="5249031"/>
            </p:xfrm>
            <a:graphic>
              <a:graphicData uri="http://schemas.openxmlformats.org/drawingml/2006/table">
                <a:tbl>
                  <a:tblPr>
                    <a:tableStyleId>{5C22544A-7EE6-4342-B048-85BDC9FD1C3A}</a:tableStyleId>
                  </a:tblPr>
                  <a:tblGrid>
                    <a:gridCol w="383943"/>
                    <a:gridCol w="3441152"/>
                    <a:gridCol w="2206234"/>
                    <a:gridCol w="2177582"/>
                  </a:tblGrid>
                  <a:tr h="470104">
                    <a:tc gridSpan="4">
                      <a:txBody>
                        <a:bodyPr/>
                        <a:lstStyle/>
                        <a:p>
                          <a:pPr algn="ctr">
                            <a:lnSpc>
                              <a:spcPct val="115000"/>
                            </a:lnSpc>
                            <a:spcAft>
                              <a:spcPts val="0"/>
                            </a:spcAft>
                          </a:pPr>
                          <a:r>
                            <a:rPr lang="es-MX" sz="1200" dirty="0">
                              <a:effectLst/>
                            </a:rPr>
                            <a:t>Ejemplo: Actualización de los Y </a:t>
                          </a:r>
                          <a:r>
                            <a:rPr lang="es-MX" sz="1200" dirty="0" err="1">
                              <a:effectLst/>
                            </a:rPr>
                            <a:t>y</a:t>
                          </a:r>
                          <a:r>
                            <a:rPr lang="es-MX" sz="1200" dirty="0">
                              <a:effectLst/>
                            </a:rPr>
                            <a:t> E, al 6%, n =20 A </a:t>
                          </a:r>
                        </a:p>
                        <a:p>
                          <a:pPr algn="ctr">
                            <a:lnSpc>
                              <a:spcPct val="115000"/>
                            </a:lnSpc>
                            <a:spcAft>
                              <a:spcPts val="0"/>
                            </a:spcAft>
                          </a:pPr>
                          <a:r>
                            <a:rPr lang="es-MX" sz="1200" dirty="0">
                              <a:effectLst/>
                            </a:rPr>
                            <a:t>(UM= Millones de unidades monetarias) </a:t>
                          </a:r>
                          <a:endParaRPr lang="es-MX" sz="1200" dirty="0">
                            <a:effectLst/>
                            <a:latin typeface="Calibri"/>
                            <a:ea typeface="Calibri"/>
                            <a:cs typeface="Times New Roman"/>
                          </a:endParaRPr>
                        </a:p>
                      </a:txBody>
                      <a:tcPr marL="40738" marR="40738" marT="0" marB="0"/>
                    </a:tc>
                    <a:tc hMerge="1">
                      <a:txBody>
                        <a:bodyPr/>
                        <a:lstStyle/>
                        <a:p>
                          <a:endParaRPr lang="es-MX"/>
                        </a:p>
                      </a:txBody>
                      <a:tcPr/>
                    </a:tc>
                    <a:tc hMerge="1">
                      <a:txBody>
                        <a:bodyPr/>
                        <a:lstStyle/>
                        <a:p>
                          <a:endParaRPr lang="es-MX"/>
                        </a:p>
                      </a:txBody>
                      <a:tcPr/>
                    </a:tc>
                    <a:tc hMerge="1">
                      <a:txBody>
                        <a:bodyPr/>
                        <a:lstStyle/>
                        <a:p>
                          <a:endParaRPr lang="es-MX"/>
                        </a:p>
                      </a:txBody>
                      <a:tcPr/>
                    </a:tc>
                  </a:tr>
                  <a:tr h="510399">
                    <a:tc gridSpan="2">
                      <a:txBody>
                        <a:bodyPr/>
                        <a:lstStyle/>
                        <a:p>
                          <a:pPr>
                            <a:lnSpc>
                              <a:spcPct val="115000"/>
                            </a:lnSpc>
                            <a:spcAft>
                              <a:spcPts val="0"/>
                            </a:spcAft>
                          </a:pPr>
                          <a:r>
                            <a:rPr lang="es-MX" sz="1200" dirty="0">
                              <a:effectLst/>
                            </a:rPr>
                            <a:t>                           Actualización i</a:t>
                          </a:r>
                        </a:p>
                        <a:p>
                          <a:pPr>
                            <a:lnSpc>
                              <a:spcPct val="115000"/>
                            </a:lnSpc>
                            <a:spcAft>
                              <a:spcPts val="0"/>
                            </a:spcAft>
                          </a:pPr>
                          <a:r>
                            <a:rPr lang="es-MX" sz="1200" dirty="0">
                              <a:effectLst/>
                            </a:rPr>
                            <a:t>Conceptos J </a:t>
                          </a:r>
                          <a:endParaRPr lang="es-MX" sz="1200" dirty="0">
                            <a:effectLst/>
                            <a:latin typeface="Calibri"/>
                            <a:ea typeface="Calibri"/>
                            <a:cs typeface="Times New Roman"/>
                          </a:endParaRPr>
                        </a:p>
                      </a:txBody>
                      <a:tcPr marL="40738" marR="40738" marT="0" marB="0"/>
                    </a:tc>
                    <a:tc hMerge="1">
                      <a:txBody>
                        <a:bodyPr/>
                        <a:lstStyle/>
                        <a:p>
                          <a:endParaRPr lang="es-MX"/>
                        </a:p>
                      </a:txBody>
                      <a:tcPr/>
                    </a:tc>
                    <a:tc>
                      <a:txBody>
                        <a:bodyPr/>
                        <a:lstStyle/>
                        <a:p>
                          <a:pPr algn="just">
                            <a:lnSpc>
                              <a:spcPct val="115000"/>
                            </a:lnSpc>
                            <a:spcAft>
                              <a:spcPts val="0"/>
                            </a:spcAft>
                          </a:pPr>
                          <a:r>
                            <a:rPr lang="es-MX" sz="1200" dirty="0">
                              <a:effectLst/>
                            </a:rPr>
                            <a:t>Valoración a  </a:t>
                          </a:r>
                          <a14:m>
                            <m:oMath xmlns:m="http://schemas.openxmlformats.org/officeDocument/2006/math">
                              <m:sSub>
                                <m:sSubPr>
                                  <m:ctrlPr>
                                    <a:rPr lang="es-MX" sz="1200" i="1">
                                      <a:effectLst/>
                                      <a:latin typeface="Cambria Math"/>
                                    </a:rPr>
                                  </m:ctrlPr>
                                </m:sSubPr>
                                <m:e>
                                  <m:r>
                                    <a:rPr lang="es-MX" sz="1200">
                                      <a:effectLst/>
                                      <a:latin typeface="Cambria Math"/>
                                    </a:rPr>
                                    <m:t>𝑃</m:t>
                                  </m:r>
                                </m:e>
                                <m:sub>
                                  <m:r>
                                    <a:rPr lang="es-MX" sz="1200">
                                      <a:effectLst/>
                                      <a:latin typeface="Cambria Math"/>
                                    </a:rPr>
                                    <m:t>𝑀</m:t>
                                  </m:r>
                                </m:sub>
                              </m:sSub>
                            </m:oMath>
                          </a14:m>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Valoración a  </a:t>
                          </a:r>
                          <a14:m>
                            <m:oMath xmlns:m="http://schemas.openxmlformats.org/officeDocument/2006/math">
                              <m:sSub>
                                <m:sSubPr>
                                  <m:ctrlPr>
                                    <a:rPr lang="es-MX" sz="1200" i="1">
                                      <a:effectLst/>
                                      <a:latin typeface="Cambria Math"/>
                                    </a:rPr>
                                  </m:ctrlPr>
                                </m:sSubPr>
                                <m:e>
                                  <m:r>
                                    <a:rPr lang="es-MX" sz="1200">
                                      <a:effectLst/>
                                      <a:latin typeface="Cambria Math"/>
                                    </a:rPr>
                                    <m:t>𝑃</m:t>
                                  </m:r>
                                </m:e>
                                <m:sub>
                                  <m:r>
                                    <a:rPr lang="es-MX" sz="1200">
                                      <a:effectLst/>
                                      <a:latin typeface="Cambria Math"/>
                                    </a:rPr>
                                    <m:t>𝑆</m:t>
                                  </m:r>
                                </m:sub>
                              </m:sSub>
                            </m:oMath>
                          </a14:m>
                          <a:endParaRPr lang="es-MX" sz="1200">
                            <a:effectLst/>
                            <a:latin typeface="Calibri"/>
                            <a:ea typeface="Calibri"/>
                            <a:cs typeface="Times New Roman"/>
                          </a:endParaRPr>
                        </a:p>
                      </a:txBody>
                      <a:tcPr marL="40738" marR="40738" marT="0" marB="0"/>
                    </a:tc>
                  </a:tr>
                  <a:tr h="528308">
                    <a:tc>
                      <a:txBody>
                        <a:bodyPr/>
                        <a:lstStyle/>
                        <a:p>
                          <a:pPr algn="ctr">
                            <a:lnSpc>
                              <a:spcPct val="115000"/>
                            </a:lnSpc>
                            <a:spcAft>
                              <a:spcPts val="0"/>
                            </a:spcAft>
                          </a:pPr>
                          <a:r>
                            <a:rPr lang="es-MX" sz="1000">
                              <a:effectLst/>
                            </a:rPr>
                            <a:t>1</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Valor actualizado de los egresos anuales al año 0 (y/o costos anuales)</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59*11.47= 676.50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67*11.47= 768.50 (+)</a:t>
                          </a:r>
                          <a:endParaRPr lang="es-MX" sz="1200">
                            <a:effectLst/>
                            <a:latin typeface="Calibri"/>
                            <a:ea typeface="Calibri"/>
                            <a:cs typeface="Times New Roman"/>
                          </a:endParaRPr>
                        </a:p>
                      </a:txBody>
                      <a:tcPr marL="40738" marR="40738" marT="0" marB="0"/>
                    </a:tc>
                  </a:tr>
                  <a:tr h="226544">
                    <a:tc>
                      <a:txBody>
                        <a:bodyPr/>
                        <a:lstStyle/>
                        <a:p>
                          <a:pPr algn="ctr">
                            <a:lnSpc>
                              <a:spcPct val="115000"/>
                            </a:lnSpc>
                            <a:spcAft>
                              <a:spcPts val="0"/>
                            </a:spcAft>
                          </a:pPr>
                          <a:r>
                            <a:rPr lang="es-MX" sz="1000">
                              <a:effectLst/>
                            </a:rPr>
                            <a:t>2</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IF (año 0)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83</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76.50</a:t>
                          </a:r>
                          <a:endParaRPr lang="es-MX" sz="1200">
                            <a:effectLst/>
                            <a:latin typeface="Calibri"/>
                            <a:ea typeface="Calibri"/>
                            <a:cs typeface="Times New Roman"/>
                          </a:endParaRPr>
                        </a:p>
                      </a:txBody>
                      <a:tcPr marL="40738" marR="40738" marT="0" marB="0"/>
                    </a:tc>
                  </a:tr>
                  <a:tr h="285047">
                    <a:tc>
                      <a:txBody>
                        <a:bodyPr/>
                        <a:lstStyle/>
                        <a:p>
                          <a:pPr algn="ctr">
                            <a:lnSpc>
                              <a:spcPct val="115000"/>
                            </a:lnSpc>
                            <a:spcAft>
                              <a:spcPts val="0"/>
                            </a:spcAft>
                          </a:pPr>
                          <a:r>
                            <a:rPr lang="es-MX" sz="1000">
                              <a:effectLst/>
                            </a:rPr>
                            <a:t>3</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Total de costos actualizados (3=1+2)</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759.50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845.0</a:t>
                          </a:r>
                          <a:endParaRPr lang="es-MX" sz="1200" dirty="0">
                            <a:effectLst/>
                            <a:latin typeface="Calibri"/>
                            <a:ea typeface="Calibri"/>
                            <a:cs typeface="Times New Roman"/>
                          </a:endParaRPr>
                        </a:p>
                      </a:txBody>
                      <a:tcPr marL="40738" marR="40738" marT="0" marB="0"/>
                    </a:tc>
                  </a:tr>
                  <a:tr h="470104">
                    <a:tc>
                      <a:txBody>
                        <a:bodyPr/>
                        <a:lstStyle/>
                        <a:p>
                          <a:pPr algn="ctr">
                            <a:lnSpc>
                              <a:spcPct val="115000"/>
                            </a:lnSpc>
                            <a:spcAft>
                              <a:spcPts val="0"/>
                            </a:spcAft>
                          </a:pPr>
                          <a:r>
                            <a:rPr lang="es-MX" sz="1000">
                              <a:effectLst/>
                            </a:rPr>
                            <a:t>4</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Total de ingresos actualizados, al año cero.</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68*11.47=</a:t>
                          </a:r>
                        </a:p>
                        <a:p>
                          <a:pPr algn="just">
                            <a:lnSpc>
                              <a:spcPct val="115000"/>
                            </a:lnSpc>
                            <a:spcAft>
                              <a:spcPts val="0"/>
                            </a:spcAft>
                          </a:pPr>
                          <a:r>
                            <a:rPr lang="es-MX" sz="1200">
                              <a:effectLst/>
                            </a:rPr>
                            <a:t>779.96 ≈ 780.0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66* 11.47=</a:t>
                          </a:r>
                        </a:p>
                        <a:p>
                          <a:pPr algn="just">
                            <a:lnSpc>
                              <a:spcPct val="115000"/>
                            </a:lnSpc>
                            <a:spcAft>
                              <a:spcPts val="0"/>
                            </a:spcAft>
                          </a:pPr>
                          <a:r>
                            <a:rPr lang="es-MX" sz="1200">
                              <a:effectLst/>
                            </a:rPr>
                            <a:t>757.02 ≈ 757.0</a:t>
                          </a:r>
                          <a:endParaRPr lang="es-MX" sz="1200">
                            <a:effectLst/>
                            <a:latin typeface="Calibri"/>
                            <a:ea typeface="Calibri"/>
                            <a:cs typeface="Times New Roman"/>
                          </a:endParaRPr>
                        </a:p>
                      </a:txBody>
                      <a:tcPr marL="40738" marR="40738" marT="0" marB="0"/>
                    </a:tc>
                  </a:tr>
                  <a:tr h="537261">
                    <a:tc>
                      <a:txBody>
                        <a:bodyPr/>
                        <a:lstStyle/>
                        <a:p>
                          <a:pPr algn="ctr">
                            <a:lnSpc>
                              <a:spcPct val="115000"/>
                            </a:lnSpc>
                            <a:spcAft>
                              <a:spcPts val="0"/>
                            </a:spcAft>
                          </a:pPr>
                          <a:r>
                            <a:rPr lang="es-MX" sz="1000">
                              <a:effectLst/>
                            </a:rPr>
                            <a:t>5</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Balance actualizado entre </a:t>
                          </a:r>
                        </a:p>
                        <a:p>
                          <a:pPr algn="just">
                            <a:lnSpc>
                              <a:spcPct val="115000"/>
                            </a:lnSpc>
                            <a:spcAft>
                              <a:spcPts val="0"/>
                            </a:spcAft>
                          </a:pPr>
                          <a:r>
                            <a:rPr lang="es-MX" sz="1200" dirty="0">
                              <a:effectLst/>
                            </a:rPr>
                            <a:t>Y </a:t>
                          </a:r>
                          <a:r>
                            <a:rPr lang="es-MX" sz="1200" dirty="0" err="1">
                              <a:effectLst/>
                            </a:rPr>
                            <a:t>y</a:t>
                          </a:r>
                          <a:r>
                            <a:rPr lang="es-MX" sz="1200" dirty="0">
                              <a:effectLst/>
                            </a:rPr>
                            <a:t> E (4-3)</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B≈ Y-E</a:t>
                          </a:r>
                        </a:p>
                        <a:p>
                          <a:pPr algn="just">
                            <a:lnSpc>
                              <a:spcPct val="115000"/>
                            </a:lnSpc>
                            <a:spcAft>
                              <a:spcPts val="0"/>
                            </a:spcAft>
                          </a:pPr>
                          <a:r>
                            <a:rPr lang="es-MX" sz="1200">
                              <a:effectLst/>
                            </a:rPr>
                            <a:t>780.0- 759.50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B≈ Y-E</a:t>
                          </a:r>
                        </a:p>
                        <a:p>
                          <a:pPr algn="just">
                            <a:lnSpc>
                              <a:spcPct val="115000"/>
                            </a:lnSpc>
                            <a:spcAft>
                              <a:spcPts val="0"/>
                            </a:spcAft>
                          </a:pPr>
                          <a:r>
                            <a:rPr lang="es-MX" sz="1200">
                              <a:effectLst/>
                            </a:rPr>
                            <a:t>-845.00+ 757.00</a:t>
                          </a:r>
                          <a:endParaRPr lang="es-MX" sz="1200">
                            <a:effectLst/>
                            <a:latin typeface="Calibri"/>
                            <a:ea typeface="Calibri"/>
                            <a:cs typeface="Times New Roman"/>
                          </a:endParaRPr>
                        </a:p>
                      </a:txBody>
                      <a:tcPr marL="40738" marR="40738" marT="0" marB="0"/>
                    </a:tc>
                  </a:tr>
                  <a:tr h="593227">
                    <a:tc>
                      <a:txBody>
                        <a:bodyPr/>
                        <a:lstStyle/>
                        <a:p>
                          <a:pPr algn="ctr">
                            <a:lnSpc>
                              <a:spcPct val="115000"/>
                            </a:lnSpc>
                            <a:spcAft>
                              <a:spcPts val="0"/>
                            </a:spcAft>
                          </a:pPr>
                          <a:r>
                            <a:rPr lang="es-MX" sz="1000">
                              <a:effectLst/>
                            </a:rPr>
                            <a:t> </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*Pérdidas (-)</a:t>
                          </a:r>
                        </a:p>
                        <a:p>
                          <a:pPr algn="just">
                            <a:lnSpc>
                              <a:spcPct val="115000"/>
                            </a:lnSpc>
                            <a:spcAft>
                              <a:spcPts val="0"/>
                            </a:spcAft>
                          </a:pPr>
                          <a:r>
                            <a:rPr lang="es-MX" sz="1200">
                              <a:effectLst/>
                            </a:rPr>
                            <a:t>*Ganancias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endParaRPr lang="es-MX" sz="1200" dirty="0">
                            <a:effectLst/>
                          </a:endParaRPr>
                        </a:p>
                        <a:p>
                          <a:pPr algn="just">
                            <a:lnSpc>
                              <a:spcPct val="115000"/>
                            </a:lnSpc>
                            <a:spcAft>
                              <a:spcPts val="0"/>
                            </a:spcAft>
                          </a:pPr>
                          <a:r>
                            <a:rPr lang="es-MX" sz="1200" dirty="0">
                              <a:effectLst/>
                            </a:rPr>
                            <a:t>    + 20.50</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    -88.0</a:t>
                          </a:r>
                          <a:endParaRPr lang="es-MX" sz="1200">
                            <a:effectLst/>
                            <a:latin typeface="Calibri"/>
                            <a:ea typeface="Calibri"/>
                            <a:cs typeface="Times New Roman"/>
                          </a:endParaRPr>
                        </a:p>
                      </a:txBody>
                      <a:tcPr marL="40738" marR="40738" marT="0" marB="0"/>
                    </a:tc>
                  </a:tr>
                  <a:tr h="1240487">
                    <a:tc gridSpan="4">
                      <a:txBody>
                        <a:bodyPr/>
                        <a:lstStyle/>
                        <a:p>
                          <a:pPr algn="just">
                            <a:lnSpc>
                              <a:spcPct val="115000"/>
                            </a:lnSpc>
                            <a:spcAft>
                              <a:spcPts val="1000"/>
                            </a:spcAft>
                          </a:pPr>
                          <a:r>
                            <a:rPr lang="es-MX" sz="1200" dirty="0">
                              <a:effectLst/>
                            </a:rPr>
                            <a:t>Cálculos:</a:t>
                          </a: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2000" i="1">
                                        <a:effectLst/>
                                        <a:latin typeface="Cambria Math"/>
                                      </a:rPr>
                                    </m:ctrlPr>
                                  </m:sSubPr>
                                  <m:e>
                                    <m:r>
                                      <a:rPr lang="es-MX" sz="2000">
                                        <a:effectLst/>
                                        <a:latin typeface="Cambria Math"/>
                                      </a:rPr>
                                      <m:t>𝑉</m:t>
                                    </m:r>
                                  </m:e>
                                  <m:sub>
                                    <m:r>
                                      <a:rPr lang="es-MX" sz="2000">
                                        <a:effectLst/>
                                        <a:latin typeface="Cambria Math"/>
                                      </a:rPr>
                                      <m:t>𝑃</m:t>
                                    </m:r>
                                  </m:sub>
                                </m:sSub>
                                <m:r>
                                  <a:rPr lang="es-MX" sz="2000">
                                    <a:effectLst/>
                                    <a:latin typeface="Cambria Math"/>
                                  </a:rPr>
                                  <m:t>= </m:t>
                                </m:r>
                                <m:sSub>
                                  <m:sSubPr>
                                    <m:ctrlPr>
                                      <a:rPr lang="es-MX" sz="2000" i="1">
                                        <a:effectLst/>
                                        <a:latin typeface="Cambria Math"/>
                                      </a:rPr>
                                    </m:ctrlPr>
                                  </m:sSubPr>
                                  <m:e>
                                    <m:r>
                                      <a:rPr lang="es-MX" sz="2000">
                                        <a:effectLst/>
                                        <a:latin typeface="Cambria Math"/>
                                      </a:rPr>
                                      <m:t>𝑉</m:t>
                                    </m:r>
                                  </m:e>
                                  <m:sub>
                                    <m:r>
                                      <a:rPr lang="es-MX" sz="2000">
                                        <a:effectLst/>
                                        <a:latin typeface="Cambria Math"/>
                                      </a:rPr>
                                      <m:t>𝐹</m:t>
                                    </m:r>
                                  </m:sub>
                                </m:sSub>
                                <m:r>
                                  <a:rPr lang="es-MX" sz="2000">
                                    <a:effectLst/>
                                    <a:latin typeface="Cambria Math"/>
                                  </a:rPr>
                                  <m:t>∗ </m:t>
                                </m:r>
                                <m:r>
                                  <a:rPr lang="es-MX" sz="2000">
                                    <a:effectLst/>
                                    <a:latin typeface="Cambria Math"/>
                                  </a:rPr>
                                  <m:t>𝐹𝐴</m:t>
                                </m:r>
                                <m:d>
                                  <m:dPr>
                                    <m:ctrlPr>
                                      <a:rPr lang="es-MX" sz="2000" i="1">
                                        <a:effectLst/>
                                        <a:latin typeface="Cambria Math"/>
                                      </a:rPr>
                                    </m:ctrlPr>
                                  </m:dPr>
                                  <m:e>
                                    <m:r>
                                      <a:rPr lang="es-MX" sz="2000">
                                        <a:effectLst/>
                                        <a:latin typeface="Cambria Math"/>
                                      </a:rPr>
                                      <m:t>𝑖</m:t>
                                    </m:r>
                                    <m:r>
                                      <a:rPr lang="es-MX" sz="2000">
                                        <a:effectLst/>
                                        <a:latin typeface="Cambria Math"/>
                                      </a:rPr>
                                      <m:t>,</m:t>
                                    </m:r>
                                    <m:r>
                                      <a:rPr lang="es-MX" sz="2000">
                                        <a:effectLst/>
                                        <a:latin typeface="Cambria Math"/>
                                      </a:rPr>
                                      <m:t>𝑛</m:t>
                                    </m:r>
                                  </m:e>
                                </m:d>
                                <m:r>
                                  <a:rPr lang="es-MX" sz="2000">
                                    <a:effectLst/>
                                    <a:latin typeface="Cambria Math"/>
                                  </a:rPr>
                                  <m:t>         </m:t>
                                </m:r>
                                <m:f>
                                  <m:fPr>
                                    <m:type m:val="noBar"/>
                                    <m:ctrlPr>
                                      <a:rPr lang="es-MX" sz="2000" i="1">
                                        <a:effectLst/>
                                        <a:latin typeface="Cambria Math"/>
                                      </a:rPr>
                                    </m:ctrlPr>
                                  </m:fPr>
                                  <m:num>
                                    <m:r>
                                      <a:rPr lang="es-MX" sz="2000">
                                        <a:effectLst/>
                                        <a:latin typeface="Cambria Math"/>
                                      </a:rPr>
                                      <m:t>𝑖</m:t>
                                    </m:r>
                                    <m:r>
                                      <a:rPr lang="es-MX" sz="2000">
                                        <a:effectLst/>
                                        <a:latin typeface="Cambria Math"/>
                                      </a:rPr>
                                      <m:t>=6%</m:t>
                                    </m:r>
                                  </m:num>
                                  <m:den>
                                    <m:r>
                                      <a:rPr lang="es-MX" sz="2000">
                                        <a:effectLst/>
                                        <a:latin typeface="Cambria Math"/>
                                      </a:rPr>
                                      <m:t>𝑛</m:t>
                                    </m:r>
                                    <m:r>
                                      <a:rPr lang="es-MX" sz="2000">
                                        <a:effectLst/>
                                        <a:latin typeface="Cambria Math"/>
                                      </a:rPr>
                                      <m:t>=</m:t>
                                    </m:r>
                                    <m:sSub>
                                      <m:sSubPr>
                                        <m:ctrlPr>
                                          <a:rPr lang="es-MX" sz="2000" i="1">
                                            <a:effectLst/>
                                            <a:latin typeface="Cambria Math"/>
                                          </a:rPr>
                                        </m:ctrlPr>
                                      </m:sSubPr>
                                      <m:e>
                                        <m:r>
                                          <a:rPr lang="es-MX" sz="2000">
                                            <a:effectLst/>
                                            <a:latin typeface="Cambria Math"/>
                                          </a:rPr>
                                          <m:t>𝑉</m:t>
                                        </m:r>
                                      </m:e>
                                      <m:sub>
                                        <m:r>
                                          <a:rPr lang="es-MX" sz="2000">
                                            <a:effectLst/>
                                            <a:latin typeface="Cambria Math"/>
                                          </a:rPr>
                                          <m:t>𝑢</m:t>
                                        </m:r>
                                      </m:sub>
                                    </m:sSub>
                                    <m:r>
                                      <a:rPr lang="es-MX" sz="2000">
                                        <a:effectLst/>
                                        <a:latin typeface="Cambria Math"/>
                                      </a:rPr>
                                      <m:t>=20 </m:t>
                                    </m:r>
                                    <m:r>
                                      <a:rPr lang="es-MX" sz="2000">
                                        <a:effectLst/>
                                        <a:latin typeface="Cambria Math"/>
                                      </a:rPr>
                                      <m:t>𝑎</m:t>
                                    </m:r>
                                    <m:r>
                                      <a:rPr lang="es-MX" sz="2000">
                                        <a:effectLst/>
                                        <a:latin typeface="Cambria Math"/>
                                      </a:rPr>
                                      <m:t>ñ</m:t>
                                    </m:r>
                                    <m:r>
                                      <a:rPr lang="es-MX" sz="2000">
                                        <a:effectLst/>
                                        <a:latin typeface="Cambria Math"/>
                                      </a:rPr>
                                      <m:t>𝑜𝑠</m:t>
                                    </m:r>
                                  </m:den>
                                </m:f>
                              </m:oMath>
                            </m:oMathPara>
                          </a14:m>
                          <a:endParaRPr lang="es-MX" sz="1200" dirty="0">
                            <a:effectLst/>
                            <a:latin typeface="Calibri"/>
                            <a:ea typeface="Calibri"/>
                            <a:cs typeface="Times New Roman"/>
                          </a:endParaRPr>
                        </a:p>
                      </a:txBody>
                      <a:tcPr marL="40738" marR="40738" marT="0" marB="0"/>
                    </a:tc>
                    <a:tc hMerge="1">
                      <a:txBody>
                        <a:bodyPr/>
                        <a:lstStyle/>
                        <a:p>
                          <a:endParaRPr lang="es-MX"/>
                        </a:p>
                      </a:txBody>
                      <a:tcPr/>
                    </a:tc>
                    <a:tc hMerge="1">
                      <a:txBody>
                        <a:bodyPr/>
                        <a:lstStyle/>
                        <a:p>
                          <a:endParaRPr lang="es-MX"/>
                        </a:p>
                      </a:txBody>
                      <a:tcPr/>
                    </a:tc>
                    <a:tc hMerge="1">
                      <a:txBody>
                        <a:bodyPr/>
                        <a:lstStyle/>
                        <a:p>
                          <a:endParaRPr lang="es-MX"/>
                        </a:p>
                      </a:txBody>
                      <a:tcPr/>
                    </a:tc>
                  </a:tr>
                  <a:tr h="387550">
                    <a:tc gridSpan="4">
                      <a:txBody>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200" i="1">
                                        <a:effectLst/>
                                        <a:latin typeface="Cambria Math"/>
                                      </a:rPr>
                                    </m:ctrlPr>
                                  </m:sSubPr>
                                  <m:e>
                                    <m:r>
                                      <a:rPr lang="es-MX" sz="1200">
                                        <a:effectLst/>
                                        <a:latin typeface="Cambria Math"/>
                                      </a:rPr>
                                      <m:t>𝑉</m:t>
                                    </m:r>
                                  </m:e>
                                  <m:sub>
                                    <m:r>
                                      <a:rPr lang="es-MX" sz="1200">
                                        <a:effectLst/>
                                        <a:latin typeface="Cambria Math"/>
                                      </a:rPr>
                                      <m:t>𝐹</m:t>
                                    </m:r>
                                  </m:sub>
                                </m:sSub>
                                <m:r>
                                  <a:rPr lang="es-MX" sz="1200">
                                    <a:effectLst/>
                                    <a:latin typeface="Cambria Math"/>
                                  </a:rPr>
                                  <m:t>=(</m:t>
                                </m:r>
                                <m:r>
                                  <a:rPr lang="es-MX" sz="1200">
                                    <a:effectLst/>
                                    <a:latin typeface="Cambria Math"/>
                                  </a:rPr>
                                  <m:t>𝑌𝑛𝑔</m:t>
                                </m:r>
                                <m:r>
                                  <a:rPr lang="es-MX" sz="1200">
                                    <a:effectLst/>
                                    <a:latin typeface="Cambria Math"/>
                                  </a:rPr>
                                  <m:t> </m:t>
                                </m:r>
                                <m:r>
                                  <a:rPr lang="es-MX" sz="1200">
                                    <a:effectLst/>
                                    <a:latin typeface="Cambria Math"/>
                                  </a:rPr>
                                  <m:t>𝑦</m:t>
                                </m:r>
                                <m:r>
                                  <a:rPr lang="es-MX" sz="1200">
                                    <a:effectLst/>
                                    <a:latin typeface="Cambria Math"/>
                                  </a:rPr>
                                  <m:t> </m:t>
                                </m:r>
                                <m:r>
                                  <a:rPr lang="es-MX" sz="1200">
                                    <a:effectLst/>
                                    <a:latin typeface="Cambria Math"/>
                                  </a:rPr>
                                  <m:t>𝐸𝑔</m:t>
                                </m:r>
                                <m:r>
                                  <a:rPr lang="es-MX" sz="1200">
                                    <a:effectLst/>
                                    <a:latin typeface="Cambria Math"/>
                                  </a:rPr>
                                  <m:t>)</m:t>
                                </m:r>
                              </m:oMath>
                            </m:oMathPara>
                          </a14:m>
                          <a:endParaRPr lang="es-MX" sz="1200" dirty="0">
                            <a:effectLst/>
                            <a:latin typeface="Calibri"/>
                            <a:ea typeface="Calibri"/>
                            <a:cs typeface="Times New Roman"/>
                          </a:endParaRPr>
                        </a:p>
                      </a:txBody>
                      <a:tcPr marL="40738" marR="40738" marT="0" marB="0"/>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4091430105"/>
                  </p:ext>
                </p:extLst>
              </p:nvPr>
            </p:nvGraphicFramePr>
            <p:xfrm>
              <a:off x="395536" y="1276313"/>
              <a:ext cx="8208911" cy="5249031"/>
            </p:xfrm>
            <a:graphic>
              <a:graphicData uri="http://schemas.openxmlformats.org/drawingml/2006/table">
                <a:tbl>
                  <a:tblPr>
                    <a:tableStyleId>{5C22544A-7EE6-4342-B048-85BDC9FD1C3A}</a:tableStyleId>
                  </a:tblPr>
                  <a:tblGrid>
                    <a:gridCol w="383943"/>
                    <a:gridCol w="3441152"/>
                    <a:gridCol w="2206234"/>
                    <a:gridCol w="2177582"/>
                  </a:tblGrid>
                  <a:tr h="470104">
                    <a:tc gridSpan="4">
                      <a:txBody>
                        <a:bodyPr/>
                        <a:lstStyle/>
                        <a:p>
                          <a:pPr algn="ctr">
                            <a:lnSpc>
                              <a:spcPct val="115000"/>
                            </a:lnSpc>
                            <a:spcAft>
                              <a:spcPts val="0"/>
                            </a:spcAft>
                          </a:pPr>
                          <a:r>
                            <a:rPr lang="es-MX" sz="1200" dirty="0">
                              <a:effectLst/>
                            </a:rPr>
                            <a:t>Ejemplo: Actualización de los Y </a:t>
                          </a:r>
                          <a:r>
                            <a:rPr lang="es-MX" sz="1200" dirty="0" err="1">
                              <a:effectLst/>
                            </a:rPr>
                            <a:t>y</a:t>
                          </a:r>
                          <a:r>
                            <a:rPr lang="es-MX" sz="1200" dirty="0">
                              <a:effectLst/>
                            </a:rPr>
                            <a:t> E, al 6%, n =20 A </a:t>
                          </a:r>
                        </a:p>
                        <a:p>
                          <a:pPr algn="ctr">
                            <a:lnSpc>
                              <a:spcPct val="115000"/>
                            </a:lnSpc>
                            <a:spcAft>
                              <a:spcPts val="0"/>
                            </a:spcAft>
                          </a:pPr>
                          <a:r>
                            <a:rPr lang="es-MX" sz="1200" dirty="0">
                              <a:effectLst/>
                            </a:rPr>
                            <a:t>(UM= Millones de unidades monetarias) </a:t>
                          </a:r>
                          <a:endParaRPr lang="es-MX" sz="1200" dirty="0">
                            <a:effectLst/>
                            <a:latin typeface="Calibri"/>
                            <a:ea typeface="Calibri"/>
                            <a:cs typeface="Times New Roman"/>
                          </a:endParaRPr>
                        </a:p>
                      </a:txBody>
                      <a:tcPr marL="40738" marR="40738" marT="0" marB="0"/>
                    </a:tc>
                    <a:tc hMerge="1">
                      <a:txBody>
                        <a:bodyPr/>
                        <a:lstStyle/>
                        <a:p>
                          <a:endParaRPr lang="es-MX"/>
                        </a:p>
                      </a:txBody>
                      <a:tcPr/>
                    </a:tc>
                    <a:tc hMerge="1">
                      <a:txBody>
                        <a:bodyPr/>
                        <a:lstStyle/>
                        <a:p>
                          <a:endParaRPr lang="es-MX"/>
                        </a:p>
                      </a:txBody>
                      <a:tcPr/>
                    </a:tc>
                    <a:tc hMerge="1">
                      <a:txBody>
                        <a:bodyPr/>
                        <a:lstStyle/>
                        <a:p>
                          <a:endParaRPr lang="es-MX"/>
                        </a:p>
                      </a:txBody>
                      <a:tcPr/>
                    </a:tc>
                  </a:tr>
                  <a:tr h="510399">
                    <a:tc gridSpan="2">
                      <a:txBody>
                        <a:bodyPr/>
                        <a:lstStyle/>
                        <a:p>
                          <a:pPr>
                            <a:lnSpc>
                              <a:spcPct val="115000"/>
                            </a:lnSpc>
                            <a:spcAft>
                              <a:spcPts val="0"/>
                            </a:spcAft>
                          </a:pPr>
                          <a:r>
                            <a:rPr lang="es-MX" sz="1200" dirty="0">
                              <a:effectLst/>
                            </a:rPr>
                            <a:t>                           Actualización i</a:t>
                          </a:r>
                        </a:p>
                        <a:p>
                          <a:pPr>
                            <a:lnSpc>
                              <a:spcPct val="115000"/>
                            </a:lnSpc>
                            <a:spcAft>
                              <a:spcPts val="0"/>
                            </a:spcAft>
                          </a:pPr>
                          <a:r>
                            <a:rPr lang="es-MX" sz="1200" dirty="0">
                              <a:effectLst/>
                            </a:rPr>
                            <a:t>Conceptos J </a:t>
                          </a:r>
                          <a:endParaRPr lang="es-MX" sz="1200" dirty="0">
                            <a:effectLst/>
                            <a:latin typeface="Calibri"/>
                            <a:ea typeface="Calibri"/>
                            <a:cs typeface="Times New Roman"/>
                          </a:endParaRPr>
                        </a:p>
                      </a:txBody>
                      <a:tcPr marL="40738" marR="40738" marT="0" marB="0"/>
                    </a:tc>
                    <a:tc hMerge="1">
                      <a:txBody>
                        <a:bodyPr/>
                        <a:lstStyle/>
                        <a:p>
                          <a:endParaRPr lang="es-MX"/>
                        </a:p>
                      </a:txBody>
                      <a:tcPr/>
                    </a:tc>
                    <a:tc>
                      <a:txBody>
                        <a:bodyPr/>
                        <a:lstStyle/>
                        <a:p>
                          <a:endParaRPr lang="es-MX"/>
                        </a:p>
                      </a:txBody>
                      <a:tcPr marL="40738" marR="40738" marT="0" marB="0">
                        <a:blipFill rotWithShape="1">
                          <a:blip r:embed="rId2"/>
                          <a:stretch>
                            <a:fillRect l="-173481" t="-98810" r="-98895" b="-834524"/>
                          </a:stretch>
                        </a:blipFill>
                      </a:tcPr>
                    </a:tc>
                    <a:tc>
                      <a:txBody>
                        <a:bodyPr/>
                        <a:lstStyle/>
                        <a:p>
                          <a:endParaRPr lang="es-MX"/>
                        </a:p>
                      </a:txBody>
                      <a:tcPr marL="40738" marR="40738" marT="0" marB="0">
                        <a:blipFill rotWithShape="1">
                          <a:blip r:embed="rId2"/>
                          <a:stretch>
                            <a:fillRect l="-277311" t="-98810" r="-280" b="-834524"/>
                          </a:stretch>
                        </a:blipFill>
                      </a:tcPr>
                    </a:tc>
                  </a:tr>
                  <a:tr h="528308">
                    <a:tc>
                      <a:txBody>
                        <a:bodyPr/>
                        <a:lstStyle/>
                        <a:p>
                          <a:pPr algn="ctr">
                            <a:lnSpc>
                              <a:spcPct val="115000"/>
                            </a:lnSpc>
                            <a:spcAft>
                              <a:spcPts val="0"/>
                            </a:spcAft>
                          </a:pPr>
                          <a:r>
                            <a:rPr lang="es-MX" sz="1000">
                              <a:effectLst/>
                            </a:rPr>
                            <a:t>1</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Valor actualizado de los egresos anuales al año 0 (y/o costos anuales)</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59*11.47= 676.50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67*11.47= 768.50 (+)</a:t>
                          </a:r>
                          <a:endParaRPr lang="es-MX" sz="1200">
                            <a:effectLst/>
                            <a:latin typeface="Calibri"/>
                            <a:ea typeface="Calibri"/>
                            <a:cs typeface="Times New Roman"/>
                          </a:endParaRPr>
                        </a:p>
                      </a:txBody>
                      <a:tcPr marL="40738" marR="40738" marT="0" marB="0"/>
                    </a:tc>
                  </a:tr>
                  <a:tr h="226544">
                    <a:tc>
                      <a:txBody>
                        <a:bodyPr/>
                        <a:lstStyle/>
                        <a:p>
                          <a:pPr algn="ctr">
                            <a:lnSpc>
                              <a:spcPct val="115000"/>
                            </a:lnSpc>
                            <a:spcAft>
                              <a:spcPts val="0"/>
                            </a:spcAft>
                          </a:pPr>
                          <a:r>
                            <a:rPr lang="es-MX" sz="1000">
                              <a:effectLst/>
                            </a:rPr>
                            <a:t>2</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IF (año 0)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83</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76.50</a:t>
                          </a:r>
                          <a:endParaRPr lang="es-MX" sz="1200">
                            <a:effectLst/>
                            <a:latin typeface="Calibri"/>
                            <a:ea typeface="Calibri"/>
                            <a:cs typeface="Times New Roman"/>
                          </a:endParaRPr>
                        </a:p>
                      </a:txBody>
                      <a:tcPr marL="40738" marR="40738" marT="0" marB="0"/>
                    </a:tc>
                  </a:tr>
                  <a:tr h="285047">
                    <a:tc>
                      <a:txBody>
                        <a:bodyPr/>
                        <a:lstStyle/>
                        <a:p>
                          <a:pPr algn="ctr">
                            <a:lnSpc>
                              <a:spcPct val="115000"/>
                            </a:lnSpc>
                            <a:spcAft>
                              <a:spcPts val="0"/>
                            </a:spcAft>
                          </a:pPr>
                          <a:r>
                            <a:rPr lang="es-MX" sz="1000">
                              <a:effectLst/>
                            </a:rPr>
                            <a:t>3</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Total de costos actualizados (3=1+2)</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759.50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845.0</a:t>
                          </a:r>
                          <a:endParaRPr lang="es-MX" sz="1200" dirty="0">
                            <a:effectLst/>
                            <a:latin typeface="Calibri"/>
                            <a:ea typeface="Calibri"/>
                            <a:cs typeface="Times New Roman"/>
                          </a:endParaRPr>
                        </a:p>
                      </a:txBody>
                      <a:tcPr marL="40738" marR="40738" marT="0" marB="0"/>
                    </a:tc>
                  </a:tr>
                  <a:tr h="470104">
                    <a:tc>
                      <a:txBody>
                        <a:bodyPr/>
                        <a:lstStyle/>
                        <a:p>
                          <a:pPr algn="ctr">
                            <a:lnSpc>
                              <a:spcPct val="115000"/>
                            </a:lnSpc>
                            <a:spcAft>
                              <a:spcPts val="0"/>
                            </a:spcAft>
                          </a:pPr>
                          <a:r>
                            <a:rPr lang="es-MX" sz="1000">
                              <a:effectLst/>
                            </a:rPr>
                            <a:t>4</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Total de ingresos actualizados, al año cero.</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68*11.47=</a:t>
                          </a:r>
                        </a:p>
                        <a:p>
                          <a:pPr algn="just">
                            <a:lnSpc>
                              <a:spcPct val="115000"/>
                            </a:lnSpc>
                            <a:spcAft>
                              <a:spcPts val="0"/>
                            </a:spcAft>
                          </a:pPr>
                          <a:r>
                            <a:rPr lang="es-MX" sz="1200">
                              <a:effectLst/>
                            </a:rPr>
                            <a:t>779.96 ≈ 780.0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66* 11.47=</a:t>
                          </a:r>
                        </a:p>
                        <a:p>
                          <a:pPr algn="just">
                            <a:lnSpc>
                              <a:spcPct val="115000"/>
                            </a:lnSpc>
                            <a:spcAft>
                              <a:spcPts val="0"/>
                            </a:spcAft>
                          </a:pPr>
                          <a:r>
                            <a:rPr lang="es-MX" sz="1200">
                              <a:effectLst/>
                            </a:rPr>
                            <a:t>757.02 ≈ 757.0</a:t>
                          </a:r>
                          <a:endParaRPr lang="es-MX" sz="1200">
                            <a:effectLst/>
                            <a:latin typeface="Calibri"/>
                            <a:ea typeface="Calibri"/>
                            <a:cs typeface="Times New Roman"/>
                          </a:endParaRPr>
                        </a:p>
                      </a:txBody>
                      <a:tcPr marL="40738" marR="40738" marT="0" marB="0"/>
                    </a:tc>
                  </a:tr>
                  <a:tr h="537261">
                    <a:tc>
                      <a:txBody>
                        <a:bodyPr/>
                        <a:lstStyle/>
                        <a:p>
                          <a:pPr algn="ctr">
                            <a:lnSpc>
                              <a:spcPct val="115000"/>
                            </a:lnSpc>
                            <a:spcAft>
                              <a:spcPts val="0"/>
                            </a:spcAft>
                          </a:pPr>
                          <a:r>
                            <a:rPr lang="es-MX" sz="1000">
                              <a:effectLst/>
                            </a:rPr>
                            <a:t>5</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dirty="0">
                              <a:effectLst/>
                            </a:rPr>
                            <a:t>Balance actualizado entre </a:t>
                          </a:r>
                        </a:p>
                        <a:p>
                          <a:pPr algn="just">
                            <a:lnSpc>
                              <a:spcPct val="115000"/>
                            </a:lnSpc>
                            <a:spcAft>
                              <a:spcPts val="0"/>
                            </a:spcAft>
                          </a:pPr>
                          <a:r>
                            <a:rPr lang="es-MX" sz="1200" dirty="0">
                              <a:effectLst/>
                            </a:rPr>
                            <a:t>Y </a:t>
                          </a:r>
                          <a:r>
                            <a:rPr lang="es-MX" sz="1200" dirty="0" err="1">
                              <a:effectLst/>
                            </a:rPr>
                            <a:t>y</a:t>
                          </a:r>
                          <a:r>
                            <a:rPr lang="es-MX" sz="1200" dirty="0">
                              <a:effectLst/>
                            </a:rPr>
                            <a:t> E (4-3)</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B≈ Y-E</a:t>
                          </a:r>
                        </a:p>
                        <a:p>
                          <a:pPr algn="just">
                            <a:lnSpc>
                              <a:spcPct val="115000"/>
                            </a:lnSpc>
                            <a:spcAft>
                              <a:spcPts val="0"/>
                            </a:spcAft>
                          </a:pPr>
                          <a:r>
                            <a:rPr lang="es-MX" sz="1200">
                              <a:effectLst/>
                            </a:rPr>
                            <a:t>780.0- 759.50</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B≈ Y-E</a:t>
                          </a:r>
                        </a:p>
                        <a:p>
                          <a:pPr algn="just">
                            <a:lnSpc>
                              <a:spcPct val="115000"/>
                            </a:lnSpc>
                            <a:spcAft>
                              <a:spcPts val="0"/>
                            </a:spcAft>
                          </a:pPr>
                          <a:r>
                            <a:rPr lang="es-MX" sz="1200">
                              <a:effectLst/>
                            </a:rPr>
                            <a:t>-845.00+ 757.00</a:t>
                          </a:r>
                          <a:endParaRPr lang="es-MX" sz="1200">
                            <a:effectLst/>
                            <a:latin typeface="Calibri"/>
                            <a:ea typeface="Calibri"/>
                            <a:cs typeface="Times New Roman"/>
                          </a:endParaRPr>
                        </a:p>
                      </a:txBody>
                      <a:tcPr marL="40738" marR="40738" marT="0" marB="0"/>
                    </a:tc>
                  </a:tr>
                  <a:tr h="593227">
                    <a:tc>
                      <a:txBody>
                        <a:bodyPr/>
                        <a:lstStyle/>
                        <a:p>
                          <a:pPr algn="ctr">
                            <a:lnSpc>
                              <a:spcPct val="115000"/>
                            </a:lnSpc>
                            <a:spcAft>
                              <a:spcPts val="0"/>
                            </a:spcAft>
                          </a:pPr>
                          <a:r>
                            <a:rPr lang="es-MX" sz="1000">
                              <a:effectLst/>
                            </a:rPr>
                            <a:t> </a:t>
                          </a:r>
                          <a:endParaRPr lang="es-MX" sz="100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*Pérdidas (-)</a:t>
                          </a:r>
                        </a:p>
                        <a:p>
                          <a:pPr algn="just">
                            <a:lnSpc>
                              <a:spcPct val="115000"/>
                            </a:lnSpc>
                            <a:spcAft>
                              <a:spcPts val="0"/>
                            </a:spcAft>
                          </a:pPr>
                          <a:r>
                            <a:rPr lang="es-MX" sz="1200">
                              <a:effectLst/>
                            </a:rPr>
                            <a:t>*Ganancias (+)</a:t>
                          </a:r>
                          <a:endParaRPr lang="es-MX" sz="1200">
                            <a:effectLst/>
                            <a:latin typeface="Calibri"/>
                            <a:ea typeface="Calibri"/>
                            <a:cs typeface="Times New Roman"/>
                          </a:endParaRPr>
                        </a:p>
                      </a:txBody>
                      <a:tcPr marL="40738" marR="40738" marT="0" marB="0"/>
                    </a:tc>
                    <a:tc>
                      <a:txBody>
                        <a:bodyPr/>
                        <a:lstStyle/>
                        <a:p>
                          <a:pPr algn="just">
                            <a:lnSpc>
                              <a:spcPct val="115000"/>
                            </a:lnSpc>
                            <a:spcAft>
                              <a:spcPts val="0"/>
                            </a:spcAft>
                          </a:pPr>
                          <a:endParaRPr lang="es-MX" sz="1200" dirty="0">
                            <a:effectLst/>
                          </a:endParaRPr>
                        </a:p>
                        <a:p>
                          <a:pPr algn="just">
                            <a:lnSpc>
                              <a:spcPct val="115000"/>
                            </a:lnSpc>
                            <a:spcAft>
                              <a:spcPts val="0"/>
                            </a:spcAft>
                          </a:pPr>
                          <a:r>
                            <a:rPr lang="es-MX" sz="1200" dirty="0">
                              <a:effectLst/>
                            </a:rPr>
                            <a:t>    + 20.50</a:t>
                          </a:r>
                          <a:endParaRPr lang="es-MX" sz="1200" dirty="0">
                            <a:effectLst/>
                            <a:latin typeface="Calibri"/>
                            <a:ea typeface="Calibri"/>
                            <a:cs typeface="Times New Roman"/>
                          </a:endParaRPr>
                        </a:p>
                      </a:txBody>
                      <a:tcPr marL="40738" marR="40738" marT="0" marB="0"/>
                    </a:tc>
                    <a:tc>
                      <a:txBody>
                        <a:bodyPr/>
                        <a:lstStyle/>
                        <a:p>
                          <a:pPr algn="just">
                            <a:lnSpc>
                              <a:spcPct val="115000"/>
                            </a:lnSpc>
                            <a:spcAft>
                              <a:spcPts val="0"/>
                            </a:spcAft>
                          </a:pPr>
                          <a:r>
                            <a:rPr lang="es-MX" sz="1200">
                              <a:effectLst/>
                            </a:rPr>
                            <a:t>    -88.0</a:t>
                          </a:r>
                          <a:endParaRPr lang="es-MX" sz="1200">
                            <a:effectLst/>
                            <a:latin typeface="Calibri"/>
                            <a:ea typeface="Calibri"/>
                            <a:cs typeface="Times New Roman"/>
                          </a:endParaRPr>
                        </a:p>
                      </a:txBody>
                      <a:tcPr marL="40738" marR="40738" marT="0" marB="0"/>
                    </a:tc>
                  </a:tr>
                  <a:tr h="1240487">
                    <a:tc gridSpan="4">
                      <a:txBody>
                        <a:bodyPr/>
                        <a:lstStyle/>
                        <a:p>
                          <a:endParaRPr lang="es-MX"/>
                        </a:p>
                      </a:txBody>
                      <a:tcPr marL="40738" marR="40738" marT="0" marB="0">
                        <a:blipFill rotWithShape="1">
                          <a:blip r:embed="rId2"/>
                          <a:stretch>
                            <a:fillRect l="-74" t="-295567" r="-74" b="-32020"/>
                          </a:stretch>
                        </a:blipFill>
                      </a:tcPr>
                    </a:tc>
                    <a:tc hMerge="1">
                      <a:txBody>
                        <a:bodyPr/>
                        <a:lstStyle/>
                        <a:p>
                          <a:endParaRPr lang="es-MX"/>
                        </a:p>
                      </a:txBody>
                      <a:tcPr/>
                    </a:tc>
                    <a:tc hMerge="1">
                      <a:txBody>
                        <a:bodyPr/>
                        <a:lstStyle/>
                        <a:p>
                          <a:endParaRPr lang="es-MX"/>
                        </a:p>
                      </a:txBody>
                      <a:tcPr/>
                    </a:tc>
                    <a:tc hMerge="1">
                      <a:txBody>
                        <a:bodyPr/>
                        <a:lstStyle/>
                        <a:p>
                          <a:endParaRPr lang="es-MX"/>
                        </a:p>
                      </a:txBody>
                      <a:tcPr/>
                    </a:tc>
                  </a:tr>
                  <a:tr h="387550">
                    <a:tc gridSpan="4">
                      <a:txBody>
                        <a:bodyPr/>
                        <a:lstStyle/>
                        <a:p>
                          <a:endParaRPr lang="es-MX"/>
                        </a:p>
                      </a:txBody>
                      <a:tcPr marL="40738" marR="40738" marT="0" marB="0">
                        <a:blipFill rotWithShape="1">
                          <a:blip r:embed="rId2"/>
                          <a:stretch>
                            <a:fillRect l="-74" t="-1254688" r="-74" b="-1563"/>
                          </a:stretch>
                        </a:blipFill>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mc:Fallback>
      </mc:AlternateContent>
      <p:cxnSp>
        <p:nvCxnSpPr>
          <p:cNvPr id="4" name="Straight Connector 6"/>
          <p:cNvCxnSpPr/>
          <p:nvPr/>
        </p:nvCxnSpPr>
        <p:spPr>
          <a:xfrm flipV="1">
            <a:off x="5776913" y="7910513"/>
            <a:ext cx="12573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7"/>
          <p:cNvCxnSpPr/>
          <p:nvPr/>
        </p:nvCxnSpPr>
        <p:spPr>
          <a:xfrm>
            <a:off x="7291388" y="7910513"/>
            <a:ext cx="1133475" cy="0"/>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8"/>
          <p:cNvCxnSpPr/>
          <p:nvPr/>
        </p:nvCxnSpPr>
        <p:spPr>
          <a:xfrm>
            <a:off x="7291388" y="8043863"/>
            <a:ext cx="1133475"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Arrow Connector 9"/>
          <p:cNvCxnSpPr/>
          <p:nvPr/>
        </p:nvCxnSpPr>
        <p:spPr>
          <a:xfrm>
            <a:off x="4814888" y="8653463"/>
            <a:ext cx="37147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10"/>
          <p:cNvCxnSpPr/>
          <p:nvPr/>
        </p:nvCxnSpPr>
        <p:spPr>
          <a:xfrm>
            <a:off x="4814888" y="8815388"/>
            <a:ext cx="29527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8 CuadroTexto"/>
          <p:cNvSpPr txBox="1"/>
          <p:nvPr/>
        </p:nvSpPr>
        <p:spPr>
          <a:xfrm>
            <a:off x="7167924" y="69885"/>
            <a:ext cx="1976076" cy="338554"/>
          </a:xfrm>
          <a:prstGeom prst="rect">
            <a:avLst/>
          </a:prstGeom>
          <a:noFill/>
        </p:spPr>
        <p:txBody>
          <a:bodyPr wrap="square" rtlCol="0">
            <a:spAutoFit/>
          </a:bodyPr>
          <a:lstStyle/>
          <a:p>
            <a:r>
              <a:rPr lang="es-MX" sz="1600" dirty="0" smtClean="0"/>
              <a:t>Dr. Jaime Zurita</a:t>
            </a:r>
            <a:endParaRPr lang="es-MX" sz="1600" dirty="0"/>
          </a:p>
        </p:txBody>
      </p:sp>
      <p:sp>
        <p:nvSpPr>
          <p:cNvPr id="10" name="9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98</a:t>
            </a:fld>
            <a:endParaRPr lang="es-MX">
              <a:solidFill>
                <a:srgbClr val="CAF278"/>
              </a:solidFill>
            </a:endParaRPr>
          </a:p>
        </p:txBody>
      </p:sp>
    </p:spTree>
    <p:extLst>
      <p:ext uri="{BB962C8B-B14F-4D97-AF65-F5344CB8AC3E}">
        <p14:creationId xmlns:p14="http://schemas.microsoft.com/office/powerpoint/2010/main" val="283398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08421" y="476672"/>
            <a:ext cx="4320480" cy="864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MX" sz="2400" b="1" dirty="0">
                <a:solidFill>
                  <a:prstClr val="black"/>
                </a:solidFill>
              </a:rPr>
              <a:t>Análisis de cuadro 9.24</a:t>
            </a:r>
            <a:endParaRPr lang="es-MX" sz="2400" dirty="0">
              <a:solidFill>
                <a:prstClr val="black"/>
              </a:solidFill>
            </a:endParaRPr>
          </a:p>
        </p:txBody>
      </p:sp>
      <p:sp>
        <p:nvSpPr>
          <p:cNvPr id="3" name="2 Preparación"/>
          <p:cNvSpPr/>
          <p:nvPr/>
        </p:nvSpPr>
        <p:spPr>
          <a:xfrm>
            <a:off x="1115616" y="1955104"/>
            <a:ext cx="6715907" cy="3888432"/>
          </a:xfrm>
          <a:prstGeom prst="flowChartPrepa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MX" sz="2400" dirty="0">
                <a:solidFill>
                  <a:prstClr val="black"/>
                </a:solidFill>
              </a:rPr>
              <a:t>En consecuencia, el valor actual de los ingresos, socialmente valorados, sería 757 millones y el de los egresos 768.5 millones.</a:t>
            </a:r>
          </a:p>
        </p:txBody>
      </p:sp>
      <p:sp>
        <p:nvSpPr>
          <p:cNvPr id="4" name="3 CuadroTexto"/>
          <p:cNvSpPr txBox="1"/>
          <p:nvPr/>
        </p:nvSpPr>
        <p:spPr>
          <a:xfrm>
            <a:off x="7164289" y="-27384"/>
            <a:ext cx="1800200" cy="338554"/>
          </a:xfrm>
          <a:prstGeom prst="rect">
            <a:avLst/>
          </a:prstGeom>
          <a:noFill/>
        </p:spPr>
        <p:txBody>
          <a:bodyPr wrap="square" rtlCol="0">
            <a:spAutoFit/>
          </a:bodyPr>
          <a:lstStyle/>
          <a:p>
            <a:r>
              <a:rPr lang="es-MX" sz="1600" b="1" dirty="0" smtClean="0"/>
              <a:t>Luis Flores</a:t>
            </a:r>
            <a:endParaRPr lang="es-MX" sz="1600" b="1" dirty="0"/>
          </a:p>
        </p:txBody>
      </p:sp>
      <p:sp>
        <p:nvSpPr>
          <p:cNvPr id="5" name="4 Marcador de número de diapositiva"/>
          <p:cNvSpPr>
            <a:spLocks noGrp="1"/>
          </p:cNvSpPr>
          <p:nvPr>
            <p:ph type="sldNum" sz="quarter" idx="12"/>
          </p:nvPr>
        </p:nvSpPr>
        <p:spPr/>
        <p:txBody>
          <a:bodyPr/>
          <a:lstStyle/>
          <a:p>
            <a:fld id="{A9B78F13-FD2D-4A18-ADF3-ED87A3EA7918}" type="slidenum">
              <a:rPr lang="es-MX" smtClean="0">
                <a:solidFill>
                  <a:srgbClr val="CAF278"/>
                </a:solidFill>
              </a:rPr>
              <a:pPr/>
              <a:t>99</a:t>
            </a:fld>
            <a:endParaRPr lang="es-MX">
              <a:solidFill>
                <a:srgbClr val="CAF278"/>
              </a:solidFill>
            </a:endParaRPr>
          </a:p>
        </p:txBody>
      </p:sp>
      <p:pic>
        <p:nvPicPr>
          <p:cNvPr id="22530" name="Picture 2" descr="F:\formulación y evaluación de proyectos II\Trabajo final\Imágenes\dinero-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64300" y="631825"/>
            <a:ext cx="221215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1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8.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1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1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11.xml><?xml version="1.0" encoding="utf-8"?>
<a:theme xmlns:a="http://schemas.openxmlformats.org/drawingml/2006/main" name="Autum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12.xml><?xml version="1.0" encoding="utf-8"?>
<a:theme xmlns:a="http://schemas.openxmlformats.org/drawingml/2006/main" name="2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13.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4.xml><?xml version="1.0" encoding="utf-8"?>
<a:theme xmlns:a="http://schemas.openxmlformats.org/drawingml/2006/main" name="1_Pape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1_Fundición">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6.xml><?xml version="1.0" encoding="utf-8"?>
<a:theme xmlns:a="http://schemas.openxmlformats.org/drawingml/2006/main" name="3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17.xml><?xml version="1.0" encoding="utf-8"?>
<a:theme xmlns:a="http://schemas.openxmlformats.org/drawingml/2006/main" name="1_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8.xml><?xml version="1.0" encoding="utf-8"?>
<a:theme xmlns:a="http://schemas.openxmlformats.org/drawingml/2006/main" name="pop urbano">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op urbano">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op urban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19.xml><?xml version="1.0" encoding="utf-8"?>
<a:theme xmlns:a="http://schemas.openxmlformats.org/drawingml/2006/main" name="Alta costur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4.xml><?xml version="1.0" encoding="utf-8"?>
<a:theme xmlns:a="http://schemas.openxmlformats.org/drawingml/2006/main" name="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NewsPrin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Mirad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Elemental">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8.xml><?xml version="1.0" encoding="utf-8"?>
<a:theme xmlns:a="http://schemas.openxmlformats.org/drawingml/2006/main" name="Flujo">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Fundición">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TC101859865[[fn=Kilter]]</Template>
  <TotalTime>1297</TotalTime>
  <Words>15997</Words>
  <Application>Microsoft Office PowerPoint</Application>
  <PresentationFormat>Presentación en pantalla (4:3)</PresentationFormat>
  <Paragraphs>2803</Paragraphs>
  <Slides>189</Slides>
  <Notes>3</Notes>
  <HiddenSlides>0</HiddenSlides>
  <MMClips>1</MMClips>
  <ScaleCrop>false</ScaleCrop>
  <HeadingPairs>
    <vt:vector size="4" baseType="variant">
      <vt:variant>
        <vt:lpstr>Tema</vt:lpstr>
      </vt:variant>
      <vt:variant>
        <vt:i4>19</vt:i4>
      </vt:variant>
      <vt:variant>
        <vt:lpstr>Títulos de diapositiva</vt:lpstr>
      </vt:variant>
      <vt:variant>
        <vt:i4>189</vt:i4>
      </vt:variant>
    </vt:vector>
  </HeadingPairs>
  <TitlesOfParts>
    <vt:vector size="208" baseType="lpstr">
      <vt:lpstr>Papel</vt:lpstr>
      <vt:lpstr>Tema de Office</vt:lpstr>
      <vt:lpstr>Kilter</vt:lpstr>
      <vt:lpstr>Técnico</vt:lpstr>
      <vt:lpstr>NewsPrint</vt:lpstr>
      <vt:lpstr>Mirador</vt:lpstr>
      <vt:lpstr>Elemental</vt:lpstr>
      <vt:lpstr>Flujo</vt:lpstr>
      <vt:lpstr>Fundición</vt:lpstr>
      <vt:lpstr>1_Kilter</vt:lpstr>
      <vt:lpstr>Autumn</vt:lpstr>
      <vt:lpstr>2_Kilter</vt:lpstr>
      <vt:lpstr>Cartoné</vt:lpstr>
      <vt:lpstr>1_Papel</vt:lpstr>
      <vt:lpstr>1_Fundición</vt:lpstr>
      <vt:lpstr>3_Kilter</vt:lpstr>
      <vt:lpstr>1_Mirador</vt:lpstr>
      <vt:lpstr>pop urbano</vt:lpstr>
      <vt:lpstr>Alta costura</vt:lpstr>
      <vt:lpstr>UNIVERSIDAD NACIONAL AUTÓNOMA DE MÉXICO</vt:lpstr>
      <vt:lpstr>Presentación de PowerPoint</vt:lpstr>
      <vt:lpstr>Problema 1. “Criterio contable del empresario Privado”</vt:lpstr>
      <vt:lpstr>1.1 El concepto</vt:lpstr>
      <vt:lpstr>1.2 La medición.</vt:lpstr>
      <vt:lpstr>PROBLEMA: Medición de la rentabilidad de un proyecto para el empresario privado. Diferentes opciones.</vt:lpstr>
      <vt:lpstr>Presentación de PowerPoint</vt:lpstr>
      <vt:lpstr>b) DATOS:</vt:lpstr>
      <vt:lpstr>c) SOLUCIÓN: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4</vt:lpstr>
      <vt:lpstr>Presentación de PowerPoint</vt:lpstr>
      <vt:lpstr>Presentación de PowerPoint</vt:lpstr>
      <vt:lpstr>Presentación de PowerPoint</vt:lpstr>
      <vt:lpstr>PROBLEMA 5</vt:lpstr>
      <vt:lpstr>Presentación de PowerPoint</vt:lpstr>
      <vt:lpstr>Presentación de PowerPoint</vt:lpstr>
      <vt:lpstr>Presentación de PowerPoint</vt:lpstr>
      <vt:lpstr>Presentación de PowerPoint</vt:lpstr>
      <vt:lpstr>Presentación de PowerPoint</vt:lpstr>
      <vt:lpstr>PROBLEMA 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9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10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10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 11 </vt:lpstr>
      <vt:lpstr>Presentación de PowerPoint</vt:lpstr>
      <vt:lpstr>Presentación de PowerPoint</vt:lpstr>
      <vt:lpstr>Presentación de PowerPoint</vt:lpstr>
      <vt:lpstr>Presentación de PowerPoint</vt:lpstr>
      <vt:lpstr>PROBLEMA 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NACIONAL AUTÓNOMA DE MÉXICO</dc:title>
  <dc:creator>Luis</dc:creator>
  <cp:lastModifiedBy>Luis</cp:lastModifiedBy>
  <cp:revision>117</cp:revision>
  <dcterms:created xsi:type="dcterms:W3CDTF">2013-12-03T00:18:06Z</dcterms:created>
  <dcterms:modified xsi:type="dcterms:W3CDTF">2013-12-08T23:24:31Z</dcterms:modified>
</cp:coreProperties>
</file>